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1" r:id="rId4"/>
    <p:sldId id="262" r:id="rId5"/>
    <p:sldId id="265" r:id="rId6"/>
    <p:sldId id="268" r:id="rId7"/>
    <p:sldId id="267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2" r:id="rId18"/>
    <p:sldId id="281" r:id="rId19"/>
    <p:sldId id="284" r:id="rId20"/>
    <p:sldId id="286" r:id="rId21"/>
    <p:sldId id="279" r:id="rId22"/>
    <p:sldId id="280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AB888-9F9F-45E1-AB0A-6ADF7A08471D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DBCB3-D36D-4053-81B3-04915783EE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0137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0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Times" charset="0"/>
              </a:rPr>
              <a:t>In this talk, I will talk about a bit of deep leaning background in terms of models and training frameworks</a:t>
            </a:r>
          </a:p>
          <a:p>
            <a:endParaRPr lang="en-US" smtClean="0">
              <a:latin typeface="Times" charset="0"/>
            </a:endParaRPr>
          </a:p>
          <a:p>
            <a:r>
              <a:rPr lang="en-US" smtClean="0">
                <a:latin typeface="Times" charset="0"/>
              </a:rPr>
              <a:t>Then, I will give an overview of SINGA followed by its programming model and architecture</a:t>
            </a:r>
          </a:p>
          <a:p>
            <a:endParaRPr lang="en-US" smtClean="0">
              <a:latin typeface="Times" charset="0"/>
            </a:endParaRPr>
          </a:p>
          <a:p>
            <a:r>
              <a:rPr lang="en-US" smtClean="0">
                <a:latin typeface="Times" charset="0"/>
              </a:rPr>
              <a:t>Also, I will show a few experiment results in terms of training efficiency comparing with other systems</a:t>
            </a:r>
          </a:p>
          <a:p>
            <a:endParaRPr lang="en-US" smtClean="0">
              <a:latin typeface="Times" charset="0"/>
            </a:endParaRPr>
          </a:p>
          <a:p>
            <a:r>
              <a:rPr lang="en-US" smtClean="0">
                <a:latin typeface="Times" charset="0"/>
              </a:rPr>
              <a:t>Then, if time is allowed, I will talk about a few sample applications done with SINGA</a:t>
            </a:r>
          </a:p>
        </p:txBody>
      </p:sp>
      <p:sp>
        <p:nvSpPr>
          <p:cNvPr id="73731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fld id="{F1435AEE-FB77-4737-BFE1-344F58874502}" type="slidenum">
              <a:rPr lang="en-US" sz="1200">
                <a:latin typeface="Times" charset="0"/>
              </a:rPr>
              <a:pPr/>
              <a:t>1</a:t>
            </a:fld>
            <a:endParaRPr lang="en-US" sz="120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FB0D4-180A-47E5-9A65-C3CAE00B248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 3-1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FB0D4-180A-47E5-9A65-C3CAE00B248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 3-2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FB0D4-180A-47E5-9A65-C3CAE00B248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.nus.edu.sg/~dbsystem/singa/docs/quick-star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ann.lecun.com/exdb/mnist/" TargetMode="External"/><Relationship Id="rId5" Type="http://schemas.openxmlformats.org/officeDocument/2006/relationships/hyperlink" Target="http://www.cs.toronto.edu/~kriz/cifar.html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smtClean="0">
                <a:solidFill>
                  <a:srgbClr val="558ED5"/>
                </a:solidFill>
              </a:rPr>
              <a:t>Basic User Guide</a:t>
            </a:r>
            <a:endParaRPr lang="en-US" smtClean="0"/>
          </a:p>
        </p:txBody>
      </p:sp>
      <p:sp>
        <p:nvSpPr>
          <p:cNvPr id="7270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7724775" y="6465888"/>
            <a:ext cx="1330325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8C611BEF-173D-4146-9242-688B67431A25}" type="slidenum">
              <a:rPr lang="zh-CN" altLang="en-US" sz="1200">
                <a:solidFill>
                  <a:srgbClr val="898989"/>
                </a:solidFill>
              </a:rPr>
              <a:pPr eaLnBrk="1" hangingPunct="1"/>
              <a:t>1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72707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Installation</a:t>
            </a:r>
          </a:p>
          <a:p>
            <a:r>
              <a:rPr lang="en-US" dirty="0" smtClean="0"/>
              <a:t>Data preparation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/>
              <a:t>Convolutional </a:t>
            </a:r>
            <a:r>
              <a:rPr lang="en-US" dirty="0" smtClean="0"/>
              <a:t>Neural Network (CNN)</a:t>
            </a:r>
          </a:p>
          <a:p>
            <a:pPr lvl="2"/>
            <a:r>
              <a:rPr lang="en-US" dirty="0" smtClean="0"/>
              <a:t>Dataset: CIFAR-10</a:t>
            </a:r>
          </a:p>
          <a:p>
            <a:pPr lvl="2"/>
            <a:r>
              <a:rPr lang="en-US" dirty="0" smtClean="0"/>
              <a:t>Single Worker / Synchronous / Downpour</a:t>
            </a:r>
          </a:p>
          <a:p>
            <a:pPr lvl="1"/>
            <a:r>
              <a:rPr lang="en-US" dirty="0"/>
              <a:t>Restricted Boltzmann </a:t>
            </a:r>
            <a:r>
              <a:rPr lang="en-US" dirty="0" smtClean="0"/>
              <a:t>Machine (RBM)</a:t>
            </a:r>
            <a:endParaRPr lang="en-US" dirty="0"/>
          </a:p>
          <a:p>
            <a:pPr lvl="2"/>
            <a:r>
              <a:rPr lang="en-US" dirty="0" smtClean="0"/>
              <a:t>Dataset: MNIST</a:t>
            </a:r>
          </a:p>
          <a:p>
            <a:pPr lvl="2"/>
            <a:r>
              <a:rPr lang="en-US" dirty="0" smtClean="0"/>
              <a:t>Single Worker</a:t>
            </a:r>
          </a:p>
        </p:txBody>
      </p:sp>
    </p:spTree>
    <p:extLst>
      <p:ext uri="{BB962C8B-B14F-4D97-AF65-F5344CB8AC3E}">
        <p14:creationId xmlns:p14="http://schemas.microsoft.com/office/powerpoint/2010/main" xmlns="" val="89976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Download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err="1" smtClean="0"/>
              <a:t>VirtualBox</a:t>
            </a:r>
            <a:r>
              <a:rPr lang="en-US" dirty="0" smtClean="0"/>
              <a:t> Image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Compile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306286" y="2133600"/>
            <a:ext cx="69342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err="1"/>
              <a:t>git</a:t>
            </a:r>
            <a:r>
              <a:rPr lang="en-US" dirty="0"/>
              <a:t> clone https://</a:t>
            </a:r>
            <a:r>
              <a:rPr lang="en-US" dirty="0" smtClean="0"/>
              <a:t>github.com/apache/incubator-singa.git</a:t>
            </a:r>
          </a:p>
          <a:p>
            <a:pPr marL="0" lvl="2"/>
            <a:r>
              <a:rPr lang="en-US" dirty="0" err="1" smtClean="0"/>
              <a:t>git</a:t>
            </a:r>
            <a:r>
              <a:rPr lang="en-US" dirty="0" smtClean="0"/>
              <a:t> clone https://git-wip-us.apache.org/repos/asf/incubator-singa.git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5334000"/>
            <a:ext cx="6934200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./autogen.sh</a:t>
            </a:r>
          </a:p>
          <a:p>
            <a:pPr marL="0" lvl="2"/>
            <a:r>
              <a:rPr lang="en-US" dirty="0" smtClean="0"/>
              <a:t>./configure</a:t>
            </a:r>
          </a:p>
          <a:p>
            <a:pPr marL="0" lvl="2"/>
            <a:r>
              <a:rPr lang="en-US" dirty="0" smtClean="0"/>
              <a:t>make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3247072"/>
            <a:ext cx="6934200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>
                <a:hlinkClick r:id="rId2"/>
              </a:rPr>
              <a:t>http://www.comp.nus.edu.sg/~</a:t>
            </a:r>
            <a:r>
              <a:rPr lang="en-US" dirty="0" smtClean="0">
                <a:hlinkClick r:id="rId2"/>
              </a:rPr>
              <a:t>dbsystem/singa/docs/quick-start</a:t>
            </a:r>
            <a:endParaRPr lang="en-US" dirty="0" smtClean="0"/>
          </a:p>
          <a:p>
            <a:pPr marL="0" lvl="2"/>
            <a:r>
              <a:rPr lang="en-US" dirty="0" smtClean="0"/>
              <a:t>Username: </a:t>
            </a:r>
            <a:r>
              <a:rPr lang="en-US" dirty="0" err="1" smtClean="0"/>
              <a:t>singa</a:t>
            </a:r>
            <a:r>
              <a:rPr lang="en-US" dirty="0"/>
              <a:t>	</a:t>
            </a:r>
            <a:r>
              <a:rPr lang="en-US" dirty="0" smtClean="0"/>
              <a:t>Password: </a:t>
            </a:r>
            <a:r>
              <a:rPr lang="en-US" dirty="0" err="1" smtClean="0"/>
              <a:t>singa</a:t>
            </a:r>
            <a:endParaRPr lang="en-US" dirty="0" smtClean="0"/>
          </a:p>
          <a:p>
            <a:pPr marL="0" lvl="2"/>
            <a:endParaRPr lang="en-US" dirty="0" smtClean="0"/>
          </a:p>
          <a:p>
            <a:pPr marL="0" lvl="2"/>
            <a:r>
              <a:rPr lang="en-US" dirty="0" smtClean="0"/>
              <a:t># get latest version</a:t>
            </a:r>
            <a:endParaRPr lang="en-US" dirty="0"/>
          </a:p>
          <a:p>
            <a:pPr marL="0" lvl="2"/>
            <a:r>
              <a:rPr lang="en-US" dirty="0" smtClean="0"/>
              <a:t>cd </a:t>
            </a:r>
            <a:r>
              <a:rPr lang="en-US" dirty="0" err="1" smtClean="0"/>
              <a:t>singa</a:t>
            </a:r>
            <a:endParaRPr lang="en-US" dirty="0" smtClean="0"/>
          </a:p>
          <a:p>
            <a:pPr marL="0" lvl="2"/>
            <a:r>
              <a:rPr lang="en-US" dirty="0" err="1" smtClean="0"/>
              <a:t>git</a:t>
            </a:r>
            <a:r>
              <a:rPr lang="en-US" dirty="0" smtClean="0"/>
              <a:t> fetch origin </a:t>
            </a:r>
            <a:r>
              <a:rPr lang="en-US" dirty="0" smtClean="0"/>
              <a:t>master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9226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SINGA </a:t>
            </a:r>
            <a:r>
              <a:rPr lang="en-US" dirty="0"/>
              <a:t>recognizable </a:t>
            </a:r>
            <a:r>
              <a:rPr lang="en-US" dirty="0" smtClean="0"/>
              <a:t>Records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Generate data records</a:t>
            </a:r>
          </a:p>
          <a:p>
            <a:pPr lvl="1"/>
            <a:r>
              <a:rPr lang="en-US" dirty="0" smtClean="0"/>
              <a:t>convert program</a:t>
            </a:r>
          </a:p>
          <a:p>
            <a:pPr lvl="2"/>
            <a:r>
              <a:rPr lang="en-US" dirty="0" smtClean="0"/>
              <a:t>Support user-defined record format (and parser layer)</a:t>
            </a:r>
          </a:p>
          <a:p>
            <a:r>
              <a:rPr lang="en-US" dirty="0" smtClean="0"/>
              <a:t>Use data records</a:t>
            </a:r>
          </a:p>
          <a:p>
            <a:pPr lvl="1"/>
            <a:r>
              <a:rPr lang="en-US" dirty="0" smtClean="0"/>
              <a:t>corresponding data/parser layer as input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533400" y="2169957"/>
            <a:ext cx="8458200" cy="1182843"/>
            <a:chOff x="533400" y="2286000"/>
            <a:chExt cx="8458200" cy="1182843"/>
          </a:xfrm>
        </p:grpSpPr>
        <p:sp>
          <p:nvSpPr>
            <p:cNvPr id="5" name="Rectangle 4"/>
            <p:cNvSpPr/>
            <p:nvPr/>
          </p:nvSpPr>
          <p:spPr>
            <a:xfrm>
              <a:off x="2057400" y="2476500"/>
              <a:ext cx="12192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Data Records</a:t>
              </a:r>
              <a:endParaRPr lang="en-US" b="1" dirty="0"/>
            </a:p>
          </p:txBody>
        </p:sp>
        <p:cxnSp>
          <p:nvCxnSpPr>
            <p:cNvPr id="8" name="Straight Arrow Connector 7"/>
            <p:cNvCxnSpPr>
              <a:stCxn id="14" idx="4"/>
              <a:endCxn id="5" idx="1"/>
            </p:cNvCxnSpPr>
            <p:nvPr/>
          </p:nvCxnSpPr>
          <p:spPr>
            <a:xfrm>
              <a:off x="1447800" y="2781300"/>
              <a:ext cx="609600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5" idx="3"/>
              <a:endCxn id="21" idx="2"/>
            </p:cNvCxnSpPr>
            <p:nvPr/>
          </p:nvCxnSpPr>
          <p:spPr>
            <a:xfrm>
              <a:off x="3276600" y="2781300"/>
              <a:ext cx="952500" cy="5442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lowchart: Magnetic Disk 13"/>
            <p:cNvSpPr/>
            <p:nvPr/>
          </p:nvSpPr>
          <p:spPr>
            <a:xfrm>
              <a:off x="533400" y="2286000"/>
              <a:ext cx="914400" cy="9906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Raw Data</a:t>
              </a:r>
              <a:endParaRPr lang="en-US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6600" y="2406134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Load</a:t>
              </a:r>
              <a:endParaRPr lang="en-US" i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33800" y="3099511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Imdb</a:t>
              </a:r>
              <a:r>
                <a:rPr lang="en-US" dirty="0" smtClean="0"/>
                <a:t>, </a:t>
              </a:r>
              <a:r>
                <a:rPr lang="en-US" dirty="0" err="1" smtClean="0"/>
                <a:t>leveldb</a:t>
              </a:r>
              <a:r>
                <a:rPr lang="en-US" dirty="0" smtClean="0"/>
                <a:t>, </a:t>
              </a:r>
              <a:r>
                <a:rPr lang="en-US" b="1" dirty="0" err="1" smtClean="0"/>
                <a:t>DataShard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229100" y="2446759"/>
              <a:ext cx="1600200" cy="6799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 smtClean="0"/>
                <a:t>Data Layers</a:t>
              </a:r>
            </a:p>
          </p:txBody>
        </p:sp>
        <p:cxnSp>
          <p:nvCxnSpPr>
            <p:cNvPr id="28" name="Straight Arrow Connector 27"/>
            <p:cNvCxnSpPr>
              <a:endCxn id="31" idx="2"/>
            </p:cNvCxnSpPr>
            <p:nvPr/>
          </p:nvCxnSpPr>
          <p:spPr>
            <a:xfrm>
              <a:off x="5181600" y="2775466"/>
              <a:ext cx="1600200" cy="4089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791200" y="239894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Parse</a:t>
              </a:r>
              <a:endParaRPr lang="en-US" i="1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6781800" y="2439572"/>
              <a:ext cx="1600200" cy="6799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P</a:t>
              </a:r>
              <a:r>
                <a:rPr lang="en-US" i="1" dirty="0" smtClean="0"/>
                <a:t>arser Layers</a:t>
              </a:r>
            </a:p>
          </p:txBody>
        </p:sp>
        <p:cxnSp>
          <p:nvCxnSpPr>
            <p:cNvPr id="35" name="Straight Arrow Connector 34"/>
            <p:cNvCxnSpPr>
              <a:stCxn id="31" idx="6"/>
            </p:cNvCxnSpPr>
            <p:nvPr/>
          </p:nvCxnSpPr>
          <p:spPr>
            <a:xfrm>
              <a:off x="8382000" y="2779555"/>
              <a:ext cx="609600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50005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 program for </a:t>
            </a:r>
            <a:r>
              <a:rPr lang="en-US" dirty="0" err="1" smtClean="0"/>
              <a:t>DataShard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7200" y="1390471"/>
            <a:ext cx="8229600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/>
              <a:t>// a built-in lightweight data </a:t>
            </a:r>
            <a:r>
              <a:rPr lang="en-US" dirty="0" smtClean="0"/>
              <a:t>layer</a:t>
            </a:r>
          </a:p>
          <a:p>
            <a:pPr marL="0" lvl="2"/>
            <a:r>
              <a:rPr lang="en-US" dirty="0" smtClean="0"/>
              <a:t>class </a:t>
            </a:r>
            <a:r>
              <a:rPr lang="en-US" b="1" dirty="0" err="1" smtClean="0"/>
              <a:t>DataShard</a:t>
            </a:r>
            <a:r>
              <a:rPr lang="en-US" dirty="0" smtClean="0"/>
              <a:t>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bool</a:t>
            </a:r>
            <a:r>
              <a:rPr lang="en-US" dirty="0" smtClean="0"/>
              <a:t> </a:t>
            </a:r>
            <a:r>
              <a:rPr lang="en-US" b="1" dirty="0" smtClean="0"/>
              <a:t>Insert</a:t>
            </a:r>
            <a:r>
              <a:rPr lang="en-US" dirty="0" smtClean="0"/>
              <a:t>(</a:t>
            </a:r>
            <a:r>
              <a:rPr lang="en-US" dirty="0" err="1" smtClean="0"/>
              <a:t>const</a:t>
            </a:r>
            <a:r>
              <a:rPr lang="en-US" dirty="0" smtClean="0"/>
              <a:t> </a:t>
            </a:r>
            <a:r>
              <a:rPr lang="en-US" dirty="0" err="1" smtClean="0"/>
              <a:t>std</a:t>
            </a:r>
            <a:r>
              <a:rPr lang="en-US" dirty="0" smtClean="0"/>
              <a:t>::</a:t>
            </a:r>
            <a:r>
              <a:rPr lang="en-US" b="1" dirty="0" smtClean="0"/>
              <a:t>string</a:t>
            </a:r>
            <a:r>
              <a:rPr lang="en-US" dirty="0" smtClean="0"/>
              <a:t>&amp; key, </a:t>
            </a:r>
            <a:r>
              <a:rPr lang="en-US" dirty="0" err="1" smtClean="0"/>
              <a:t>const</a:t>
            </a:r>
            <a:r>
              <a:rPr lang="en-US" dirty="0" smtClean="0"/>
              <a:t> </a:t>
            </a:r>
            <a:r>
              <a:rPr lang="en-US" dirty="0" err="1" smtClean="0"/>
              <a:t>google</a:t>
            </a:r>
            <a:r>
              <a:rPr lang="en-US" dirty="0" smtClean="0"/>
              <a:t>::</a:t>
            </a:r>
            <a:r>
              <a:rPr lang="en-US" dirty="0" err="1" smtClean="0"/>
              <a:t>protobuf</a:t>
            </a:r>
            <a:r>
              <a:rPr lang="en-US" dirty="0" smtClean="0"/>
              <a:t>::</a:t>
            </a:r>
            <a:r>
              <a:rPr lang="en-US" b="1" dirty="0" smtClean="0"/>
              <a:t>Message</a:t>
            </a:r>
            <a:r>
              <a:rPr lang="en-US" dirty="0" smtClean="0"/>
              <a:t>&amp; </a:t>
            </a:r>
            <a:r>
              <a:rPr lang="en-US" dirty="0"/>
              <a:t>tuple); // </a:t>
            </a:r>
            <a:r>
              <a:rPr lang="en-US" dirty="0" smtClean="0"/>
              <a:t>write</a:t>
            </a:r>
          </a:p>
          <a:p>
            <a:pPr marL="0" lvl="2"/>
            <a:r>
              <a:rPr lang="en-US" dirty="0" smtClean="0"/>
              <a:t>  </a:t>
            </a:r>
            <a:r>
              <a:rPr lang="en-US" dirty="0" err="1" smtClean="0"/>
              <a:t>bool</a:t>
            </a:r>
            <a:r>
              <a:rPr lang="en-US" dirty="0" smtClean="0"/>
              <a:t> </a:t>
            </a:r>
            <a:r>
              <a:rPr lang="en-US" b="1" dirty="0" smtClean="0"/>
              <a:t>Next</a:t>
            </a:r>
            <a:r>
              <a:rPr lang="en-US" dirty="0" smtClean="0"/>
              <a:t>(std::</a:t>
            </a:r>
            <a:r>
              <a:rPr lang="en-US" b="1" dirty="0" smtClean="0"/>
              <a:t>string</a:t>
            </a:r>
            <a:r>
              <a:rPr lang="en-US" dirty="0" smtClean="0"/>
              <a:t>* key, </a:t>
            </a:r>
            <a:r>
              <a:rPr lang="en-US" dirty="0" err="1" smtClean="0"/>
              <a:t>google</a:t>
            </a:r>
            <a:r>
              <a:rPr lang="en-US" dirty="0" smtClean="0"/>
              <a:t>::</a:t>
            </a:r>
            <a:r>
              <a:rPr lang="en-US" dirty="0" err="1" smtClean="0"/>
              <a:t>protobuf</a:t>
            </a:r>
            <a:r>
              <a:rPr lang="en-US" dirty="0" smtClean="0"/>
              <a:t>::</a:t>
            </a:r>
            <a:r>
              <a:rPr lang="en-US" b="1" dirty="0" smtClean="0"/>
              <a:t>Message</a:t>
            </a:r>
            <a:r>
              <a:rPr lang="en-US" dirty="0" smtClean="0"/>
              <a:t>* </a:t>
            </a:r>
            <a:r>
              <a:rPr lang="en-US" dirty="0" err="1" smtClean="0"/>
              <a:t>val</a:t>
            </a:r>
            <a:r>
              <a:rPr lang="en-US" dirty="0"/>
              <a:t>); // </a:t>
            </a:r>
            <a:r>
              <a:rPr lang="en-US" dirty="0" smtClean="0"/>
              <a:t>read</a:t>
            </a:r>
          </a:p>
          <a:p>
            <a:pPr marL="0" lvl="2"/>
            <a:r>
              <a:rPr lang="en-US" dirty="0" smtClean="0"/>
              <a:t>};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971800"/>
            <a:ext cx="8229600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b="1" dirty="0" smtClean="0"/>
              <a:t>Message</a:t>
            </a:r>
            <a:r>
              <a:rPr lang="en-US" dirty="0" smtClean="0"/>
              <a:t> </a:t>
            </a:r>
            <a:r>
              <a:rPr lang="en-US" dirty="0" err="1" smtClean="0"/>
              <a:t>SingleLabelmageRecord</a:t>
            </a:r>
            <a:r>
              <a:rPr lang="en-US" dirty="0" smtClean="0"/>
              <a:t> {</a:t>
            </a:r>
          </a:p>
          <a:p>
            <a:pPr marL="0" lvl="2"/>
            <a:r>
              <a:rPr lang="en-US" dirty="0" smtClean="0"/>
              <a:t>  repeated int32 </a:t>
            </a:r>
            <a:r>
              <a:rPr lang="en-US" b="1" dirty="0" smtClean="0"/>
              <a:t>shape</a:t>
            </a:r>
            <a:r>
              <a:rPr lang="en-US" dirty="0" smtClean="0"/>
              <a:t>;  // the shape of contained data, e.g. 32*32 for a image</a:t>
            </a:r>
          </a:p>
          <a:p>
            <a:pPr marL="0" lvl="2"/>
            <a:r>
              <a:rPr lang="en-US" dirty="0" smtClean="0"/>
              <a:t>  optional int32 </a:t>
            </a:r>
            <a:r>
              <a:rPr lang="en-US" b="1" dirty="0" smtClean="0"/>
              <a:t>label</a:t>
            </a:r>
            <a:r>
              <a:rPr lang="en-US" dirty="0" smtClean="0"/>
              <a:t>;  // label for classification</a:t>
            </a:r>
          </a:p>
          <a:p>
            <a:pPr marL="0" lvl="2"/>
            <a:r>
              <a:rPr lang="en-US" dirty="0" smtClean="0"/>
              <a:t>  optional bytes </a:t>
            </a:r>
            <a:r>
              <a:rPr lang="en-US" b="1" dirty="0" smtClean="0"/>
              <a:t>pixel</a:t>
            </a:r>
            <a:r>
              <a:rPr lang="en-US" dirty="0" smtClean="0"/>
              <a:t>;  // pixels of a image</a:t>
            </a:r>
          </a:p>
          <a:p>
            <a:pPr marL="0" lvl="2"/>
            <a:r>
              <a:rPr lang="en-US" dirty="0" smtClean="0"/>
              <a:t>  repeated float </a:t>
            </a:r>
            <a:r>
              <a:rPr lang="en-US" b="1" dirty="0" smtClean="0"/>
              <a:t>data</a:t>
            </a:r>
            <a:r>
              <a:rPr lang="en-US" dirty="0" smtClean="0"/>
              <a:t>;  // feature vector</a:t>
            </a:r>
          </a:p>
          <a:p>
            <a:pPr marL="0" lvl="2"/>
            <a:r>
              <a:rPr lang="en-US" dirty="0" smtClean="0"/>
              <a:t>};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75074"/>
            <a:ext cx="8229600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err="1"/>
              <a:t>singa</a:t>
            </a:r>
            <a:r>
              <a:rPr lang="en-US" dirty="0"/>
              <a:t>::</a:t>
            </a:r>
            <a:r>
              <a:rPr lang="en-US" b="1" dirty="0" err="1"/>
              <a:t>DataShard</a:t>
            </a:r>
            <a:r>
              <a:rPr lang="en-US" dirty="0"/>
              <a:t> </a:t>
            </a:r>
            <a:r>
              <a:rPr lang="en-US" dirty="0" err="1"/>
              <a:t>myShard</a:t>
            </a:r>
            <a:r>
              <a:rPr lang="en-US" dirty="0"/>
              <a:t>(</a:t>
            </a:r>
            <a:r>
              <a:rPr lang="en-US" dirty="0" err="1"/>
              <a:t>outputpath</a:t>
            </a:r>
            <a:r>
              <a:rPr lang="en-US" dirty="0"/>
              <a:t>, </a:t>
            </a:r>
            <a:r>
              <a:rPr lang="en-US" b="1" dirty="0" err="1"/>
              <a:t>kCreate</a:t>
            </a:r>
            <a:r>
              <a:rPr lang="en-US" dirty="0"/>
              <a:t>);</a:t>
            </a:r>
            <a:r>
              <a:rPr lang="en-US" dirty="0" smtClean="0"/>
              <a:t> </a:t>
            </a:r>
          </a:p>
          <a:p>
            <a:pPr marL="0" lvl="2"/>
            <a:r>
              <a:rPr lang="en-US" dirty="0" err="1"/>
              <a:t>singa</a:t>
            </a:r>
            <a:r>
              <a:rPr lang="en-US" dirty="0" smtClean="0"/>
              <a:t>::</a:t>
            </a:r>
            <a:r>
              <a:rPr lang="en-US" dirty="0"/>
              <a:t> </a:t>
            </a:r>
            <a:r>
              <a:rPr lang="en-US" b="1" dirty="0" err="1"/>
              <a:t>SingleLabelmageRecord</a:t>
            </a:r>
            <a:r>
              <a:rPr lang="en-US" dirty="0"/>
              <a:t> </a:t>
            </a:r>
            <a:r>
              <a:rPr lang="en-US" dirty="0" smtClean="0"/>
              <a:t>record;</a:t>
            </a:r>
          </a:p>
          <a:p>
            <a:pPr marL="0" lvl="2"/>
            <a:r>
              <a:rPr lang="nn-NO" dirty="0" smtClean="0"/>
              <a:t>record-</a:t>
            </a:r>
            <a:r>
              <a:rPr lang="nn-NO" dirty="0"/>
              <a:t>&gt;</a:t>
            </a:r>
            <a:r>
              <a:rPr lang="nn-NO" b="1" dirty="0" smtClean="0"/>
              <a:t>add</a:t>
            </a:r>
            <a:r>
              <a:rPr lang="nn-NO" dirty="0" smtClean="0"/>
              <a:t>_shape( int_val ); </a:t>
            </a:r>
            <a:r>
              <a:rPr lang="nn-NO" dirty="0"/>
              <a:t>// for repeated </a:t>
            </a:r>
            <a:r>
              <a:rPr lang="nn-NO" dirty="0" smtClean="0"/>
              <a:t>field</a:t>
            </a:r>
          </a:p>
          <a:p>
            <a:pPr marL="0" lvl="2"/>
            <a:r>
              <a:rPr lang="nn-NO" dirty="0" smtClean="0"/>
              <a:t>record-</a:t>
            </a:r>
            <a:r>
              <a:rPr lang="nn-NO" dirty="0"/>
              <a:t>&gt;</a:t>
            </a:r>
            <a:r>
              <a:rPr lang="nn-NO" b="1" dirty="0" smtClean="0"/>
              <a:t>set</a:t>
            </a:r>
            <a:r>
              <a:rPr lang="nn-NO" dirty="0" smtClean="0"/>
              <a:t>_label( int_val );</a:t>
            </a:r>
          </a:p>
          <a:p>
            <a:pPr marL="0" lvl="2"/>
            <a:r>
              <a:rPr lang="en-US" dirty="0"/>
              <a:t>// key (string) is a unique record ID (e.g., converted from a number starting from 0) </a:t>
            </a:r>
            <a:r>
              <a:rPr lang="en-US" dirty="0" err="1"/>
              <a:t>myShard.</a:t>
            </a:r>
            <a:r>
              <a:rPr lang="en-US" b="1" dirty="0" err="1"/>
              <a:t>Insert</a:t>
            </a:r>
            <a:r>
              <a:rPr lang="en-US" dirty="0"/>
              <a:t>( key, record );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61427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Prepared Datasets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Datasets</a:t>
            </a:r>
          </a:p>
          <a:p>
            <a:pPr lvl="1"/>
            <a:r>
              <a:rPr lang="en-US" dirty="0" smtClean="0"/>
              <a:t>CIFAR-10</a:t>
            </a:r>
            <a:r>
              <a:rPr lang="en-US" baseline="30000" dirty="0" smtClean="0"/>
              <a:t>[1]</a:t>
            </a:r>
            <a:endParaRPr lang="en-US" dirty="0" smtClean="0"/>
          </a:p>
          <a:p>
            <a:pPr lvl="1"/>
            <a:r>
              <a:rPr lang="en-US" dirty="0" smtClean="0"/>
              <a:t>MNIST</a:t>
            </a:r>
            <a:r>
              <a:rPr lang="en-US" baseline="30000" dirty="0" smtClean="0"/>
              <a:t>[2]</a:t>
            </a:r>
          </a:p>
          <a:p>
            <a:r>
              <a:rPr lang="en-US" dirty="0" smtClean="0"/>
              <a:t>Generate records</a:t>
            </a:r>
          </a:p>
          <a:p>
            <a:endParaRPr lang="en-US" dirty="0"/>
          </a:p>
          <a:p>
            <a:endParaRPr lang="en-US" dirty="0" smtClean="0"/>
          </a:p>
          <a:p>
            <a:pPr lvl="1"/>
            <a:r>
              <a:rPr lang="en-US" dirty="0" smtClean="0"/>
              <a:t>Already done for you in </a:t>
            </a:r>
            <a:r>
              <a:rPr lang="en-US" dirty="0" err="1" smtClean="0"/>
              <a:t>virtualbox</a:t>
            </a:r>
            <a:endParaRPr lang="en-US" dirty="0" smtClean="0"/>
          </a:p>
          <a:p>
            <a:endParaRPr lang="en-US" baseline="30000" dirty="0" smtClean="0"/>
          </a:p>
          <a:p>
            <a:pPr lvl="2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9350" y="1668908"/>
            <a:ext cx="2457450" cy="191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www.cs.toronto.edu/~tang/papers/neg_mnis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962400"/>
            <a:ext cx="2057400" cy="2057400"/>
          </a:xfrm>
          <a:prstGeom prst="rect">
            <a:avLst/>
          </a:prstGeom>
          <a:noFill/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533400" y="6156325"/>
            <a:ext cx="8153400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[1]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http://www.cs.toronto.edu/~kriz/cifar.html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[2]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http://yann.lecun.com/exdb/mnist/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2255822"/>
            <a:ext cx="3352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examples/cifar10/create_shard.cc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5600" y="2743200"/>
            <a:ext cx="3352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examples/mnist/create_shard.cc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3810000"/>
            <a:ext cx="5238750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/>
              <a:t>#</a:t>
            </a:r>
            <a:r>
              <a:rPr lang="en-US" dirty="0" smtClean="0"/>
              <a:t> go to example folder</a:t>
            </a:r>
          </a:p>
          <a:p>
            <a:pPr marL="0" lvl="2"/>
            <a:r>
              <a:rPr lang="en-US" dirty="0" smtClean="0"/>
              <a:t>$ </a:t>
            </a:r>
            <a:r>
              <a:rPr lang="en-US" dirty="0" err="1"/>
              <a:t>cp</a:t>
            </a:r>
            <a:r>
              <a:rPr lang="en-US" dirty="0"/>
              <a:t> </a:t>
            </a:r>
            <a:r>
              <a:rPr lang="en-US" dirty="0" err="1"/>
              <a:t>Makefile.example</a:t>
            </a:r>
            <a:r>
              <a:rPr lang="en-US" dirty="0"/>
              <a:t> </a:t>
            </a:r>
            <a:r>
              <a:rPr lang="en-US" dirty="0" err="1" smtClean="0"/>
              <a:t>Makefile</a:t>
            </a:r>
            <a:endParaRPr lang="en-US" dirty="0" smtClean="0"/>
          </a:p>
          <a:p>
            <a:pPr marL="0" lvl="2"/>
            <a:r>
              <a:rPr lang="en-US" dirty="0" smtClean="0"/>
              <a:t>$ </a:t>
            </a:r>
            <a:r>
              <a:rPr lang="en-US" dirty="0"/>
              <a:t>make </a:t>
            </a:r>
            <a:r>
              <a:rPr lang="en-US" dirty="0" smtClean="0"/>
              <a:t>download  # download raw data</a:t>
            </a:r>
          </a:p>
          <a:p>
            <a:pPr marL="0" lvl="2"/>
            <a:r>
              <a:rPr lang="en-US" dirty="0" smtClean="0"/>
              <a:t>$make create  # generate data records</a:t>
            </a:r>
          </a:p>
        </p:txBody>
      </p:sp>
    </p:spTree>
    <p:extLst>
      <p:ext uri="{BB962C8B-B14F-4D97-AF65-F5344CB8AC3E}">
        <p14:creationId xmlns:p14="http://schemas.microsoft.com/office/powerpoint/2010/main" xmlns="" val="300052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(CNN)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371600"/>
            <a:ext cx="2337257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6048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(CNN)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371600"/>
            <a:ext cx="2337257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39544" y="1981200"/>
            <a:ext cx="2286000" cy="4572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390470"/>
            <a:ext cx="5486400" cy="535531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/>
              <a:t>l</a:t>
            </a:r>
            <a:r>
              <a:rPr lang="en-US" dirty="0" smtClean="0"/>
              <a:t>ayer {</a:t>
            </a:r>
          </a:p>
          <a:p>
            <a:pPr marL="0" lvl="2"/>
            <a:r>
              <a:rPr lang="en-US" dirty="0" smtClean="0"/>
              <a:t>    name</a:t>
            </a:r>
            <a:r>
              <a:rPr lang="en-US" dirty="0"/>
              <a:t>: "data" </a:t>
            </a:r>
            <a:endParaRPr lang="en-US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type</a:t>
            </a:r>
            <a:r>
              <a:rPr lang="en-US" dirty="0"/>
              <a:t>: </a:t>
            </a:r>
            <a:r>
              <a:rPr lang="en-US" b="1" dirty="0" err="1" smtClean="0"/>
              <a:t>kShardData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sharddata_conf</a:t>
            </a:r>
            <a:r>
              <a:rPr lang="en-US" dirty="0" smtClean="0"/>
              <a:t>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b="1" dirty="0" smtClean="0"/>
              <a:t>path</a:t>
            </a:r>
            <a:r>
              <a:rPr lang="en-US" dirty="0"/>
              <a:t>: "</a:t>
            </a:r>
            <a:r>
              <a:rPr lang="en-US" dirty="0" smtClean="0"/>
              <a:t>examples/cifar10/cifar10_train_shard"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batchsize</a:t>
            </a:r>
            <a:r>
              <a:rPr lang="en-US" dirty="0"/>
              <a:t>: </a:t>
            </a:r>
            <a:r>
              <a:rPr lang="en-US" dirty="0" smtClean="0"/>
              <a:t>16</a:t>
            </a:r>
          </a:p>
          <a:p>
            <a:pPr marL="0" lvl="2"/>
            <a:r>
              <a:rPr lang="en-US" dirty="0" smtClean="0"/>
              <a:t>        </a:t>
            </a:r>
            <a:r>
              <a:rPr lang="en-US" dirty="0" err="1" smtClean="0"/>
              <a:t>random_skip</a:t>
            </a:r>
            <a:r>
              <a:rPr lang="en-US" dirty="0"/>
              <a:t>: </a:t>
            </a:r>
            <a:r>
              <a:rPr lang="en-US" dirty="0" smtClean="0"/>
              <a:t>5000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}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exclude</a:t>
            </a:r>
            <a:r>
              <a:rPr lang="en-US" dirty="0"/>
              <a:t>: </a:t>
            </a:r>
            <a:r>
              <a:rPr lang="en-US" b="1" dirty="0" err="1"/>
              <a:t>kTest</a:t>
            </a:r>
            <a:r>
              <a:rPr lang="en-US" dirty="0"/>
              <a:t> </a:t>
            </a:r>
            <a:r>
              <a:rPr lang="en-US" dirty="0" smtClean="0"/>
              <a:t>   # </a:t>
            </a:r>
            <a:r>
              <a:rPr lang="en-US" dirty="0"/>
              <a:t>exclude </a:t>
            </a:r>
            <a:r>
              <a:rPr lang="en-US" dirty="0" smtClean="0"/>
              <a:t>for </a:t>
            </a:r>
            <a:r>
              <a:rPr lang="en-US" dirty="0"/>
              <a:t>the testing </a:t>
            </a:r>
            <a:r>
              <a:rPr lang="en-US" dirty="0" smtClean="0"/>
              <a:t>net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}</a:t>
            </a:r>
          </a:p>
          <a:p>
            <a:pPr marL="0" lvl="2"/>
            <a:r>
              <a:rPr lang="en-US" dirty="0"/>
              <a:t>l</a:t>
            </a:r>
            <a:r>
              <a:rPr lang="en-US" dirty="0" smtClean="0"/>
              <a:t>ayer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 "</a:t>
            </a:r>
            <a:r>
              <a:rPr lang="en-US" dirty="0" smtClean="0"/>
              <a:t>data"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type</a:t>
            </a:r>
            <a:r>
              <a:rPr lang="en-US" dirty="0"/>
              <a:t>: </a:t>
            </a:r>
            <a:r>
              <a:rPr lang="en-US" b="1" dirty="0" err="1" smtClean="0"/>
              <a:t>kShardData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sharddata_conf</a:t>
            </a:r>
            <a:r>
              <a:rPr lang="en-US" dirty="0" smtClean="0"/>
              <a:t>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b="1" dirty="0" smtClean="0"/>
              <a:t>path</a:t>
            </a:r>
            <a:r>
              <a:rPr lang="en-US" dirty="0"/>
              <a:t>: "</a:t>
            </a:r>
            <a:r>
              <a:rPr lang="en-US" dirty="0" smtClean="0"/>
              <a:t>examples/cifar10/cifar10_test_shard“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batchsize</a:t>
            </a:r>
            <a:r>
              <a:rPr lang="en-US" dirty="0"/>
              <a:t>: </a:t>
            </a:r>
            <a:r>
              <a:rPr lang="en-US" dirty="0" smtClean="0"/>
              <a:t>100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}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exclude</a:t>
            </a:r>
            <a:r>
              <a:rPr lang="en-US" dirty="0"/>
              <a:t>: </a:t>
            </a:r>
            <a:r>
              <a:rPr lang="en-US" b="1" dirty="0" err="1"/>
              <a:t>kTrain</a:t>
            </a:r>
            <a:r>
              <a:rPr lang="en-US" dirty="0"/>
              <a:t> </a:t>
            </a:r>
            <a:r>
              <a:rPr lang="en-US" dirty="0" smtClean="0"/>
              <a:t>   # </a:t>
            </a:r>
            <a:r>
              <a:rPr lang="en-US" dirty="0"/>
              <a:t>exclude </a:t>
            </a:r>
            <a:r>
              <a:rPr lang="en-US" dirty="0" smtClean="0"/>
              <a:t>for </a:t>
            </a:r>
            <a:r>
              <a:rPr lang="en-US" dirty="0"/>
              <a:t>the training </a:t>
            </a:r>
            <a:r>
              <a:rPr lang="en-US" dirty="0" smtClean="0"/>
              <a:t>net</a:t>
            </a:r>
          </a:p>
          <a:p>
            <a:pPr marL="0" lvl="2"/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244547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(CNN)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371600"/>
            <a:ext cx="2337257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47257" y="2438400"/>
            <a:ext cx="2286000" cy="121919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390470"/>
            <a:ext cx="5486400" cy="424731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/>
              <a:t>l</a:t>
            </a:r>
            <a:r>
              <a:rPr lang="en-US" dirty="0" smtClean="0"/>
              <a:t>ayer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:"</a:t>
            </a:r>
            <a:r>
              <a:rPr lang="en-US" dirty="0" err="1" smtClean="0"/>
              <a:t>rgb</a:t>
            </a:r>
            <a:r>
              <a:rPr lang="en-US" dirty="0"/>
              <a:t>"</a:t>
            </a:r>
            <a:endParaRPr lang="en-US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type</a:t>
            </a:r>
            <a:r>
              <a:rPr lang="en-US" dirty="0"/>
              <a:t>: </a:t>
            </a:r>
            <a:r>
              <a:rPr lang="en-US" b="1" dirty="0" err="1" smtClean="0"/>
              <a:t>kRGBImage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err="1" smtClean="0"/>
              <a:t>srclayers</a:t>
            </a:r>
            <a:r>
              <a:rPr lang="en-US" dirty="0"/>
              <a:t>: "</a:t>
            </a:r>
            <a:r>
              <a:rPr lang="en-US" dirty="0" smtClean="0"/>
              <a:t>data</a:t>
            </a:r>
            <a:r>
              <a:rPr lang="en-US" dirty="0"/>
              <a:t>"</a:t>
            </a:r>
            <a:endParaRPr lang="en-US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rgbimage_conf</a:t>
            </a:r>
            <a:r>
              <a:rPr lang="en-US" dirty="0" smtClean="0"/>
              <a:t>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meanfile</a:t>
            </a:r>
            <a:r>
              <a:rPr lang="en-US" dirty="0"/>
              <a:t>: "</a:t>
            </a:r>
            <a:r>
              <a:rPr lang="en-US" dirty="0" smtClean="0"/>
              <a:t>examples/cifar10/</a:t>
            </a:r>
            <a:r>
              <a:rPr lang="en-US" dirty="0" err="1" smtClean="0"/>
              <a:t>image_mean.bin</a:t>
            </a:r>
            <a:r>
              <a:rPr lang="en-US" dirty="0"/>
              <a:t>"</a:t>
            </a:r>
            <a:endParaRPr lang="en-US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# normalized </a:t>
            </a:r>
            <a:r>
              <a:rPr lang="en-US" dirty="0"/>
              <a:t>image </a:t>
            </a:r>
            <a:r>
              <a:rPr lang="en-US" dirty="0" smtClean="0"/>
              <a:t>feature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}</a:t>
            </a:r>
          </a:p>
          <a:p>
            <a:pPr marL="0" lvl="2"/>
            <a:r>
              <a:rPr lang="en-US" dirty="0" smtClean="0"/>
              <a:t>}</a:t>
            </a:r>
          </a:p>
          <a:p>
            <a:pPr marL="0" lvl="2"/>
            <a:endParaRPr lang="en-US" dirty="0" smtClean="0"/>
          </a:p>
          <a:p>
            <a:pPr marL="0" lvl="2"/>
            <a:r>
              <a:rPr lang="en-US" dirty="0" smtClean="0"/>
              <a:t>layer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 "</a:t>
            </a:r>
            <a:r>
              <a:rPr lang="en-US" dirty="0" smtClean="0"/>
              <a:t>label</a:t>
            </a:r>
            <a:r>
              <a:rPr lang="en-US" dirty="0"/>
              <a:t>"</a:t>
            </a:r>
            <a:endParaRPr lang="en-US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type</a:t>
            </a:r>
            <a:r>
              <a:rPr lang="en-US" dirty="0"/>
              <a:t>: </a:t>
            </a:r>
            <a:r>
              <a:rPr lang="en-US" b="1" dirty="0" err="1" smtClean="0"/>
              <a:t>kLabel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err="1" smtClean="0"/>
              <a:t>srclayers</a:t>
            </a:r>
            <a:r>
              <a:rPr lang="en-US" dirty="0"/>
              <a:t>: "</a:t>
            </a:r>
            <a:r>
              <a:rPr lang="en-US" dirty="0" smtClean="0"/>
              <a:t>data</a:t>
            </a:r>
            <a:r>
              <a:rPr lang="en-US" dirty="0"/>
              <a:t>"</a:t>
            </a:r>
            <a:endParaRPr lang="en-US" dirty="0" smtClean="0"/>
          </a:p>
          <a:p>
            <a:pPr marL="0" lvl="2"/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31122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(CNN)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371600"/>
            <a:ext cx="2337257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47257" y="3733799"/>
            <a:ext cx="2286000" cy="45720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390470"/>
            <a:ext cx="5486400" cy="424731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/>
              <a:t>layer </a:t>
            </a:r>
            <a:r>
              <a:rPr lang="en-US" dirty="0" smtClean="0"/>
              <a:t>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 "</a:t>
            </a:r>
            <a:r>
              <a:rPr lang="en-US" dirty="0" smtClean="0"/>
              <a:t>conv1</a:t>
            </a:r>
            <a:r>
              <a:rPr lang="en-US" dirty="0"/>
              <a:t>"</a:t>
            </a:r>
            <a:endParaRPr lang="en-US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type</a:t>
            </a:r>
            <a:r>
              <a:rPr lang="en-US" dirty="0"/>
              <a:t>: </a:t>
            </a:r>
            <a:r>
              <a:rPr lang="en-US" b="1" dirty="0" err="1" smtClean="0"/>
              <a:t>kConvolution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err="1" smtClean="0"/>
              <a:t>srclayers</a:t>
            </a:r>
            <a:r>
              <a:rPr lang="en-US" dirty="0"/>
              <a:t>: "</a:t>
            </a:r>
            <a:r>
              <a:rPr lang="en-US" dirty="0" err="1" smtClean="0"/>
              <a:t>rgb</a:t>
            </a:r>
            <a:r>
              <a:rPr lang="en-US" dirty="0"/>
              <a:t>"</a:t>
            </a:r>
            <a:endParaRPr lang="en-US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convolution_conf</a:t>
            </a:r>
            <a:r>
              <a:rPr lang="en-US" dirty="0" smtClean="0"/>
              <a:t> { … }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param</a:t>
            </a:r>
            <a:r>
              <a:rPr lang="en-US" dirty="0" smtClean="0"/>
              <a:t>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name</a:t>
            </a:r>
            <a:r>
              <a:rPr lang="en-US" dirty="0"/>
              <a:t>: "</a:t>
            </a:r>
            <a:r>
              <a:rPr lang="en-US" dirty="0" smtClean="0"/>
              <a:t>w1"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init</a:t>
            </a:r>
            <a:r>
              <a:rPr lang="en-US" dirty="0" smtClean="0"/>
              <a:t> { type: </a:t>
            </a:r>
            <a:r>
              <a:rPr lang="en-US" dirty="0" err="1" smtClean="0"/>
              <a:t>kGaussian</a:t>
            </a:r>
            <a:r>
              <a:rPr lang="en-US" dirty="0" smtClean="0"/>
              <a:t> }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}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param</a:t>
            </a:r>
            <a:r>
              <a:rPr lang="en-US" dirty="0" smtClean="0"/>
              <a:t>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name</a:t>
            </a:r>
            <a:r>
              <a:rPr lang="en-US" dirty="0"/>
              <a:t>: "</a:t>
            </a:r>
            <a:r>
              <a:rPr lang="en-US" dirty="0" smtClean="0"/>
              <a:t>b1"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lr_scale:2.0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init</a:t>
            </a:r>
            <a:r>
              <a:rPr lang="en-US" dirty="0" smtClean="0"/>
              <a:t> { type</a:t>
            </a:r>
            <a:r>
              <a:rPr lang="en-US" dirty="0"/>
              <a:t>: </a:t>
            </a:r>
            <a:r>
              <a:rPr lang="en-US" dirty="0" err="1" smtClean="0"/>
              <a:t>kConstant</a:t>
            </a:r>
            <a:r>
              <a:rPr lang="en-US" dirty="0"/>
              <a:t> </a:t>
            </a:r>
            <a:r>
              <a:rPr lang="en-US" dirty="0" smtClean="0"/>
              <a:t>}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}</a:t>
            </a:r>
          </a:p>
          <a:p>
            <a:pPr marL="0" lvl="2"/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56269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(CNN)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371600"/>
            <a:ext cx="2337257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47257" y="4190999"/>
            <a:ext cx="2286000" cy="121920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390470"/>
            <a:ext cx="5486400" cy="480131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/>
              <a:t>layer </a:t>
            </a:r>
            <a:r>
              <a:rPr lang="en-US" dirty="0" smtClean="0"/>
              <a:t>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 "</a:t>
            </a:r>
            <a:r>
              <a:rPr lang="en-US" dirty="0" smtClean="0"/>
              <a:t>pool1"</a:t>
            </a:r>
          </a:p>
          <a:p>
            <a:pPr marL="0" lvl="2"/>
            <a:r>
              <a:rPr lang="en-US" dirty="0" smtClean="0"/>
              <a:t>    type</a:t>
            </a:r>
            <a:r>
              <a:rPr lang="en-US" dirty="0"/>
              <a:t>: </a:t>
            </a:r>
            <a:r>
              <a:rPr lang="en-US" b="1" dirty="0" err="1" smtClean="0"/>
              <a:t>kPooling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err="1" smtClean="0"/>
              <a:t>srclayers</a:t>
            </a:r>
            <a:r>
              <a:rPr lang="en-US" dirty="0"/>
              <a:t>: "</a:t>
            </a:r>
            <a:r>
              <a:rPr lang="en-US" dirty="0" smtClean="0"/>
              <a:t>conv1"</a:t>
            </a:r>
          </a:p>
          <a:p>
            <a:pPr marL="0" lvl="2"/>
            <a:r>
              <a:rPr lang="en-US" dirty="0" smtClean="0"/>
              <a:t>    </a:t>
            </a:r>
            <a:r>
              <a:rPr lang="en-US" dirty="0" err="1" smtClean="0"/>
              <a:t>pooling_conf</a:t>
            </a:r>
            <a:r>
              <a:rPr lang="en-US" dirty="0" smtClean="0"/>
              <a:t> { … }</a:t>
            </a:r>
          </a:p>
          <a:p>
            <a:pPr marL="0" lvl="2"/>
            <a:r>
              <a:rPr lang="en-US" dirty="0" smtClean="0"/>
              <a:t>}</a:t>
            </a:r>
          </a:p>
          <a:p>
            <a:pPr marL="0" lvl="2"/>
            <a:r>
              <a:rPr lang="en-US" dirty="0" smtClean="0"/>
              <a:t>layer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 "</a:t>
            </a:r>
            <a:r>
              <a:rPr lang="en-US" dirty="0" smtClean="0"/>
              <a:t>relu1"</a:t>
            </a:r>
          </a:p>
          <a:p>
            <a:pPr marL="0" lvl="2"/>
            <a:r>
              <a:rPr lang="en-US" dirty="0" smtClean="0"/>
              <a:t>    type</a:t>
            </a:r>
            <a:r>
              <a:rPr lang="en-US" dirty="0"/>
              <a:t>: </a:t>
            </a:r>
            <a:r>
              <a:rPr lang="en-US" b="1" dirty="0" err="1" smtClean="0"/>
              <a:t>kReLU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smtClean="0"/>
              <a:t>srclayers</a:t>
            </a:r>
            <a:r>
              <a:rPr lang="en-US" dirty="0"/>
              <a:t>:"</a:t>
            </a:r>
            <a:r>
              <a:rPr lang="en-US" dirty="0" smtClean="0"/>
              <a:t>pool1"</a:t>
            </a:r>
          </a:p>
          <a:p>
            <a:pPr marL="0" lvl="2"/>
            <a:r>
              <a:rPr lang="en-US" dirty="0" smtClean="0"/>
              <a:t>}</a:t>
            </a:r>
          </a:p>
          <a:p>
            <a:pPr marL="0" lvl="2"/>
            <a:r>
              <a:rPr lang="en-US" dirty="0" smtClean="0"/>
              <a:t>layer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 "</a:t>
            </a:r>
            <a:r>
              <a:rPr lang="en-US" dirty="0" smtClean="0"/>
              <a:t>norm1"</a:t>
            </a:r>
          </a:p>
          <a:p>
            <a:pPr marL="0" lvl="2"/>
            <a:r>
              <a:rPr lang="en-US" dirty="0" smtClean="0"/>
              <a:t>    type</a:t>
            </a:r>
            <a:r>
              <a:rPr lang="en-US" dirty="0"/>
              <a:t>: </a:t>
            </a:r>
            <a:r>
              <a:rPr lang="en-US" b="1" dirty="0" err="1" smtClean="0"/>
              <a:t>kLRN</a:t>
            </a:r>
            <a:endParaRPr lang="en-US" b="1" dirty="0" smtClean="0"/>
          </a:p>
          <a:p>
            <a:pPr marL="0" lvl="2"/>
            <a:r>
              <a:rPr lang="en-US" b="1" dirty="0" smtClean="0"/>
              <a:t>    srclayers</a:t>
            </a:r>
            <a:r>
              <a:rPr lang="en-US" dirty="0"/>
              <a:t>:"</a:t>
            </a:r>
            <a:r>
              <a:rPr lang="en-US" dirty="0" smtClean="0"/>
              <a:t>relu1"</a:t>
            </a:r>
          </a:p>
          <a:p>
            <a:pPr marL="0" lvl="2"/>
            <a:r>
              <a:rPr lang="en-US" dirty="0" smtClean="0"/>
              <a:t>    </a:t>
            </a:r>
            <a:r>
              <a:rPr lang="en-US" dirty="0" err="1" smtClean="0"/>
              <a:t>lrn_conf</a:t>
            </a:r>
            <a:r>
              <a:rPr lang="en-US" dirty="0" smtClean="0"/>
              <a:t> </a:t>
            </a:r>
            <a:r>
              <a:rPr lang="en-US" dirty="0"/>
              <a:t>{ … </a:t>
            </a:r>
            <a:r>
              <a:rPr lang="en-US" dirty="0" smtClean="0"/>
              <a:t>}</a:t>
            </a:r>
          </a:p>
          <a:p>
            <a:pPr marL="0" lvl="2"/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25129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(CNN)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371600"/>
            <a:ext cx="2337257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47257" y="5562600"/>
            <a:ext cx="2286000" cy="94297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390470"/>
            <a:ext cx="5486400" cy="424731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/>
              <a:t>layer </a:t>
            </a:r>
            <a:r>
              <a:rPr lang="en-US" dirty="0" smtClean="0"/>
              <a:t>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 "</a:t>
            </a:r>
            <a:r>
              <a:rPr lang="en-US" dirty="0" smtClean="0"/>
              <a:t>ip1"</a:t>
            </a:r>
          </a:p>
          <a:p>
            <a:pPr marL="0" lvl="2"/>
            <a:r>
              <a:rPr lang="en-US" dirty="0" smtClean="0"/>
              <a:t>    type</a:t>
            </a:r>
            <a:r>
              <a:rPr lang="en-US" dirty="0"/>
              <a:t>: </a:t>
            </a:r>
            <a:r>
              <a:rPr lang="en-US" b="1" dirty="0" err="1" smtClean="0"/>
              <a:t>kInnerProduct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srclayers</a:t>
            </a:r>
            <a:r>
              <a:rPr lang="en-US" dirty="0"/>
              <a:t>:"</a:t>
            </a:r>
            <a:r>
              <a:rPr lang="en-US" b="1" dirty="0" smtClean="0"/>
              <a:t>pool3</a:t>
            </a:r>
            <a:r>
              <a:rPr lang="en-US" dirty="0"/>
              <a:t>"</a:t>
            </a:r>
            <a:endParaRPr lang="en-US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innerproduct_conf</a:t>
            </a:r>
            <a:r>
              <a:rPr lang="en-US" dirty="0" smtClean="0"/>
              <a:t> </a:t>
            </a:r>
            <a:r>
              <a:rPr lang="en-US" dirty="0"/>
              <a:t>{ </a:t>
            </a:r>
            <a:r>
              <a:rPr lang="en-US" dirty="0" smtClean="0"/>
              <a:t>… }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param</a:t>
            </a:r>
            <a:r>
              <a:rPr lang="en-US" dirty="0" smtClean="0"/>
              <a:t> { … }</a:t>
            </a:r>
          </a:p>
          <a:p>
            <a:pPr marL="0" lvl="2"/>
            <a:r>
              <a:rPr lang="en-US" dirty="0" smtClean="0"/>
              <a:t>}</a:t>
            </a:r>
          </a:p>
          <a:p>
            <a:pPr marL="0" lvl="2"/>
            <a:endParaRPr lang="en-US" dirty="0"/>
          </a:p>
          <a:p>
            <a:pPr marL="0" lvl="2"/>
            <a:r>
              <a:rPr lang="en-US" dirty="0" smtClean="0"/>
              <a:t>layer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name</a:t>
            </a:r>
            <a:r>
              <a:rPr lang="en-US" dirty="0"/>
              <a:t>: "</a:t>
            </a:r>
            <a:r>
              <a:rPr lang="en-US" dirty="0" smtClean="0"/>
              <a:t>loss"</a:t>
            </a:r>
          </a:p>
          <a:p>
            <a:pPr marL="0" lvl="2"/>
            <a:r>
              <a:rPr lang="en-US" dirty="0" smtClean="0"/>
              <a:t>    type</a:t>
            </a:r>
            <a:r>
              <a:rPr lang="en-US" dirty="0"/>
              <a:t>: </a:t>
            </a:r>
            <a:r>
              <a:rPr lang="en-US" b="1" dirty="0" err="1" smtClean="0"/>
              <a:t>kSoftmaxLoss</a:t>
            </a:r>
            <a:endParaRPr lang="en-US" b="1" dirty="0" smtClean="0"/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softmaxloss_conf</a:t>
            </a:r>
            <a:r>
              <a:rPr lang="en-US" dirty="0" smtClean="0"/>
              <a:t> { … }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smtClean="0"/>
              <a:t>srclayers</a:t>
            </a:r>
            <a:r>
              <a:rPr lang="en-US" dirty="0"/>
              <a:t>:"</a:t>
            </a:r>
            <a:r>
              <a:rPr lang="en-US" dirty="0" smtClean="0"/>
              <a:t>ip1“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err="1" smtClean="0"/>
              <a:t>srclayers</a:t>
            </a:r>
            <a:r>
              <a:rPr lang="en-US" dirty="0"/>
              <a:t>: "</a:t>
            </a:r>
            <a:r>
              <a:rPr lang="en-US" dirty="0" smtClean="0"/>
              <a:t>label“</a:t>
            </a:r>
          </a:p>
          <a:p>
            <a:pPr marL="0" lvl="2"/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28452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Configure a CNN Job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3200400"/>
            <a:ext cx="5486400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updater {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type</a:t>
            </a:r>
            <a:r>
              <a:rPr lang="en-US" dirty="0"/>
              <a:t>: </a:t>
            </a:r>
            <a:r>
              <a:rPr lang="en-US" b="1" dirty="0" err="1" smtClean="0"/>
              <a:t>kSGD</a:t>
            </a:r>
            <a:endParaRPr lang="en-US" dirty="0" smtClean="0"/>
          </a:p>
          <a:p>
            <a:pPr marL="0" lvl="2"/>
            <a:r>
              <a:rPr lang="en-US" dirty="0" smtClean="0"/>
              <a:t>    </a:t>
            </a:r>
            <a:r>
              <a:rPr lang="en-US" dirty="0" err="1" smtClean="0"/>
              <a:t>learning_rate</a:t>
            </a:r>
            <a:r>
              <a:rPr lang="en-US" dirty="0" smtClean="0"/>
              <a:t> { type: </a:t>
            </a:r>
            <a:r>
              <a:rPr lang="en-US" b="1" dirty="0" err="1" smtClean="0"/>
              <a:t>kFixedStep</a:t>
            </a:r>
            <a:r>
              <a:rPr lang="en-US" b="1" dirty="0"/>
              <a:t> </a:t>
            </a:r>
            <a:r>
              <a:rPr lang="en-US" dirty="0" smtClean="0"/>
              <a:t>}</a:t>
            </a:r>
          </a:p>
          <a:p>
            <a:pPr marL="0" lvl="2"/>
            <a:r>
              <a:rPr lang="en-US" dirty="0" smtClean="0"/>
              <a:t>}</a:t>
            </a:r>
            <a:endParaRPr lang="en-US" b="1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Main Components</a:t>
            </a:r>
          </a:p>
          <a:p>
            <a:pPr lvl="1"/>
            <a:r>
              <a:rPr lang="en-US" dirty="0" err="1" smtClean="0"/>
              <a:t>NeuralNet</a:t>
            </a:r>
            <a:r>
              <a:rPr lang="en-US" dirty="0"/>
              <a:t> </a:t>
            </a:r>
            <a:r>
              <a:rPr lang="en-US" dirty="0" smtClean="0"/>
              <a:t>(as configured above)</a:t>
            </a:r>
          </a:p>
          <a:p>
            <a:pPr lvl="1"/>
            <a:r>
              <a:rPr lang="en-US" dirty="0" smtClean="0"/>
              <a:t>Updater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1"/>
            <a:r>
              <a:rPr lang="en-US" dirty="0" err="1" smtClean="0"/>
              <a:t>TrainOneBatch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b="1" dirty="0" err="1" smtClean="0"/>
              <a:t>ClusterTopology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5048071"/>
            <a:ext cx="54864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err="1"/>
              <a:t>alg</a:t>
            </a:r>
            <a:r>
              <a:rPr lang="en-US" dirty="0"/>
              <a:t>: </a:t>
            </a:r>
            <a:r>
              <a:rPr lang="en-US" b="1" dirty="0" err="1"/>
              <a:t>kBP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50853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a CNN Job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quick-start job</a:t>
            </a:r>
          </a:p>
          <a:p>
            <a:pPr lvl="1"/>
            <a:r>
              <a:rPr lang="en-US" dirty="0" smtClean="0"/>
              <a:t>Default </a:t>
            </a:r>
            <a:r>
              <a:rPr lang="en-US" dirty="0" err="1" smtClean="0"/>
              <a:t>ClusterTopology</a:t>
            </a:r>
            <a:r>
              <a:rPr lang="en-US" dirty="0" smtClean="0"/>
              <a:t> (single worker)</a:t>
            </a:r>
          </a:p>
          <a:p>
            <a:pPr lvl="1"/>
            <a:r>
              <a:rPr lang="en-US" dirty="0" smtClean="0"/>
              <a:t>Provided in</a:t>
            </a:r>
          </a:p>
          <a:p>
            <a:r>
              <a:rPr lang="en-US" dirty="0" smtClean="0"/>
              <a:t> Run it!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028950" y="2773918"/>
            <a:ext cx="3352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examples/cifar10/</a:t>
            </a:r>
            <a:r>
              <a:rPr lang="en-US" dirty="0" err="1" smtClean="0"/>
              <a:t>job.conf</a:t>
            </a:r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990600" y="3886200"/>
            <a:ext cx="5486400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# start zookeeper (do it only once)</a:t>
            </a:r>
          </a:p>
          <a:p>
            <a:pPr marL="0" lvl="2"/>
            <a:r>
              <a:rPr lang="en-US" dirty="0" smtClean="0"/>
              <a:t>$ ./bin/</a:t>
            </a:r>
            <a:r>
              <a:rPr lang="en-US" dirty="0" err="1" smtClean="0"/>
              <a:t>zk</a:t>
            </a:r>
            <a:r>
              <a:rPr lang="en-US" dirty="0" smtClean="0"/>
              <a:t>-service start</a:t>
            </a:r>
          </a:p>
          <a:p>
            <a:pPr marL="0" lvl="2"/>
            <a:endParaRPr lang="en-US" dirty="0"/>
          </a:p>
          <a:p>
            <a:pPr marL="0" lvl="2"/>
            <a:r>
              <a:rPr lang="en-US" dirty="0" smtClean="0"/>
              <a:t># run the job using default setting</a:t>
            </a:r>
          </a:p>
          <a:p>
            <a:pPr marL="0" lvl="2"/>
            <a:r>
              <a:rPr lang="en-US" dirty="0"/>
              <a:t>$ ./bin/singa-run.sh -</a:t>
            </a:r>
            <a:r>
              <a:rPr lang="en-US" dirty="0" err="1"/>
              <a:t>conf</a:t>
            </a:r>
            <a:r>
              <a:rPr lang="en-US" dirty="0"/>
              <a:t> </a:t>
            </a:r>
            <a:r>
              <a:rPr lang="en-US" dirty="0" smtClean="0"/>
              <a:t>examples/cifar10/</a:t>
            </a:r>
            <a:r>
              <a:rPr lang="en-US" dirty="0" err="1" smtClean="0"/>
              <a:t>job.conf</a:t>
            </a:r>
            <a:endParaRPr lang="en-US" dirty="0" smtClean="0"/>
          </a:p>
          <a:p>
            <a:pPr marL="0" lvl="2"/>
            <a:endParaRPr lang="en-US" dirty="0"/>
          </a:p>
          <a:p>
            <a:pPr marL="0" lvl="2"/>
            <a:r>
              <a:rPr lang="en-US" dirty="0" smtClean="0"/>
              <a:t># stop the job</a:t>
            </a:r>
          </a:p>
          <a:p>
            <a:pPr marL="0" lvl="2"/>
            <a:r>
              <a:rPr lang="en-US" dirty="0" smtClean="0"/>
              <a:t>$ ./bin/singa-stop.sh</a:t>
            </a:r>
          </a:p>
        </p:txBody>
      </p:sp>
    </p:spTree>
    <p:extLst>
      <p:ext uri="{BB962C8B-B14F-4D97-AF65-F5344CB8AC3E}">
        <p14:creationId xmlns:p14="http://schemas.microsoft.com/office/powerpoint/2010/main" xmlns="" val="2168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a CNN Job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6200" y="1570672"/>
            <a:ext cx="9067800" cy="4031873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sz="1600" dirty="0"/>
              <a:t>Record job information to /</a:t>
            </a:r>
            <a:r>
              <a:rPr lang="en-US" sz="1600" dirty="0" err="1" smtClean="0"/>
              <a:t>tmp</a:t>
            </a:r>
            <a:r>
              <a:rPr lang="en-US" sz="1600" dirty="0" smtClean="0"/>
              <a:t>/</a:t>
            </a:r>
            <a:r>
              <a:rPr lang="en-US" sz="1600" dirty="0" err="1" smtClean="0"/>
              <a:t>singa</a:t>
            </a:r>
            <a:r>
              <a:rPr lang="en-US" sz="1600" dirty="0" smtClean="0"/>
              <a:t>-log/job-info/job-2-20150817-055601</a:t>
            </a:r>
          </a:p>
          <a:p>
            <a:pPr marL="0" lvl="2"/>
            <a:r>
              <a:rPr lang="en-US" sz="1600" dirty="0" smtClean="0"/>
              <a:t>Executing </a:t>
            </a:r>
            <a:r>
              <a:rPr lang="en-US" sz="1600" dirty="0"/>
              <a:t>: ./</a:t>
            </a:r>
            <a:r>
              <a:rPr lang="en-US" sz="1600" dirty="0" err="1"/>
              <a:t>singa</a:t>
            </a:r>
            <a:r>
              <a:rPr lang="en-US" sz="1600" dirty="0"/>
              <a:t> -</a:t>
            </a:r>
            <a:r>
              <a:rPr lang="en-US" sz="1600" dirty="0" err="1"/>
              <a:t>conf</a:t>
            </a:r>
            <a:r>
              <a:rPr lang="en-US" sz="1600" dirty="0"/>
              <a:t> /xxx/incubator-</a:t>
            </a:r>
            <a:r>
              <a:rPr lang="en-US" sz="1600" dirty="0" err="1"/>
              <a:t>singa</a:t>
            </a:r>
            <a:r>
              <a:rPr lang="en-US" sz="1600" dirty="0"/>
              <a:t>/examples/cifar10/</a:t>
            </a:r>
            <a:r>
              <a:rPr lang="en-US" sz="1600" dirty="0" err="1"/>
              <a:t>job.conf</a:t>
            </a:r>
            <a:r>
              <a:rPr lang="en-US" sz="1600" dirty="0"/>
              <a:t> -</a:t>
            </a:r>
            <a:r>
              <a:rPr lang="en-US" sz="1600" dirty="0" err="1"/>
              <a:t>singa_conf</a:t>
            </a:r>
            <a:r>
              <a:rPr lang="en-US" sz="1600" dirty="0"/>
              <a:t> /xxx/incubator-</a:t>
            </a:r>
            <a:r>
              <a:rPr lang="en-US" sz="1600" dirty="0" err="1"/>
              <a:t>singa</a:t>
            </a:r>
            <a:r>
              <a:rPr lang="en-US" sz="1600" dirty="0"/>
              <a:t>/</a:t>
            </a:r>
            <a:r>
              <a:rPr lang="en-US" sz="1600" dirty="0" err="1"/>
              <a:t>conf</a:t>
            </a:r>
            <a:r>
              <a:rPr lang="en-US" sz="1600" dirty="0"/>
              <a:t>/</a:t>
            </a:r>
            <a:r>
              <a:rPr lang="en-US" sz="1600" dirty="0" err="1"/>
              <a:t>singa.conf</a:t>
            </a:r>
            <a:r>
              <a:rPr lang="en-US" sz="1600" dirty="0"/>
              <a:t> -</a:t>
            </a:r>
            <a:r>
              <a:rPr lang="en-US" sz="1600" dirty="0" err="1"/>
              <a:t>singa_job</a:t>
            </a:r>
            <a:r>
              <a:rPr lang="en-US" sz="1600" dirty="0"/>
              <a:t> </a:t>
            </a:r>
            <a:r>
              <a:rPr lang="en-US" sz="1600" dirty="0" smtClean="0"/>
              <a:t>2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06:56:18.868259 33849 cluster.cc:51] </a:t>
            </a:r>
            <a:r>
              <a:rPr lang="en-US" sz="1600" dirty="0" err="1"/>
              <a:t>proc</a:t>
            </a:r>
            <a:r>
              <a:rPr lang="en-US" sz="1600" dirty="0"/>
              <a:t> #0 -&gt; 192.168.5.128:49152 (</a:t>
            </a:r>
            <a:r>
              <a:rPr lang="en-US" sz="1600" dirty="0" err="1"/>
              <a:t>pid</a:t>
            </a:r>
            <a:r>
              <a:rPr lang="en-US" sz="1600" dirty="0"/>
              <a:t> = </a:t>
            </a:r>
            <a:r>
              <a:rPr lang="en-US" sz="1600" dirty="0" smtClean="0"/>
              <a:t>33849)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06:56:18.928452 33871 server.cc:36] Server (group = 0, id = 0) </a:t>
            </a:r>
            <a:r>
              <a:rPr lang="en-US" sz="1600" dirty="0" smtClean="0"/>
              <a:t>start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06:56:18.928469 33872 worker.cc:134] Worker (group = 0, id = 0) </a:t>
            </a:r>
            <a:r>
              <a:rPr lang="en-US" sz="1600" dirty="0" smtClean="0"/>
              <a:t>start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06:57:13.657302 33849 trainer.cc:373] Test step-0, loss : 2.302588, accuracy : </a:t>
            </a:r>
            <a:r>
              <a:rPr lang="en-US" sz="1600" dirty="0" smtClean="0"/>
              <a:t>0.077900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06:57:17.626708 33849 trainer.cc:373] Train step-0, loss : 2.302578, accuracy : </a:t>
            </a:r>
            <a:r>
              <a:rPr lang="en-US" sz="1600" dirty="0" smtClean="0"/>
              <a:t>0.062500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06:57:24.142645 33849 trainer.cc:373] Train step-30, loss : 2.302404, accuracy : </a:t>
            </a:r>
            <a:r>
              <a:rPr lang="en-US" sz="1600" dirty="0" smtClean="0"/>
              <a:t>0.131250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06:57:30.813354 33849 trainer.cc:373] Train step-60, loss : 2.302248, accuracy : </a:t>
            </a:r>
            <a:r>
              <a:rPr lang="en-US" sz="1600" dirty="0" smtClean="0"/>
              <a:t>0.156250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06:57:37.556655 33849 trainer.cc:373] Train step-90, loss : 2.301849, accuracy : </a:t>
            </a:r>
            <a:r>
              <a:rPr lang="en-US" sz="1600" dirty="0" smtClean="0"/>
              <a:t>0.175000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06:57:44.971276 33849 trainer.cc:373] Train step-120, loss : 2.301077, accuracy : </a:t>
            </a:r>
            <a:r>
              <a:rPr lang="en-US" sz="1600" dirty="0" smtClean="0"/>
              <a:t>0.137500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06:57:51.801949 33849 trainer.cc:373] Train step-150, loss : 2.300410, accuracy : </a:t>
            </a:r>
            <a:r>
              <a:rPr lang="en-US" sz="1600" dirty="0" smtClean="0"/>
              <a:t>0.135417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06:57:58.682281 33849 trainer.cc:373] Train step-180, loss : 2.300067, accuracy : </a:t>
            </a:r>
            <a:r>
              <a:rPr lang="en-US" sz="1600" dirty="0" smtClean="0"/>
              <a:t>0.127083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06:58:05.578366 33849 trainer.cc:373] Train step-210, loss : 2.300143, accuracy : </a:t>
            </a:r>
            <a:r>
              <a:rPr lang="en-US" sz="1600" dirty="0" smtClean="0"/>
              <a:t>0.154167</a:t>
            </a:r>
          </a:p>
          <a:p>
            <a:pPr marL="0" lvl="2"/>
            <a:r>
              <a:rPr lang="en-US" sz="1600" dirty="0" smtClean="0"/>
              <a:t>E0817 </a:t>
            </a:r>
            <a:r>
              <a:rPr lang="en-US" sz="1600" dirty="0"/>
              <a:t>06:58:12.518497 33849 trainer.cc:373] Train step-240, loss : 2.295912, accuracy : 0.185417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27156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SINGA Scripts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Launch </a:t>
            </a:r>
            <a:r>
              <a:rPr lang="en-US" dirty="0" err="1" smtClean="0"/>
              <a:t>singa</a:t>
            </a:r>
            <a:r>
              <a:rPr lang="en-US" dirty="0" smtClean="0"/>
              <a:t> jobs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Manage </a:t>
            </a:r>
            <a:r>
              <a:rPr lang="en-US" dirty="0" err="1" smtClean="0"/>
              <a:t>singa</a:t>
            </a:r>
            <a:r>
              <a:rPr lang="en-US" dirty="0" smtClean="0"/>
              <a:t> jobs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Stop all </a:t>
            </a:r>
            <a:r>
              <a:rPr lang="en-US" dirty="0" err="1" smtClean="0"/>
              <a:t>singa</a:t>
            </a:r>
            <a:r>
              <a:rPr lang="en-US" dirty="0" smtClean="0"/>
              <a:t> processes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990600" y="2209800"/>
            <a:ext cx="6934200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singa-run.sh </a:t>
            </a:r>
            <a:r>
              <a:rPr lang="en-US" dirty="0"/>
              <a:t>-</a:t>
            </a:r>
            <a:r>
              <a:rPr lang="en-US" dirty="0" err="1"/>
              <a:t>conf</a:t>
            </a:r>
            <a:r>
              <a:rPr lang="en-US" dirty="0"/>
              <a:t> &lt;job </a:t>
            </a:r>
            <a:r>
              <a:rPr lang="en-US" dirty="0" err="1"/>
              <a:t>config</a:t>
            </a:r>
            <a:r>
              <a:rPr lang="en-US" dirty="0"/>
              <a:t> file&gt; [ other arguments </a:t>
            </a:r>
            <a:r>
              <a:rPr lang="en-US" dirty="0" smtClean="0"/>
              <a:t>]</a:t>
            </a:r>
            <a:endParaRPr lang="en-US" dirty="0"/>
          </a:p>
          <a:p>
            <a:pPr marL="0" lvl="2"/>
            <a:r>
              <a:rPr lang="en-US" dirty="0"/>
              <a:t>        </a:t>
            </a:r>
            <a:r>
              <a:rPr lang="en-US" dirty="0" smtClean="0"/>
              <a:t>-</a:t>
            </a:r>
            <a:r>
              <a:rPr lang="en-US" dirty="0"/>
              <a:t>resume                 </a:t>
            </a:r>
            <a:r>
              <a:rPr lang="en-US" dirty="0" smtClean="0"/>
              <a:t>            : </a:t>
            </a:r>
            <a:r>
              <a:rPr lang="en-US" dirty="0"/>
              <a:t>if want to recover a </a:t>
            </a:r>
            <a:r>
              <a:rPr lang="en-US" dirty="0" smtClean="0"/>
              <a:t>job</a:t>
            </a:r>
            <a:endParaRPr lang="en-US" dirty="0"/>
          </a:p>
          <a:p>
            <a:pPr marL="0" lvl="2"/>
            <a:r>
              <a:rPr lang="en-US" dirty="0"/>
              <a:t>        -exec &lt;path to </a:t>
            </a:r>
            <a:r>
              <a:rPr lang="en-US" dirty="0" err="1"/>
              <a:t>mysinga</a:t>
            </a:r>
            <a:r>
              <a:rPr lang="en-US" dirty="0"/>
              <a:t>&gt; : if want to use own </a:t>
            </a:r>
            <a:r>
              <a:rPr lang="en-US" dirty="0" err="1"/>
              <a:t>singa</a:t>
            </a:r>
            <a:r>
              <a:rPr lang="en-US" dirty="0"/>
              <a:t> </a:t>
            </a:r>
            <a:r>
              <a:rPr lang="en-US" dirty="0" smtClean="0"/>
              <a:t>driver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3600271"/>
            <a:ext cx="6934200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singa-console.sh </a:t>
            </a:r>
            <a:r>
              <a:rPr lang="en-US" dirty="0"/>
              <a:t>&lt;command&gt; &lt;</a:t>
            </a:r>
            <a:r>
              <a:rPr lang="en-US" dirty="0" err="1"/>
              <a:t>args</a:t>
            </a:r>
            <a:r>
              <a:rPr lang="en-US" dirty="0" smtClean="0"/>
              <a:t>&gt;</a:t>
            </a:r>
            <a:endParaRPr lang="en-US" dirty="0"/>
          </a:p>
          <a:p>
            <a:pPr marL="0" lvl="2"/>
            <a:r>
              <a:rPr lang="en-US" dirty="0"/>
              <a:t>        list           </a:t>
            </a:r>
            <a:r>
              <a:rPr lang="en-US" dirty="0" smtClean="0"/>
              <a:t>          :  </a:t>
            </a:r>
            <a:r>
              <a:rPr lang="en-US" dirty="0"/>
              <a:t>list running </a:t>
            </a:r>
            <a:r>
              <a:rPr lang="en-US" dirty="0" err="1"/>
              <a:t>singa</a:t>
            </a:r>
            <a:r>
              <a:rPr lang="en-US" dirty="0"/>
              <a:t> </a:t>
            </a:r>
            <a:r>
              <a:rPr lang="en-US" dirty="0" smtClean="0"/>
              <a:t>jobs</a:t>
            </a:r>
            <a:endParaRPr lang="en-US" dirty="0"/>
          </a:p>
          <a:p>
            <a:pPr marL="0" lvl="2"/>
            <a:r>
              <a:rPr lang="en-US" dirty="0"/>
              <a:t>        view &lt;job id&gt;  </a:t>
            </a:r>
            <a:r>
              <a:rPr lang="en-US" dirty="0" smtClean="0"/>
              <a:t> :  </a:t>
            </a:r>
            <a:r>
              <a:rPr lang="en-US" dirty="0"/>
              <a:t>view </a:t>
            </a:r>
            <a:r>
              <a:rPr lang="en-US" dirty="0" err="1"/>
              <a:t>procs</a:t>
            </a:r>
            <a:r>
              <a:rPr lang="en-US" dirty="0"/>
              <a:t> of a </a:t>
            </a:r>
            <a:r>
              <a:rPr lang="en-US" dirty="0" err="1"/>
              <a:t>singa</a:t>
            </a:r>
            <a:r>
              <a:rPr lang="en-US" dirty="0"/>
              <a:t> </a:t>
            </a:r>
            <a:r>
              <a:rPr lang="en-US" dirty="0" smtClean="0"/>
              <a:t>job</a:t>
            </a:r>
            <a:endParaRPr lang="en-US" dirty="0"/>
          </a:p>
          <a:p>
            <a:pPr marL="0" lvl="2"/>
            <a:r>
              <a:rPr lang="en-US" dirty="0"/>
              <a:t>        kill &lt;job id&gt;  </a:t>
            </a:r>
            <a:r>
              <a:rPr lang="en-US" dirty="0" smtClean="0"/>
              <a:t>    :  </a:t>
            </a:r>
            <a:r>
              <a:rPr lang="en-US" dirty="0"/>
              <a:t>kill a </a:t>
            </a:r>
            <a:r>
              <a:rPr lang="en-US" dirty="0" err="1"/>
              <a:t>singa</a:t>
            </a:r>
            <a:r>
              <a:rPr lang="en-US" dirty="0"/>
              <a:t> job"</a:t>
            </a:r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990600" y="5581471"/>
            <a:ext cx="69342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singa-stop.sh</a:t>
            </a:r>
          </a:p>
        </p:txBody>
      </p:sp>
    </p:spTree>
    <p:extLst>
      <p:ext uri="{BB962C8B-B14F-4D97-AF65-F5344CB8AC3E}">
        <p14:creationId xmlns:p14="http://schemas.microsoft.com/office/powerpoint/2010/main" xmlns="" val="368542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CNN (cont.)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Synchronous Training</a:t>
            </a:r>
          </a:p>
          <a:p>
            <a:pPr lvl="1"/>
            <a:r>
              <a:rPr lang="en-US" dirty="0" smtClean="0"/>
              <a:t>2 workers in a single process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Asynchronous Training</a:t>
            </a:r>
          </a:p>
          <a:p>
            <a:pPr lvl="1"/>
            <a:r>
              <a:rPr lang="en-US" dirty="0" smtClean="0"/>
              <a:t>downpour</a:t>
            </a:r>
          </a:p>
          <a:p>
            <a:pPr lvl="1"/>
            <a:r>
              <a:rPr lang="en-US" dirty="0" smtClean="0"/>
              <a:t>2 worker groups and 1 global server group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295400" y="2685871"/>
            <a:ext cx="3352800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cluster {</a:t>
            </a:r>
          </a:p>
          <a:p>
            <a:pPr marL="0" lvl="2"/>
            <a:r>
              <a:rPr lang="en-US" dirty="0" smtClean="0"/>
              <a:t>    </a:t>
            </a:r>
            <a:r>
              <a:rPr lang="en-US" dirty="0" err="1" smtClean="0"/>
              <a:t>nworkers_per_group</a:t>
            </a:r>
            <a:r>
              <a:rPr lang="en-US" dirty="0" smtClean="0"/>
              <a:t>: 2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nworkers_per_procs</a:t>
            </a:r>
            <a:r>
              <a:rPr lang="en-US" dirty="0" smtClean="0"/>
              <a:t>: 2</a:t>
            </a:r>
            <a:endParaRPr lang="en-US" dirty="0"/>
          </a:p>
          <a:p>
            <a:pPr marL="0" lvl="2"/>
            <a:r>
              <a:rPr lang="en-US" dirty="0" smtClean="0"/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5505271"/>
            <a:ext cx="3352800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cluster {</a:t>
            </a:r>
          </a:p>
          <a:p>
            <a:pPr marL="0" lvl="2"/>
            <a:r>
              <a:rPr lang="en-US" dirty="0" smtClean="0"/>
              <a:t>    </a:t>
            </a:r>
            <a:r>
              <a:rPr lang="en-US" dirty="0" err="1"/>
              <a:t>nworker_groups</a:t>
            </a:r>
            <a:r>
              <a:rPr lang="en-US" dirty="0" smtClean="0"/>
              <a:t>: 2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nservers_per_group</a:t>
            </a:r>
            <a:r>
              <a:rPr lang="en-US" dirty="0" smtClean="0"/>
              <a:t>: 2</a:t>
            </a:r>
          </a:p>
          <a:p>
            <a:pPr marL="0" lvl="2"/>
            <a:r>
              <a:rPr lang="en-US" dirty="0" smtClean="0"/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91200" y="1752600"/>
            <a:ext cx="3352800" cy="286232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smtClean="0"/>
              <a:t># default setting</a:t>
            </a:r>
          </a:p>
          <a:p>
            <a:pPr marL="0" lvl="2"/>
            <a:r>
              <a:rPr lang="en-US" dirty="0" smtClean="0"/>
              <a:t>cluster {</a:t>
            </a:r>
          </a:p>
          <a:p>
            <a:pPr marL="0" lvl="2"/>
            <a:r>
              <a:rPr lang="en-US" dirty="0" smtClean="0"/>
              <a:t>    </a:t>
            </a:r>
            <a:r>
              <a:rPr lang="en-US" dirty="0" err="1"/>
              <a:t>nworker_groups</a:t>
            </a:r>
            <a:r>
              <a:rPr lang="en-US" dirty="0" smtClean="0"/>
              <a:t>: 1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nserver_groups</a:t>
            </a:r>
            <a:r>
              <a:rPr lang="en-US" dirty="0" smtClean="0"/>
              <a:t>: 1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nworkers_per_group</a:t>
            </a:r>
            <a:r>
              <a:rPr lang="en-US" dirty="0" smtClean="0"/>
              <a:t>: 1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nservers_per_group</a:t>
            </a:r>
            <a:r>
              <a:rPr lang="en-US" dirty="0" smtClean="0"/>
              <a:t>: 1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nworkers_per_procs</a:t>
            </a:r>
            <a:r>
              <a:rPr lang="en-US" dirty="0" smtClean="0"/>
              <a:t>: 1</a:t>
            </a:r>
          </a:p>
          <a:p>
            <a:pPr marL="0" lvl="2"/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nservers_per_procs</a:t>
            </a:r>
            <a:r>
              <a:rPr lang="en-US" dirty="0" smtClean="0"/>
              <a:t>: 1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server_worker_separate</a:t>
            </a:r>
            <a:r>
              <a:rPr lang="en-US" dirty="0" smtClean="0"/>
              <a:t>: false</a:t>
            </a:r>
            <a:endParaRPr lang="en-US" dirty="0"/>
          </a:p>
          <a:p>
            <a:pPr marL="0" lvl="2"/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93837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(RBM-Auto Encoder)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AutoShape 2" descr="http://www.comp.nus.edu.sg/~dbsystem/singa/assets/image/RBM0_new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www.comp.nus.edu.sg/~dbsystem/singa/assets/image/RBM0_new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06695"/>
            <a:ext cx="6629400" cy="5475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2327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 (RBM-Auto </a:t>
            </a:r>
            <a:r>
              <a:rPr lang="en-US" dirty="0"/>
              <a:t>Encoder)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AutoShape 2" descr="http://www.comp.nus.edu.sg/~dbsystem/singa/assets/image/RBM0_new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www.comp.nus.edu.sg/~dbsystem/singa/assets/image/RBM0_new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2834268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6668" y="1562100"/>
            <a:ext cx="2978601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5744" y="1533525"/>
            <a:ext cx="2958412" cy="462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795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(RBM-Auto Encoder)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RBM and 1 Auto-encoder</a:t>
            </a:r>
          </a:p>
          <a:p>
            <a:pPr lvl="1"/>
            <a:r>
              <a:rPr lang="en-US" dirty="0" smtClean="0"/>
              <a:t>Need to pre-train models one by one</a:t>
            </a:r>
          </a:p>
          <a:p>
            <a:pPr lvl="1"/>
            <a:r>
              <a:rPr lang="en-US" dirty="0" smtClean="0"/>
              <a:t>How to use parameters from previous models?</a:t>
            </a:r>
          </a:p>
          <a:p>
            <a:pPr lvl="1"/>
            <a:endParaRPr lang="en-US" dirty="0"/>
          </a:p>
          <a:p>
            <a:pPr lvl="2"/>
            <a:r>
              <a:rPr lang="en-US" dirty="0" smtClean="0"/>
              <a:t>Check points are output files from a model</a:t>
            </a:r>
          </a:p>
          <a:p>
            <a:pPr lvl="2"/>
            <a:r>
              <a:rPr lang="en-US" dirty="0" smtClean="0"/>
              <a:t>When load check points for a new model, SINGA puts </a:t>
            </a:r>
            <a:r>
              <a:rPr lang="en-US" smtClean="0"/>
              <a:t>parameters values </a:t>
            </a:r>
            <a:r>
              <a:rPr lang="en-US" dirty="0" smtClean="0"/>
              <a:t>into the parameter with the same identity name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3267075"/>
            <a:ext cx="76200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dirty="0" err="1"/>
              <a:t>checkpoint_path</a:t>
            </a:r>
            <a:r>
              <a:rPr lang="en-US" dirty="0"/>
              <a:t>: "examples/</a:t>
            </a:r>
            <a:r>
              <a:rPr lang="en-US" dirty="0" err="1"/>
              <a:t>rbm</a:t>
            </a:r>
            <a:r>
              <a:rPr lang="en-US" dirty="0"/>
              <a:t>/rbm0/checkpoint/step6000-worker0.bin"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9492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RBM-Auto Encoder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6200" y="1570672"/>
            <a:ext cx="9067800" cy="2062103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lvl="2"/>
            <a:r>
              <a:rPr lang="en-US" sz="1600" dirty="0"/>
              <a:t># at </a:t>
            </a:r>
            <a:r>
              <a:rPr lang="en-US" sz="1600" dirty="0" smtClean="0"/>
              <a:t>SINGA_HOME/</a:t>
            </a:r>
          </a:p>
          <a:p>
            <a:pPr marL="0" lvl="2"/>
            <a:endParaRPr lang="en-US" sz="1600" dirty="0" smtClean="0"/>
          </a:p>
          <a:p>
            <a:pPr marL="0" lvl="2"/>
            <a:r>
              <a:rPr lang="en-US" sz="1600" dirty="0" smtClean="0"/>
              <a:t>$ </a:t>
            </a:r>
            <a:r>
              <a:rPr lang="en-US" sz="1600" dirty="0"/>
              <a:t>./bin/singa-run.sh -</a:t>
            </a:r>
            <a:r>
              <a:rPr lang="en-US" sz="1600" dirty="0" err="1"/>
              <a:t>conf</a:t>
            </a:r>
            <a:r>
              <a:rPr lang="en-US" sz="1600" dirty="0"/>
              <a:t> </a:t>
            </a:r>
            <a:r>
              <a:rPr lang="en-US" sz="1600" dirty="0" smtClean="0"/>
              <a:t>examples/</a:t>
            </a:r>
            <a:r>
              <a:rPr lang="en-US" sz="1600" dirty="0" err="1" smtClean="0"/>
              <a:t>rbm</a:t>
            </a:r>
            <a:r>
              <a:rPr lang="en-US" sz="1600" dirty="0" smtClean="0"/>
              <a:t>/rbm0.conf</a:t>
            </a:r>
          </a:p>
          <a:p>
            <a:pPr marL="0" lvl="2"/>
            <a:r>
              <a:rPr lang="en-US" sz="1600" dirty="0" smtClean="0"/>
              <a:t>$ </a:t>
            </a:r>
            <a:r>
              <a:rPr lang="en-US" sz="1600" dirty="0"/>
              <a:t>./bin/singa-run.sh -</a:t>
            </a:r>
            <a:r>
              <a:rPr lang="en-US" sz="1600" dirty="0" err="1"/>
              <a:t>conf</a:t>
            </a:r>
            <a:r>
              <a:rPr lang="en-US" sz="1600" dirty="0"/>
              <a:t> </a:t>
            </a:r>
            <a:r>
              <a:rPr lang="en-US" sz="1600" dirty="0" smtClean="0"/>
              <a:t>examples/</a:t>
            </a:r>
            <a:r>
              <a:rPr lang="en-US" sz="1600" dirty="0" err="1" smtClean="0"/>
              <a:t>rbm</a:t>
            </a:r>
            <a:r>
              <a:rPr lang="en-US" sz="1600" dirty="0" smtClean="0"/>
              <a:t>/rbm1.conf</a:t>
            </a:r>
          </a:p>
          <a:p>
            <a:pPr marL="0" lvl="2"/>
            <a:r>
              <a:rPr lang="en-US" sz="1600" dirty="0" smtClean="0"/>
              <a:t>$ </a:t>
            </a:r>
            <a:r>
              <a:rPr lang="en-US" sz="1600" dirty="0"/>
              <a:t>./bin/singa-run.sh -</a:t>
            </a:r>
            <a:r>
              <a:rPr lang="en-US" sz="1600" dirty="0" err="1"/>
              <a:t>conf</a:t>
            </a:r>
            <a:r>
              <a:rPr lang="en-US" sz="1600" dirty="0"/>
              <a:t> </a:t>
            </a:r>
            <a:r>
              <a:rPr lang="en-US" sz="1600" dirty="0" smtClean="0"/>
              <a:t>examples/</a:t>
            </a:r>
            <a:r>
              <a:rPr lang="en-US" sz="1600" dirty="0" err="1" smtClean="0"/>
              <a:t>rbm</a:t>
            </a:r>
            <a:r>
              <a:rPr lang="en-US" sz="1600" dirty="0" smtClean="0"/>
              <a:t>/rbm2.conf</a:t>
            </a:r>
          </a:p>
          <a:p>
            <a:pPr marL="0" lvl="2"/>
            <a:r>
              <a:rPr lang="en-US" sz="1600" dirty="0" smtClean="0"/>
              <a:t>$ </a:t>
            </a:r>
            <a:r>
              <a:rPr lang="en-US" sz="1600" dirty="0"/>
              <a:t>./bin/singa-run.sh -</a:t>
            </a:r>
            <a:r>
              <a:rPr lang="en-US" sz="1600" dirty="0" err="1"/>
              <a:t>conf</a:t>
            </a:r>
            <a:r>
              <a:rPr lang="en-US" sz="1600" dirty="0"/>
              <a:t> </a:t>
            </a:r>
            <a:r>
              <a:rPr lang="en-US" sz="1600" dirty="0" smtClean="0"/>
              <a:t>examples/</a:t>
            </a:r>
            <a:r>
              <a:rPr lang="en-US" sz="1600" dirty="0" err="1" smtClean="0"/>
              <a:t>rbm</a:t>
            </a:r>
            <a:r>
              <a:rPr lang="en-US" sz="1600" dirty="0" smtClean="0"/>
              <a:t>/rbm3.conf</a:t>
            </a:r>
          </a:p>
          <a:p>
            <a:pPr marL="0" lvl="2"/>
            <a:endParaRPr lang="en-US" sz="1600" dirty="0"/>
          </a:p>
          <a:p>
            <a:pPr marL="0" lvl="2"/>
            <a:r>
              <a:rPr lang="en-US" sz="1600" dirty="0"/>
              <a:t>$ ./bin/singa-run.sh -</a:t>
            </a:r>
            <a:r>
              <a:rPr lang="en-US" sz="1600" dirty="0" err="1"/>
              <a:t>conf</a:t>
            </a:r>
            <a:r>
              <a:rPr lang="en-US" sz="1600" dirty="0"/>
              <a:t> examples/</a:t>
            </a:r>
            <a:r>
              <a:rPr lang="en-US" sz="1600" dirty="0" err="1"/>
              <a:t>rbm</a:t>
            </a:r>
            <a:r>
              <a:rPr lang="en-US" sz="1600" dirty="0"/>
              <a:t>/</a:t>
            </a:r>
            <a:r>
              <a:rPr lang="en-US" sz="1600" dirty="0" err="1"/>
              <a:t>autoencoder.conf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191508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CNN-1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396694" cy="5307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4608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CNN-2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844770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324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RBM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66310"/>
            <a:ext cx="8934450" cy="5491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019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1297</Words>
  <Application>Microsoft Office PowerPoint</Application>
  <PresentationFormat>On-screen Show (4:3)</PresentationFormat>
  <Paragraphs>304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Basic User Guide</vt:lpstr>
      <vt:lpstr>Installation</vt:lpstr>
      <vt:lpstr>Data Preparation</vt:lpstr>
      <vt:lpstr>Convert program for DataShard</vt:lpstr>
      <vt:lpstr>Prepared Datasets</vt:lpstr>
      <vt:lpstr>Examples (CNN)</vt:lpstr>
      <vt:lpstr>Examples (CNN)</vt:lpstr>
      <vt:lpstr>Examples (CNN)</vt:lpstr>
      <vt:lpstr>Examples (CNN)</vt:lpstr>
      <vt:lpstr>Examples (CNN)</vt:lpstr>
      <vt:lpstr>Examples (CNN)</vt:lpstr>
      <vt:lpstr>Configure a CNN Job</vt:lpstr>
      <vt:lpstr>Run a CNN Job</vt:lpstr>
      <vt:lpstr>Run a CNN Job</vt:lpstr>
      <vt:lpstr>SINGA Scripts</vt:lpstr>
      <vt:lpstr>Run CNN (cont.)</vt:lpstr>
      <vt:lpstr>Examples (RBM-Auto Encoder)</vt:lpstr>
      <vt:lpstr>Examples (RBM-Auto Encoder)</vt:lpstr>
      <vt:lpstr>Examples (RBM-Auto Encoder)</vt:lpstr>
      <vt:lpstr>Run RBM-Auto Encoder</vt:lpstr>
      <vt:lpstr>CNN-1</vt:lpstr>
      <vt:lpstr>CNN-2</vt:lpstr>
      <vt:lpstr>RBM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User Guide</dc:title>
  <dc:creator>wangsh</dc:creator>
  <cp:lastModifiedBy>workshop</cp:lastModifiedBy>
  <cp:revision>337</cp:revision>
  <dcterms:created xsi:type="dcterms:W3CDTF">2006-08-16T00:00:00Z</dcterms:created>
  <dcterms:modified xsi:type="dcterms:W3CDTF">2015-09-14T12:17:47Z</dcterms:modified>
</cp:coreProperties>
</file>