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Cabin" charset="0"/>
      <p:regular r:id="rId30"/>
      <p:bold r:id="rId31"/>
      <p:italic r:id="rId32"/>
      <p:boldItalic r:id="rId33"/>
    </p:embeddedFont>
    <p:embeddedFont>
      <p:font typeface="Roboto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434A97F-BCC1-4601-8DFC-B92B16E604A1}">
  <a:tblStyle styleId="{0434A97F-BCC1-4601-8DFC-B92B16E60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5e26c0e1b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5e26c0e1b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e6aefa7e9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5e6aefa7e9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cc24cea66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5cc24cea66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4D5156"/>
                </a:solidFill>
                <a:highlight>
                  <a:srgbClr val="FFFFFF"/>
                </a:highlight>
              </a:rPr>
              <a:t>Right now down informally or individually , but now we will have process to streamline into upsteam</a:t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4D5156"/>
                </a:solidFill>
                <a:highlight>
                  <a:srgbClr val="FFFFFF"/>
                </a:highlight>
              </a:rPr>
              <a:t>Trying to have architectural working groups to discussion around non-functional requirements, who have strong opinions n visions on improvements</a:t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4D5156"/>
                </a:solidFill>
                <a:highlight>
                  <a:srgbClr val="FFFFFF"/>
                </a:highlight>
              </a:rPr>
              <a:t>All priority collected here will are planned through formal meetings RFC and triage community sessions as </a:t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4D5156"/>
                </a:solidFill>
                <a:highlight>
                  <a:srgbClr val="FFFFFF"/>
                </a:highlight>
              </a:rPr>
              <a:t>—--</a:t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4D5156"/>
                </a:solidFill>
                <a:highlight>
                  <a:srgbClr val="FFFFFF"/>
                </a:highlight>
              </a:rPr>
              <a:t>Cash management refers to a broad area of finance involving the collection, handling, and usage of cash. It involves assessing market liquidity, cash flow, and investments.</a:t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4D5156"/>
                </a:solidFill>
                <a:highlight>
                  <a:srgbClr val="FFFFFF"/>
                </a:highlight>
              </a:rPr>
              <a:t>—-</a:t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4D5156"/>
                </a:solidFill>
                <a:highlight>
                  <a:srgbClr val="FFFFFF"/>
                </a:highlight>
              </a:rPr>
              <a:t>Asset management is </a:t>
            </a:r>
            <a:r>
              <a:rPr lang="en" sz="1050" b="1">
                <a:solidFill>
                  <a:srgbClr val="5F6368"/>
                </a:solidFill>
              </a:rPr>
              <a:t>the practice of increasing total wealth over time by acquiring, maintaining, and trading investments that have the potential to grow</a:t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5cc24cea66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5cc24cea66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cc24cea66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5cc24cea66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 in more detail of where we expected planned contribution resources to be coming from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Partners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Interns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Volunteers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Strategic Partners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Granting Entities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5cc24cea66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5cc24cea66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cc24cea6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5cc24cea6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release each Q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5cc24cea6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5cc24cea6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5cc24cea66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5cc24cea66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Spring batch helps to break a huge chunk of items to be processed into multiple small portions and run them parallelly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5cc24cea66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5cc24cea66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https://mifos.airfocus.com/share/c53b6a6d0f1609c301ede71115d53e40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5d3cbc787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5d3cbc787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5cc24cea66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5cc24cea66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5e6aefa7e9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5e6aefa7e9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on List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ticket on Jira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Submit an idea through this tool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what point does item go from roadmap tool to JIRA - what is cut off?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737373"/>
                </a:solidFill>
                <a:latin typeface="Cabin"/>
                <a:ea typeface="Cabin"/>
                <a:cs typeface="Cabin"/>
                <a:sym typeface="Cabin"/>
              </a:rPr>
              <a:t>Discussion and Gathering Interest around the Idea from the community and refining the requirements around the Idea</a:t>
            </a:r>
            <a:endParaRPr sz="1300">
              <a:solidFill>
                <a:srgbClr val="737373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737373"/>
              </a:buClr>
              <a:buSzPts val="1300"/>
              <a:buFont typeface="Cabin"/>
              <a:buChar char="-"/>
            </a:pPr>
            <a:r>
              <a:rPr lang="en" sz="1300">
                <a:solidFill>
                  <a:srgbClr val="737373"/>
                </a:solidFill>
                <a:latin typeface="Cabin"/>
                <a:ea typeface="Cabin"/>
                <a:cs typeface="Cabin"/>
                <a:sym typeface="Cabin"/>
              </a:rPr>
              <a:t>RFC process</a:t>
            </a:r>
            <a:endParaRPr sz="1300">
              <a:solidFill>
                <a:srgbClr val="737373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300"/>
              <a:buFont typeface="Cabin"/>
              <a:buChar char="-"/>
            </a:pPr>
            <a:r>
              <a:rPr lang="en" sz="1300">
                <a:solidFill>
                  <a:srgbClr val="737373"/>
                </a:solidFill>
                <a:latin typeface="Cabin"/>
                <a:ea typeface="Cabin"/>
                <a:cs typeface="Cabin"/>
                <a:sym typeface="Cabin"/>
              </a:rPr>
              <a:t>PI meetings</a:t>
            </a:r>
            <a:endParaRPr sz="1300">
              <a:solidFill>
                <a:srgbClr val="737373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300"/>
              <a:buFont typeface="Cabin"/>
              <a:buChar char="-"/>
            </a:pPr>
            <a:r>
              <a:rPr lang="en" sz="1300">
                <a:solidFill>
                  <a:srgbClr val="737373"/>
                </a:solidFill>
                <a:latin typeface="Cabin"/>
                <a:ea typeface="Cabin"/>
                <a:cs typeface="Cabin"/>
                <a:sym typeface="Cabin"/>
              </a:rPr>
              <a:t>Virtual gathering</a:t>
            </a:r>
            <a:endParaRPr sz="1300">
              <a:solidFill>
                <a:srgbClr val="737373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737373"/>
                </a:solidFill>
                <a:latin typeface="Cabin"/>
                <a:ea typeface="Cabin"/>
                <a:cs typeface="Cabin"/>
                <a:sym typeface="Cabin"/>
              </a:rPr>
              <a:t>Topics to discuss</a:t>
            </a:r>
            <a:endParaRPr sz="1300">
              <a:solidFill>
                <a:srgbClr val="737373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737373"/>
              </a:buClr>
              <a:buSzPts val="1300"/>
              <a:buFont typeface="Cabin"/>
              <a:buChar char="-"/>
            </a:pPr>
            <a:r>
              <a:rPr lang="en" sz="1300">
                <a:solidFill>
                  <a:srgbClr val="737373"/>
                </a:solidFill>
                <a:latin typeface="Cabin"/>
                <a:ea typeface="Cabin"/>
                <a:cs typeface="Cabin"/>
                <a:sym typeface="Cabin"/>
              </a:rPr>
              <a:t>Flush out detailed requirements</a:t>
            </a:r>
            <a:endParaRPr sz="1300">
              <a:solidFill>
                <a:srgbClr val="737373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300"/>
              <a:buFont typeface="Cabin"/>
              <a:buChar char="-"/>
            </a:pPr>
            <a:r>
              <a:rPr lang="en" sz="1300">
                <a:solidFill>
                  <a:srgbClr val="737373"/>
                </a:solidFill>
                <a:latin typeface="Cabin"/>
                <a:ea typeface="Cabin"/>
                <a:cs typeface="Cabin"/>
                <a:sym typeface="Cabin"/>
              </a:rPr>
              <a:t>Discuss architecture and engineering way for making it generic and easy compatibility</a:t>
            </a:r>
            <a:endParaRPr sz="1300">
              <a:solidFill>
                <a:srgbClr val="737373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300"/>
              <a:buFont typeface="Cabin"/>
              <a:buChar char="-"/>
            </a:pPr>
            <a:r>
              <a:rPr lang="en" sz="1300">
                <a:solidFill>
                  <a:srgbClr val="737373"/>
                </a:solidFill>
                <a:latin typeface="Cabin"/>
                <a:ea typeface="Cabin"/>
                <a:cs typeface="Cabin"/>
                <a:sym typeface="Cabin"/>
              </a:rPr>
              <a:t>Scoring. Prioritizing based on the interest</a:t>
            </a:r>
            <a:endParaRPr sz="1300">
              <a:solidFill>
                <a:srgbClr val="737373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300"/>
              <a:buFont typeface="Cabin"/>
              <a:buChar char="-"/>
            </a:pPr>
            <a:r>
              <a:rPr lang="en" sz="1300">
                <a:solidFill>
                  <a:srgbClr val="737373"/>
                </a:solidFill>
                <a:latin typeface="Cabin"/>
                <a:ea typeface="Cabin"/>
                <a:cs typeface="Cabin"/>
                <a:sym typeface="Cabin"/>
              </a:rPr>
              <a:t>Moving to Development in committed or pledger or planned form.</a:t>
            </a:r>
            <a:endParaRPr sz="1300">
              <a:solidFill>
                <a:srgbClr val="737373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737373"/>
                </a:solidFill>
                <a:latin typeface="Cabin"/>
                <a:ea typeface="Cabin"/>
                <a:cs typeface="Cabin"/>
                <a:sym typeface="Cabin"/>
              </a:rPr>
              <a:t>Bi-Weekly community triage meeting to review ideas</a:t>
            </a:r>
            <a:endParaRPr sz="1300">
              <a:solidFill>
                <a:srgbClr val="737373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737373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cc24cea66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5cc24cea66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5cc24cea66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5cc24cea66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5cc24cea6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5cc24cea66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5cc24cea6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5cc24cea6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5cc24cea66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5cc24cea66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the features comes out of roadmap to release section, these are definition of dane on having the feature being implemented in the defined process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5e6aefa7e9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5e6aefa7e9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cc24cea6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5cc24cea6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d3cbc787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5d3cbc787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e6aefa7e9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5e6aefa7e9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5e26c0e1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5e26c0e1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cc24cea6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5cc24cea66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Pledged efforts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cc24cea66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5cc24cea66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02124"/>
                </a:solidFill>
              </a:rPr>
              <a:t>Pepper soup: BNPL products in US, gefit finance- unsecured business loans from philippines</a:t>
            </a:r>
            <a:endParaRPr sz="1200" b="1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02124"/>
                </a:solidFill>
              </a:rPr>
              <a:t>Updraft: credit facilities around UK, Credilinq - provide credits around singapore region</a:t>
            </a:r>
            <a:endParaRPr sz="1200" b="1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02124"/>
                </a:solidFill>
              </a:rPr>
              <a:t>Doing in coordination with fintecheando and fynrafyn and alluvial and DPC</a:t>
            </a:r>
            <a:endParaRPr sz="1200" b="1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02124"/>
                </a:solidFill>
              </a:rPr>
              <a:t>Idempotency method means that the result of a successful performed request is independent of the number of times it is executed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</a:rPr>
              <a:t>.</a:t>
            </a:r>
            <a:endParaRPr sz="12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02124"/>
                </a:solidFill>
              </a:rPr>
              <a:t>An operation that produces the same results no matter how many times it is performed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</a:rPr>
              <a:t>.</a:t>
            </a:r>
            <a:endParaRPr sz="12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cc24cea66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5cc24cea66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Fiter:- </a:t>
            </a:r>
            <a:r>
              <a:rPr lang="en" sz="1050">
                <a:solidFill>
                  <a:srgbClr val="F8828F"/>
                </a:solidFill>
              </a:rPr>
              <a:t>global., </a:t>
            </a:r>
            <a:r>
              <a:rPr lang="en"/>
              <a:t>Pepper soup:- BNPL in US. VGG:- From Nigeria. Open factor technologies: in South africa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IdeaHolic:-from India  Emeryte:- Ivory coast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Tracking customized features through roadmap/antiroadmap process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Cabin"/>
              <a:buNone/>
              <a:defRPr sz="4800"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Cabin"/>
              <a:buNone/>
              <a:defRPr sz="4800">
                <a:latin typeface="Cabin"/>
                <a:ea typeface="Cabin"/>
                <a:cs typeface="Cabin"/>
                <a:sym typeface="Cab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Cabin"/>
              <a:buNone/>
              <a:defRPr sz="4800">
                <a:latin typeface="Cabin"/>
                <a:ea typeface="Cabin"/>
                <a:cs typeface="Cabin"/>
                <a:sym typeface="Cab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Cabin"/>
              <a:buNone/>
              <a:defRPr sz="4800">
                <a:latin typeface="Cabin"/>
                <a:ea typeface="Cabin"/>
                <a:cs typeface="Cabin"/>
                <a:sym typeface="Cab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Cabin"/>
              <a:buNone/>
              <a:defRPr sz="4800">
                <a:latin typeface="Cabin"/>
                <a:ea typeface="Cabin"/>
                <a:cs typeface="Cabin"/>
                <a:sym typeface="Cab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Cabin"/>
              <a:buNone/>
              <a:defRPr sz="4800">
                <a:latin typeface="Cabin"/>
                <a:ea typeface="Cabin"/>
                <a:cs typeface="Cabin"/>
                <a:sym typeface="Cab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Cabin"/>
              <a:buNone/>
              <a:defRPr sz="4800">
                <a:latin typeface="Cabin"/>
                <a:ea typeface="Cabin"/>
                <a:cs typeface="Cabin"/>
                <a:sym typeface="Cab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Cabin"/>
              <a:buNone/>
              <a:defRPr sz="4800">
                <a:latin typeface="Cabin"/>
                <a:ea typeface="Cabin"/>
                <a:cs typeface="Cabin"/>
                <a:sym typeface="Cab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Cabin"/>
              <a:buNone/>
              <a:defRPr sz="4800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79175" y="3645855"/>
            <a:ext cx="1754073" cy="161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 flipH="1">
            <a:off x="0" y="580800"/>
            <a:ext cx="9144000" cy="456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35625" y="-13230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bin"/>
              <a:buNone/>
              <a:defRPr sz="2800"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Cabin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Cabin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Cabin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Cabin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Cabin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Cabin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Cabin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Cabin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769162"/>
            <a:ext cx="8222100" cy="3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" y="4636138"/>
            <a:ext cx="1001425" cy="51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46" name="Google Shape;4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87100" y="3405350"/>
            <a:ext cx="2121849" cy="1955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9" name="Google Shape;5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58" y="4666400"/>
            <a:ext cx="991615" cy="5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None/>
              <a:defRPr sz="3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None/>
              <a:defRPr sz="3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None/>
              <a:defRPr sz="3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None/>
              <a:defRPr sz="3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None/>
              <a:defRPr sz="3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None/>
              <a:defRPr sz="3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None/>
              <a:defRPr sz="3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None/>
              <a:defRPr sz="3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None/>
              <a:defRPr sz="3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bin"/>
              <a:buChar char="●"/>
              <a:defRPr sz="18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bin"/>
              <a:buChar char="○"/>
              <a:defRPr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bin"/>
              <a:buChar char="■"/>
              <a:defRPr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bin"/>
              <a:buChar char="●"/>
              <a:defRPr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bin"/>
              <a:buChar char="○"/>
              <a:defRPr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bin"/>
              <a:buChar char="■"/>
              <a:defRPr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bin"/>
              <a:buChar char="●"/>
              <a:defRPr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bin"/>
              <a:buChar char="○"/>
              <a:defRPr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bin"/>
              <a:buChar char="■"/>
              <a:defRPr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Uk7pvVJOBlse-Up85s8Qw8ggJ9a6wGVZ/vie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ifos.airfocus.com/share/c53b6a6d0f1609c301ede71115d53e40?item=41cf5120-764f-4f03-b377-5ed8d1fca758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for Fineract</a:t>
            </a: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Honing in on a Limitless Horizon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471900" y="769162"/>
            <a:ext cx="8222100" cy="3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726"/>
            <a:ext cx="9144003" cy="471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135625" y="-13230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Pledged Contributions</a:t>
            </a:r>
            <a:endParaRPr/>
          </a:p>
        </p:txBody>
      </p:sp>
      <p:sp>
        <p:nvSpPr>
          <p:cNvPr id="143" name="Google Shape;143;p23"/>
          <p:cNvSpPr/>
          <p:nvPr/>
        </p:nvSpPr>
        <p:spPr>
          <a:xfrm>
            <a:off x="135625" y="2896425"/>
            <a:ext cx="2943900" cy="21444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bin"/>
              <a:buChar char="●"/>
            </a:pPr>
            <a:r>
              <a:rPr lang="en" sz="1600">
                <a:latin typeface="Cabin"/>
                <a:ea typeface="Cabin"/>
                <a:cs typeface="Cabin"/>
                <a:sym typeface="Cabin"/>
              </a:rPr>
              <a:t>Customer ABC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bin"/>
              <a:buChar char="○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New feature 1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bin"/>
              <a:buChar char="○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New feature 2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135625" y="635400"/>
            <a:ext cx="2943900" cy="21444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bin"/>
              <a:buChar char="●"/>
            </a:pPr>
            <a:r>
              <a:rPr lang="en" sz="1600">
                <a:latin typeface="Cabin"/>
                <a:ea typeface="Cabin"/>
                <a:cs typeface="Cabin"/>
                <a:sym typeface="Cabin"/>
              </a:rPr>
              <a:t>Partner XYZ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bin"/>
              <a:buChar char="○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New feature 1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bin"/>
              <a:buChar char="○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Integration 1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 b="1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3142600" y="635400"/>
            <a:ext cx="2943900" cy="21444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b="1">
                <a:latin typeface="Cabin"/>
                <a:ea typeface="Cabin"/>
                <a:cs typeface="Cabin"/>
                <a:sym typeface="Cabin"/>
              </a:rPr>
              <a:t>….</a:t>
            </a:r>
            <a:endParaRPr sz="1800" b="1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6149550" y="635400"/>
            <a:ext cx="2943900" cy="21444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…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3142588" y="2896425"/>
            <a:ext cx="2943900" cy="21444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….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8" name="Google Shape;148;p23"/>
          <p:cNvSpPr/>
          <p:nvPr/>
        </p:nvSpPr>
        <p:spPr>
          <a:xfrm>
            <a:off x="6149550" y="2896425"/>
            <a:ext cx="2943900" cy="21444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latin typeface="Cabin"/>
                <a:ea typeface="Cabin"/>
                <a:cs typeface="Cabin"/>
                <a:sym typeface="Cabin"/>
              </a:rPr>
              <a:t>….</a:t>
            </a:r>
            <a:endParaRPr sz="16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135625" y="-13230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Priority Planned Contributions</a:t>
            </a:r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471900" y="769150"/>
            <a:ext cx="3959700" cy="4215600"/>
          </a:xfrm>
          <a:prstGeom prst="rect">
            <a:avLst/>
          </a:prstGeom>
          <a:solidFill>
            <a:srgbClr val="D9D2E9"/>
          </a:solidFill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Functional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Asset management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Treasury management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Savings Group functionality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Client Deceased process and Insurance module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Client Rating and blacklisting feature with Loan Limit adjustments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Line of Credit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Savings module enhancement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EOD and EOY process for Accounting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Invoice factoring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Supply chain financing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Leasing</a:t>
            </a:r>
            <a:endParaRPr>
              <a:solidFill>
                <a:srgbClr val="00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Payments and wallets Features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Cross-Currency Exchange 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Workflows/rules engine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4827725" y="769150"/>
            <a:ext cx="3959700" cy="4215600"/>
          </a:xfrm>
          <a:prstGeom prst="rect">
            <a:avLst/>
          </a:prstGeom>
          <a:solidFill>
            <a:srgbClr val="D9D2E9"/>
          </a:solidFill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●"/>
            </a:pPr>
            <a:r>
              <a:rPr lang="en">
                <a:solidFill>
                  <a:srgbClr val="222222"/>
                </a:solidFill>
              </a:rPr>
              <a:t>Non functional</a:t>
            </a:r>
            <a:endParaRPr>
              <a:solidFill>
                <a:srgbClr val="222222"/>
              </a:solidFill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○"/>
            </a:pPr>
            <a:r>
              <a:rPr lang="en">
                <a:solidFill>
                  <a:srgbClr val="222222"/>
                </a:solidFill>
              </a:rPr>
              <a:t>Lombok</a:t>
            </a:r>
            <a:endParaRPr>
              <a:solidFill>
                <a:srgbClr val="222222"/>
              </a:solidFill>
            </a:endParaRPr>
          </a:p>
          <a:p>
            <a:pPr marL="1371600" lvl="2" indent="-310832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■"/>
            </a:pPr>
            <a:r>
              <a:rPr lang="en">
                <a:solidFill>
                  <a:srgbClr val="222222"/>
                </a:solidFill>
              </a:rPr>
              <a:t>To reduce the boiler plate</a:t>
            </a:r>
            <a:endParaRPr>
              <a:solidFill>
                <a:srgbClr val="222222"/>
              </a:solidFill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○"/>
            </a:pPr>
            <a:r>
              <a:rPr lang="en">
                <a:solidFill>
                  <a:srgbClr val="222222"/>
                </a:solidFill>
              </a:rPr>
              <a:t>Introduce type safety in REST layer ("api")</a:t>
            </a:r>
            <a:endParaRPr>
              <a:solidFill>
                <a:srgbClr val="222222"/>
              </a:solidFill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○"/>
            </a:pPr>
            <a:r>
              <a:rPr lang="en">
                <a:solidFill>
                  <a:srgbClr val="222222"/>
                </a:solidFill>
              </a:rPr>
              <a:t>Automatic source code migration tool</a:t>
            </a:r>
            <a:endParaRPr>
              <a:solidFill>
                <a:srgbClr val="222222"/>
              </a:solidFill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○"/>
            </a:pPr>
            <a:r>
              <a:rPr lang="en">
                <a:solidFill>
                  <a:srgbClr val="222222"/>
                </a:solidFill>
              </a:rPr>
              <a:t>Scalability of Savings Module</a:t>
            </a:r>
            <a:endParaRPr>
              <a:solidFill>
                <a:srgbClr val="222222"/>
              </a:solidFill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○"/>
            </a:pPr>
            <a:r>
              <a:rPr lang="en">
                <a:solidFill>
                  <a:srgbClr val="222222"/>
                </a:solidFill>
              </a:rPr>
              <a:t>Secure self-service API layer </a:t>
            </a:r>
            <a:endParaRPr>
              <a:solidFill>
                <a:srgbClr val="222222"/>
              </a:solidFill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○"/>
            </a:pPr>
            <a:endParaRPr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22222"/>
              </a:solidFill>
            </a:endParaRPr>
          </a:p>
          <a:p>
            <a:pPr marL="457200" lvl="0" indent="-293211" algn="l" rtl="0"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ct val="61111"/>
              <a:buFont typeface="Arial"/>
              <a:buChar char="●"/>
            </a:pPr>
            <a:r>
              <a:rPr lang="en">
                <a:solidFill>
                  <a:srgbClr val="222222"/>
                </a:solidFill>
              </a:rPr>
              <a:t>Integration Roadmap</a:t>
            </a:r>
            <a:endParaRPr>
              <a:solidFill>
                <a:srgbClr val="222222"/>
              </a:solidFill>
            </a:endParaRPr>
          </a:p>
          <a:p>
            <a:pPr marL="914400" lvl="1" indent="-293211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78571"/>
              <a:buFont typeface="Arial"/>
              <a:buChar char="○"/>
            </a:pPr>
            <a:r>
              <a:rPr lang="en">
                <a:solidFill>
                  <a:srgbClr val="222222"/>
                </a:solidFill>
              </a:rPr>
              <a:t>Improve SMS and Email integration for better notification purposes</a:t>
            </a:r>
            <a:endParaRPr>
              <a:solidFill>
                <a:srgbClr val="222222"/>
              </a:solidFill>
            </a:endParaRPr>
          </a:p>
          <a:p>
            <a:pPr marL="914400" lvl="1" indent="-293211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78571"/>
              <a:buFont typeface="Arial"/>
              <a:buChar char="○"/>
            </a:pPr>
            <a:r>
              <a:rPr lang="en">
                <a:solidFill>
                  <a:srgbClr val="222222"/>
                </a:solidFill>
              </a:rPr>
              <a:t>KYC</a:t>
            </a:r>
            <a:endParaRPr>
              <a:solidFill>
                <a:srgbClr val="222222"/>
              </a:solidFill>
            </a:endParaRPr>
          </a:p>
          <a:p>
            <a:pPr marL="914400" lvl="1" indent="-293211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78571"/>
              <a:buFont typeface="Arial"/>
              <a:buChar char="○"/>
            </a:pPr>
            <a:r>
              <a:rPr lang="en">
                <a:solidFill>
                  <a:srgbClr val="222222"/>
                </a:solidFill>
              </a:rPr>
              <a:t>Fraud and Risk management integration</a:t>
            </a:r>
            <a:endParaRPr>
              <a:solidFill>
                <a:srgbClr val="222222"/>
              </a:solidFill>
            </a:endParaRPr>
          </a:p>
          <a:p>
            <a:pPr marL="914400" lvl="1" indent="-293211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78571"/>
              <a:buFont typeface="Arial"/>
              <a:buChar char="○"/>
            </a:pPr>
            <a:r>
              <a:rPr lang="en">
                <a:solidFill>
                  <a:srgbClr val="222222"/>
                </a:solidFill>
              </a:rPr>
              <a:t>Card Management</a:t>
            </a:r>
            <a:endParaRPr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135625" y="-13230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of Completed Efforts</a:t>
            </a:r>
            <a:endParaRPr/>
          </a:p>
        </p:txBody>
      </p:sp>
      <p:sp>
        <p:nvSpPr>
          <p:cNvPr id="161" name="Google Shape;161;p25"/>
          <p:cNvSpPr/>
          <p:nvPr/>
        </p:nvSpPr>
        <p:spPr>
          <a:xfrm>
            <a:off x="135625" y="635400"/>
            <a:ext cx="4309500" cy="4414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PEPPER SOUP</a:t>
            </a:r>
            <a:endParaRPr sz="1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FUNCTIONAL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1.Delinquency Enhancements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-Delinquency Bucket classification at loan product level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-Delinquency allocation at loan account level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2.Transactions Enhancements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New Transactions have been introduced to support BNPL product use cases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 Refund transaction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 Goodwill credit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 Credit Balance Refund transactions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3.Loan Account level Enhancements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 Multi Disbursement Scenarios without Tranche Additions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 Approved and Disbursement amount changes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 Schedule Enhancements to support N+1 Scenarios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 Business&amp;Reliable Events framework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5. Webapp UI for supporting Fineract API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Non-Functional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</a:t>
            </a:r>
            <a:r>
              <a:rPr lang="en" sz="1000" b="1"/>
              <a:t>1. Postgres Support/Eclipse link</a:t>
            </a: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  </a:t>
            </a:r>
            <a:r>
              <a:rPr lang="en" sz="1000" b="1"/>
              <a:t>2.</a:t>
            </a:r>
            <a:r>
              <a:rPr lang="en" sz="1200" b="1"/>
              <a:t> </a:t>
            </a:r>
            <a:r>
              <a:rPr lang="en" sz="1000" b="1"/>
              <a:t>Business Date Introduction</a:t>
            </a:r>
            <a:endParaRPr sz="1000" b="1"/>
          </a:p>
        </p:txBody>
      </p:sp>
      <p:sp>
        <p:nvSpPr>
          <p:cNvPr id="162" name="Google Shape;162;p25"/>
          <p:cNvSpPr/>
          <p:nvPr/>
        </p:nvSpPr>
        <p:spPr>
          <a:xfrm>
            <a:off x="4690125" y="691825"/>
            <a:ext cx="4374900" cy="11595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GEDIT FINANCE</a:t>
            </a:r>
            <a:endParaRPr sz="1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FUNCTIONAL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1. Reschedule with overdue charges</a:t>
            </a:r>
            <a:endParaRPr sz="11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2. Bulk waive of charges</a:t>
            </a:r>
            <a:endParaRPr sz="11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3" name="Google Shape;163;p25"/>
          <p:cNvSpPr/>
          <p:nvPr/>
        </p:nvSpPr>
        <p:spPr>
          <a:xfrm>
            <a:off x="4690125" y="1992000"/>
            <a:ext cx="4374900" cy="1056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Cabin"/>
                <a:ea typeface="Cabin"/>
                <a:cs typeface="Cabin"/>
                <a:sym typeface="Cabin"/>
              </a:rPr>
              <a:t>                        UPDRAFT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Loan reschedule feature enhancements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Fixing loan repayment complex scenario issue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Ex: interest recalculation+reschedule scenarios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4" name="Google Shape;164;p25"/>
          <p:cNvSpPr/>
          <p:nvPr/>
        </p:nvSpPr>
        <p:spPr>
          <a:xfrm>
            <a:off x="4690125" y="3175775"/>
            <a:ext cx="4374900" cy="18738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716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bin"/>
                <a:ea typeface="Cabin"/>
                <a:cs typeface="Cabin"/>
                <a:sym typeface="Cabin"/>
              </a:rPr>
              <a:t>VGG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Accrual accounting for savings module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Fixed Deposit changes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Planned Contributions a Reality</a:t>
            </a:r>
            <a:endParaRPr/>
          </a:p>
        </p:txBody>
      </p:sp>
      <p:sp>
        <p:nvSpPr>
          <p:cNvPr id="170" name="Google Shape;170;p26"/>
          <p:cNvSpPr/>
          <p:nvPr/>
        </p:nvSpPr>
        <p:spPr>
          <a:xfrm>
            <a:off x="3273000" y="737888"/>
            <a:ext cx="2444100" cy="10476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Scoring and prioritising the Planned Stories</a:t>
            </a:r>
            <a:endParaRPr/>
          </a:p>
        </p:txBody>
      </p:sp>
      <p:sp>
        <p:nvSpPr>
          <p:cNvPr id="171" name="Google Shape;171;p26"/>
          <p:cNvSpPr/>
          <p:nvPr/>
        </p:nvSpPr>
        <p:spPr>
          <a:xfrm>
            <a:off x="291350" y="2664975"/>
            <a:ext cx="2444100" cy="1047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Sponsored through granting entities, partners and/or paying customers</a:t>
            </a:r>
            <a:endParaRPr/>
          </a:p>
        </p:txBody>
      </p:sp>
      <p:sp>
        <p:nvSpPr>
          <p:cNvPr id="172" name="Google Shape;172;p26"/>
          <p:cNvSpPr/>
          <p:nvPr/>
        </p:nvSpPr>
        <p:spPr>
          <a:xfrm>
            <a:off x="3256488" y="2664963"/>
            <a:ext cx="2477100" cy="1047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Through internship programs &amp; volunteers to improve professional resume</a:t>
            </a:r>
            <a:endParaRPr/>
          </a:p>
        </p:txBody>
      </p:sp>
      <p:sp>
        <p:nvSpPr>
          <p:cNvPr id="173" name="Google Shape;173;p26"/>
          <p:cNvSpPr/>
          <p:nvPr/>
        </p:nvSpPr>
        <p:spPr>
          <a:xfrm>
            <a:off x="6254650" y="2664975"/>
            <a:ext cx="2444100" cy="1047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bounty to the tasks where interested freelancers could work</a:t>
            </a:r>
            <a:endParaRPr/>
          </a:p>
        </p:txBody>
      </p:sp>
      <p:cxnSp>
        <p:nvCxnSpPr>
          <p:cNvPr id="174" name="Google Shape;174;p26"/>
          <p:cNvCxnSpPr>
            <a:stCxn id="170" idx="2"/>
            <a:endCxn id="172" idx="0"/>
          </p:cNvCxnSpPr>
          <p:nvPr/>
        </p:nvCxnSpPr>
        <p:spPr>
          <a:xfrm>
            <a:off x="4495050" y="1785488"/>
            <a:ext cx="0" cy="87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" name="Google Shape;175;p26"/>
          <p:cNvCxnSpPr>
            <a:stCxn id="176" idx="6"/>
            <a:endCxn id="173" idx="0"/>
          </p:cNvCxnSpPr>
          <p:nvPr/>
        </p:nvCxnSpPr>
        <p:spPr>
          <a:xfrm>
            <a:off x="5040875" y="2162500"/>
            <a:ext cx="2435700" cy="5025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26"/>
          <p:cNvCxnSpPr>
            <a:stCxn id="176" idx="2"/>
            <a:endCxn id="171" idx="0"/>
          </p:cNvCxnSpPr>
          <p:nvPr/>
        </p:nvCxnSpPr>
        <p:spPr>
          <a:xfrm flipH="1">
            <a:off x="1513475" y="2162500"/>
            <a:ext cx="2441400" cy="5025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" name="Google Shape;178;p26"/>
          <p:cNvSpPr/>
          <p:nvPr/>
        </p:nvSpPr>
        <p:spPr>
          <a:xfrm>
            <a:off x="3273000" y="4019375"/>
            <a:ext cx="2444100" cy="10476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Upstream</a:t>
            </a:r>
            <a:endParaRPr/>
          </a:p>
        </p:txBody>
      </p:sp>
      <p:cxnSp>
        <p:nvCxnSpPr>
          <p:cNvPr id="179" name="Google Shape;179;p26"/>
          <p:cNvCxnSpPr>
            <a:stCxn id="172" idx="2"/>
            <a:endCxn id="178" idx="0"/>
          </p:cNvCxnSpPr>
          <p:nvPr/>
        </p:nvCxnSpPr>
        <p:spPr>
          <a:xfrm>
            <a:off x="4495038" y="3712563"/>
            <a:ext cx="0" cy="30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0" name="Google Shape;180;p26"/>
          <p:cNvCxnSpPr>
            <a:stCxn id="171" idx="2"/>
            <a:endCxn id="178" idx="1"/>
          </p:cNvCxnSpPr>
          <p:nvPr/>
        </p:nvCxnSpPr>
        <p:spPr>
          <a:xfrm rot="-5400000" flipH="1">
            <a:off x="1977800" y="3248175"/>
            <a:ext cx="830700" cy="17595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26"/>
          <p:cNvCxnSpPr>
            <a:stCxn id="173" idx="2"/>
            <a:endCxn id="178" idx="3"/>
          </p:cNvCxnSpPr>
          <p:nvPr/>
        </p:nvCxnSpPr>
        <p:spPr>
          <a:xfrm rot="5400000">
            <a:off x="6181600" y="3248175"/>
            <a:ext cx="830700" cy="17595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" name="Google Shape;176;p26"/>
          <p:cNvSpPr/>
          <p:nvPr/>
        </p:nvSpPr>
        <p:spPr>
          <a:xfrm>
            <a:off x="3954875" y="1904350"/>
            <a:ext cx="1086000" cy="5163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Interested</a:t>
            </a: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7935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2022 - 2023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Demo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Roadmap Timeframe &amp; Sections</a:t>
            </a:r>
            <a:endParaRPr/>
          </a:p>
        </p:txBody>
      </p:sp>
      <p:sp>
        <p:nvSpPr>
          <p:cNvPr id="192" name="Google Shape;192;p28"/>
          <p:cNvSpPr txBox="1"/>
          <p:nvPr/>
        </p:nvSpPr>
        <p:spPr>
          <a:xfrm>
            <a:off x="4191000" y="770950"/>
            <a:ext cx="5076000" cy="56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Sections &amp; Categorizations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Core/Non-Core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Functional/Non-Functional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Ilities - deployability, scalability, reliability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Prioritization Metrics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Business/Community/Strategic Drivers.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Definition of Ready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Voice &amp; Express Freedom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○"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Feedback section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○"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New Idea submission section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Other Aspects of the roadmap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○"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Documentation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○"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Testing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						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-54150" y="980350"/>
            <a:ext cx="4473900" cy="26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Timeframe of Roadmap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High-level Process from Idea to Reality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Living Roadmap - continues to evolve</a:t>
            </a:r>
            <a:endParaRPr sz="18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519100" y="1465300"/>
            <a:ext cx="2054700" cy="10743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Months</a:t>
            </a:r>
            <a:endParaRPr/>
          </a:p>
        </p:txBody>
      </p:sp>
      <p:sp>
        <p:nvSpPr>
          <p:cNvPr id="195" name="Google Shape;195;p28"/>
          <p:cNvSpPr/>
          <p:nvPr/>
        </p:nvSpPr>
        <p:spPr>
          <a:xfrm>
            <a:off x="566750" y="1845523"/>
            <a:ext cx="921600" cy="6027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Q1</a:t>
            </a:r>
            <a:endParaRPr/>
          </a:p>
        </p:txBody>
      </p:sp>
      <p:sp>
        <p:nvSpPr>
          <p:cNvPr id="196" name="Google Shape;196;p28"/>
          <p:cNvSpPr/>
          <p:nvPr/>
        </p:nvSpPr>
        <p:spPr>
          <a:xfrm>
            <a:off x="1601725" y="1845523"/>
            <a:ext cx="921600" cy="6027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Q2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title"/>
          </p:nvPr>
        </p:nvSpPr>
        <p:spPr>
          <a:xfrm>
            <a:off x="135625" y="-13230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Q4 2022</a:t>
            </a:r>
            <a:endParaRPr/>
          </a:p>
        </p:txBody>
      </p:sp>
      <p:sp>
        <p:nvSpPr>
          <p:cNvPr id="202" name="Google Shape;202;p29"/>
          <p:cNvSpPr/>
          <p:nvPr/>
        </p:nvSpPr>
        <p:spPr>
          <a:xfrm>
            <a:off x="135625" y="765475"/>
            <a:ext cx="2793300" cy="4149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PEPPER SOUP</a:t>
            </a:r>
            <a:endParaRPr sz="1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FUNCTIONAL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1.Transactions Enhancements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New Transactions have been introduced to support BNPL product use cases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 Chargeback transaction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 Goodwill credit transactions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Non-Functional</a:t>
            </a:r>
            <a:endParaRPr sz="1000" b="1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 b="1"/>
              <a:t> Idempotency </a:t>
            </a:r>
            <a:endParaRPr sz="1000" b="1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 b="1"/>
              <a:t>Events framework</a:t>
            </a:r>
            <a:endParaRPr sz="1000" b="1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 b="1"/>
              <a:t>Business date functionality</a:t>
            </a:r>
            <a:endParaRPr sz="1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GEDIT FINANCE</a:t>
            </a:r>
            <a:endParaRPr sz="1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FUNCTIONAL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1. Reschedule with overdue charges</a:t>
            </a:r>
            <a:endParaRPr sz="11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2. Bulk Waive of charges</a:t>
            </a:r>
            <a:endParaRPr sz="11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9"/>
          <p:cNvSpPr/>
          <p:nvPr/>
        </p:nvSpPr>
        <p:spPr>
          <a:xfrm>
            <a:off x="3219350" y="765475"/>
            <a:ext cx="2793300" cy="40872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bin"/>
                <a:ea typeface="Cabin"/>
                <a:cs typeface="Cabin"/>
                <a:sym typeface="Cabin"/>
              </a:rPr>
              <a:t>Pepper Soup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Capitalized fees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Charge-off functionality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Cabin"/>
                <a:ea typeface="Cabin"/>
                <a:cs typeface="Cabin"/>
                <a:sym typeface="Cabin"/>
              </a:rPr>
              <a:t>VGG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Accrual accounting for savings module</a:t>
            </a:r>
            <a:endParaRPr sz="1200" b="1">
              <a:latin typeface="Cabin"/>
              <a:ea typeface="Cabin"/>
              <a:cs typeface="Cabin"/>
              <a:sym typeface="Cabin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4" name="Google Shape;204;p29"/>
          <p:cNvSpPr/>
          <p:nvPr/>
        </p:nvSpPr>
        <p:spPr>
          <a:xfrm>
            <a:off x="6303075" y="765450"/>
            <a:ext cx="2793300" cy="40872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Planned Contribution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bin"/>
              <a:buAutoNum type="arabicPeriod"/>
            </a:pPr>
            <a:r>
              <a:rPr lang="en" sz="1800">
                <a:solidFill>
                  <a:srgbClr val="222222"/>
                </a:solidFill>
                <a:latin typeface="Cabin"/>
                <a:ea typeface="Cabin"/>
                <a:cs typeface="Cabin"/>
                <a:sym typeface="Cabin"/>
              </a:rPr>
              <a:t>Non functional</a:t>
            </a:r>
            <a:endParaRPr sz="1800">
              <a:solidFill>
                <a:srgbClr val="22222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bin"/>
              <a:buChar char="○"/>
            </a:pPr>
            <a:r>
              <a:rPr lang="en">
                <a:solidFill>
                  <a:srgbClr val="222222"/>
                </a:solidFill>
                <a:latin typeface="Cabin"/>
                <a:ea typeface="Cabin"/>
                <a:cs typeface="Cabin"/>
                <a:sym typeface="Cabin"/>
              </a:rPr>
              <a:t>Lombok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135625" y="-13230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Q1 2023</a:t>
            </a:r>
            <a:endParaRPr/>
          </a:p>
        </p:txBody>
      </p:sp>
      <p:sp>
        <p:nvSpPr>
          <p:cNvPr id="210" name="Google Shape;210;p30"/>
          <p:cNvSpPr/>
          <p:nvPr/>
        </p:nvSpPr>
        <p:spPr>
          <a:xfrm>
            <a:off x="135625" y="765475"/>
            <a:ext cx="2793300" cy="4149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PEPPER SOUP</a:t>
            </a:r>
            <a:endParaRPr sz="1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FUNCTIONAL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1.Delinquency Enhancements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-Delinquency history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2 Admin Level Changes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 Datatables extensions to product level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NON FUNCTIONAL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1. Graceful shutdown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2. Spring Batch Framework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0"/>
          <p:cNvSpPr/>
          <p:nvPr/>
        </p:nvSpPr>
        <p:spPr>
          <a:xfrm>
            <a:off x="3219350" y="765475"/>
            <a:ext cx="2793300" cy="40872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bin"/>
                <a:ea typeface="Cabin"/>
                <a:cs typeface="Cabin"/>
                <a:sym typeface="Cabin"/>
              </a:rPr>
              <a:t>Pepper Soup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Transaction wise Repayment strategy- at transaction wise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Cabin"/>
                <a:ea typeface="Cabin"/>
                <a:cs typeface="Cabin"/>
                <a:sym typeface="Cabin"/>
              </a:rPr>
              <a:t>    Open factor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KYC Risk Assessment</a:t>
            </a:r>
            <a:endParaRPr sz="1200" b="1">
              <a:latin typeface="Cabin"/>
              <a:ea typeface="Cabin"/>
              <a:cs typeface="Cabin"/>
              <a:sym typeface="Cabin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0"/>
          <p:cNvSpPr/>
          <p:nvPr/>
        </p:nvSpPr>
        <p:spPr>
          <a:xfrm>
            <a:off x="6303075" y="765450"/>
            <a:ext cx="2793300" cy="40872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Planned Contribution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title"/>
          </p:nvPr>
        </p:nvSpPr>
        <p:spPr>
          <a:xfrm>
            <a:off x="135625" y="-13230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2022-2023 Roadmap Highlights</a:t>
            </a:r>
            <a:endParaRPr/>
          </a:p>
        </p:txBody>
      </p:sp>
      <p:pic>
        <p:nvPicPr>
          <p:cNvPr id="218" name="Google Shape;218;p3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878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/>
        </p:nvSpPr>
        <p:spPr>
          <a:xfrm>
            <a:off x="134300" y="537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Agenda</a:t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201450" y="913200"/>
            <a:ext cx="33306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bin"/>
              <a:buChar char="●"/>
            </a:pPr>
            <a:r>
              <a:rPr lang="en" sz="18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Overview/Objectives</a:t>
            </a:r>
            <a:endParaRPr sz="1800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bin"/>
              <a:buChar char="●"/>
            </a:pPr>
            <a:r>
              <a:rPr lang="en" sz="18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Roadmap</a:t>
            </a:r>
            <a:endParaRPr sz="1800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bin"/>
              <a:buChar char="●"/>
            </a:pPr>
            <a:r>
              <a:rPr lang="en" sz="18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Processes</a:t>
            </a:r>
            <a:endParaRPr sz="1800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bin"/>
              <a:buChar char="●"/>
            </a:pPr>
            <a:r>
              <a:rPr lang="en" sz="18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Call to Action &amp; Next Steps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460950" y="1503375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To make Roadmap work!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>
            <a:spLocks noGrp="1"/>
          </p:cNvSpPr>
          <p:nvPr>
            <p:ph type="title"/>
          </p:nvPr>
        </p:nvSpPr>
        <p:spPr>
          <a:xfrm>
            <a:off x="135625" y="-13230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Ideas formally enter the roadmap?</a:t>
            </a:r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body" idx="1"/>
          </p:nvPr>
        </p:nvSpPr>
        <p:spPr>
          <a:xfrm>
            <a:off x="471900" y="769150"/>
            <a:ext cx="8222100" cy="39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Collect Ideas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Submit the Idea through the roadmap portal</a:t>
            </a:r>
            <a:endParaRPr sz="1300"/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romanLcPeriod"/>
            </a:pPr>
            <a:r>
              <a:rPr lang="en" sz="1300" u="sng">
                <a:solidFill>
                  <a:schemeClr val="hlink"/>
                </a:solidFill>
                <a:hlinkClick r:id="rId3"/>
              </a:rPr>
              <a:t>https://mifos.airfocus.com/share/c53b6a6d0f1609c301ede71115d53e40?item=41cf5120-764f-4f03-b377-5ed8d1fca758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Tickets opened as feature request/Improvements in JIRA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Triage &amp; Prioritize Ideas (bi-weekly community triage meeting to review)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Gather interest &amp; refine ideas with high priority and need 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Discuss ideas on the mailing list 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Request for Comments (RFC) process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Program Increment Meetings (Virtual and Physical)</a:t>
            </a:r>
            <a:endParaRPr sz="1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Topics</a:t>
            </a:r>
            <a:endParaRPr sz="1300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Flush out detailed requirements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Discuss architecture and engineering way for making it generic and easy compatibility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Scoring  Prioritizing based on the interest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Moving to Development in committed or pledger or planned form.</a:t>
            </a:r>
            <a:endParaRPr sz="13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135625" y="-13230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Pledge a Contribution to the Roadmap?</a:t>
            </a:r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"/>
          </p:nvPr>
        </p:nvSpPr>
        <p:spPr>
          <a:xfrm>
            <a:off x="471900" y="769162"/>
            <a:ext cx="8222100" cy="3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Share and express intent for pledging contributions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Fill out roadmap/anti-roadmap document.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Create a ticket on JIRA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Document functional requirements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Discuss design and get feedback on mailing list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Assign a target release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…Standard development &amp; contribution workflow.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>
            <a:spLocks noGrp="1"/>
          </p:cNvSpPr>
          <p:nvPr>
            <p:ph type="title"/>
          </p:nvPr>
        </p:nvSpPr>
        <p:spPr>
          <a:xfrm>
            <a:off x="135625" y="-13230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 &amp; Take Ownership of Planned Roadmap Item </a:t>
            </a:r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body" idx="1"/>
          </p:nvPr>
        </p:nvSpPr>
        <p:spPr>
          <a:xfrm>
            <a:off x="471900" y="769162"/>
            <a:ext cx="8222100" cy="3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Assign in JIRA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Allocate and communicate which resource will be working on assigned item.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Finalise requirements and designs of enhancements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Discuss timeline of implementing with community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Coordinate with release manager to schedule into release plan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…Standard development and contribution workflow.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>
            <a:spLocks noGrp="1"/>
          </p:cNvSpPr>
          <p:nvPr>
            <p:ph type="title"/>
          </p:nvPr>
        </p:nvSpPr>
        <p:spPr>
          <a:xfrm>
            <a:off x="135625" y="-13230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Sponsor or Fund Development of a Roadmap Item </a:t>
            </a:r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body" idx="1"/>
          </p:nvPr>
        </p:nvSpPr>
        <p:spPr>
          <a:xfrm>
            <a:off x="471900" y="769162"/>
            <a:ext cx="8222100" cy="3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                                                                                                                                                                        Communicate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Be deliberate about why customers should contribute all enhancements upstream. Communicate items that could use funding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Crowd-fund development of features.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Contact a partner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Comment on the ticket or roadmap item.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Work with a partner to implement and ensure that contribution goes upstream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Bounty program? </a:t>
            </a:r>
            <a:endParaRPr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>
            <a:spLocks noGrp="1"/>
          </p:cNvSpPr>
          <p:nvPr>
            <p:ph type="title"/>
          </p:nvPr>
        </p:nvSpPr>
        <p:spPr>
          <a:xfrm>
            <a:off x="135625" y="-13230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&amp; JIRA &amp; Release Management </a:t>
            </a:r>
            <a:endParaRPr/>
          </a:p>
        </p:txBody>
      </p:sp>
      <p:sp>
        <p:nvSpPr>
          <p:cNvPr id="253" name="Google Shape;253;p37"/>
          <p:cNvSpPr txBox="1">
            <a:spLocks noGrp="1"/>
          </p:cNvSpPr>
          <p:nvPr>
            <p:ph type="body" idx="1"/>
          </p:nvPr>
        </p:nvSpPr>
        <p:spPr>
          <a:xfrm>
            <a:off x="471900" y="769162"/>
            <a:ext cx="8222100" cy="3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Associate target releases with quarterly roadmaps?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 what point does a roadmap ticket go into JIRA?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 what point do we assign a roadmap item to a release </a:t>
            </a:r>
            <a:endParaRPr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of Done</a:t>
            </a:r>
            <a:endParaRPr/>
          </a:p>
        </p:txBody>
      </p:sp>
      <p:sp>
        <p:nvSpPr>
          <p:cNvPr id="259" name="Google Shape;259;p38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Roadmap - fineract ticket, acceptance criteria, test, documentation, tests.</a:t>
            </a:r>
            <a:endParaRPr/>
          </a:p>
        </p:txBody>
      </p:sp>
      <p:sp>
        <p:nvSpPr>
          <p:cNvPr id="260" name="Google Shape;260;p38"/>
          <p:cNvSpPr/>
          <p:nvPr/>
        </p:nvSpPr>
        <p:spPr>
          <a:xfrm>
            <a:off x="3481100" y="1184975"/>
            <a:ext cx="1647300" cy="11010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Documentation 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&amp; Use cases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8"/>
          <p:cNvSpPr/>
          <p:nvPr/>
        </p:nvSpPr>
        <p:spPr>
          <a:xfrm>
            <a:off x="5350688" y="83975"/>
            <a:ext cx="1647300" cy="11010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cases and Acceptance Criteria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8"/>
          <p:cNvSpPr/>
          <p:nvPr/>
        </p:nvSpPr>
        <p:spPr>
          <a:xfrm>
            <a:off x="3498300" y="2702150"/>
            <a:ext cx="1647300" cy="11010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Fineract Ticket for the Idea on Roadmap</a:t>
            </a:r>
            <a:endParaRPr/>
          </a:p>
        </p:txBody>
      </p:sp>
      <p:sp>
        <p:nvSpPr>
          <p:cNvPr id="263" name="Google Shape;263;p38"/>
          <p:cNvSpPr/>
          <p:nvPr/>
        </p:nvSpPr>
        <p:spPr>
          <a:xfrm>
            <a:off x="7109850" y="1184975"/>
            <a:ext cx="1647300" cy="11010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Development Work</a:t>
            </a:r>
            <a:endParaRPr/>
          </a:p>
        </p:txBody>
      </p:sp>
      <p:sp>
        <p:nvSpPr>
          <p:cNvPr id="264" name="Google Shape;264;p38"/>
          <p:cNvSpPr/>
          <p:nvPr/>
        </p:nvSpPr>
        <p:spPr>
          <a:xfrm>
            <a:off x="7109850" y="2702150"/>
            <a:ext cx="1647300" cy="11010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QA Completion</a:t>
            </a:r>
            <a:endParaRPr/>
          </a:p>
        </p:txBody>
      </p:sp>
      <p:sp>
        <p:nvSpPr>
          <p:cNvPr id="265" name="Google Shape;265;p38"/>
          <p:cNvSpPr/>
          <p:nvPr/>
        </p:nvSpPr>
        <p:spPr>
          <a:xfrm>
            <a:off x="5350700" y="3970075"/>
            <a:ext cx="1647300" cy="11010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User manual and the community list</a:t>
            </a:r>
            <a:endParaRPr/>
          </a:p>
        </p:txBody>
      </p:sp>
      <p:sp>
        <p:nvSpPr>
          <p:cNvPr id="266" name="Google Shape;266;p38"/>
          <p:cNvSpPr/>
          <p:nvPr/>
        </p:nvSpPr>
        <p:spPr>
          <a:xfrm>
            <a:off x="4209150" y="410225"/>
            <a:ext cx="725700" cy="631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8"/>
          <p:cNvSpPr/>
          <p:nvPr/>
        </p:nvSpPr>
        <p:spPr>
          <a:xfrm rot="10800000">
            <a:off x="7239325" y="3970075"/>
            <a:ext cx="725700" cy="631200"/>
          </a:xfrm>
          <a:prstGeom prst="bentArrow">
            <a:avLst>
              <a:gd name="adj1" fmla="val 25000"/>
              <a:gd name="adj2" fmla="val 27495"/>
              <a:gd name="adj3" fmla="val 25000"/>
              <a:gd name="adj4" fmla="val 4375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8"/>
          <p:cNvSpPr/>
          <p:nvPr/>
        </p:nvSpPr>
        <p:spPr>
          <a:xfrm rot="5400000">
            <a:off x="7429600" y="431800"/>
            <a:ext cx="725700" cy="757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8"/>
          <p:cNvSpPr/>
          <p:nvPr/>
        </p:nvSpPr>
        <p:spPr>
          <a:xfrm>
            <a:off x="7783650" y="2297700"/>
            <a:ext cx="299700" cy="416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8"/>
          <p:cNvSpPr/>
          <p:nvPr/>
        </p:nvSpPr>
        <p:spPr>
          <a:xfrm rot="-10658849">
            <a:off x="4154911" y="2297680"/>
            <a:ext cx="299653" cy="41615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>
            <a:spLocks noGrp="1"/>
          </p:cNvSpPr>
          <p:nvPr>
            <p:ph type="title"/>
          </p:nvPr>
        </p:nvSpPr>
        <p:spPr>
          <a:xfrm>
            <a:off x="135625" y="-13230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to Action &amp; Next Steps </a:t>
            </a:r>
            <a:endParaRPr/>
          </a:p>
        </p:txBody>
      </p:sp>
      <p:sp>
        <p:nvSpPr>
          <p:cNvPr id="276" name="Google Shape;276;p39"/>
          <p:cNvSpPr txBox="1">
            <a:spLocks noGrp="1"/>
          </p:cNvSpPr>
          <p:nvPr>
            <p:ph type="body" idx="1"/>
          </p:nvPr>
        </p:nvSpPr>
        <p:spPr>
          <a:xfrm>
            <a:off x="471900" y="769150"/>
            <a:ext cx="8672100" cy="3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Get feedback on tools &amp; processes proposed today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Continue collecting ideas and requirements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Publish idea portal &amp; launch roadmap tool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Encourage partners to actively update roadmap/anti-roadmap documents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Continue requirements gathering and partners looking to contribute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Kick off triage and circulate RFCs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Refine and continuously evolve roadmap - webinar every 6 months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Establish roadmap for documentation and testing strategy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 Synchronize roadmap tool with JIRA and Release Processes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Get community input on handling Bugs, Improvements &amp; Hotfix releases in most efficient way</a:t>
            </a:r>
            <a:endParaRPr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" sz="2500" b="1">
                <a:solidFill>
                  <a:schemeClr val="dk1"/>
                </a:solidFill>
              </a:rPr>
              <a:t>Get partners and volunteers to start contributing upstream!</a:t>
            </a:r>
            <a:endParaRPr sz="2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98250" y="744800"/>
            <a:ext cx="4148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lang="en" b="1">
                <a:latin typeface="Cabin"/>
                <a:ea typeface="Cabin"/>
                <a:cs typeface="Cabin"/>
                <a:sym typeface="Cabin"/>
              </a:rPr>
              <a:t>Personal Details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○"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From Bangalore, India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○"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Love Travelling, Trekking and Exploring new places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○"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Wildlife and Nature Photography Enthusiastic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4979850" y="4303250"/>
            <a:ext cx="3945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bin"/>
                <a:ea typeface="Cabin"/>
                <a:cs typeface="Cabin"/>
                <a:sym typeface="Cabin"/>
              </a:rPr>
              <a:t>Bharath Gowda</a:t>
            </a:r>
            <a:endParaRPr sz="3500"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bin"/>
                <a:ea typeface="Cabin"/>
                <a:cs typeface="Cabin"/>
                <a:sym typeface="Cabin"/>
              </a:rPr>
              <a:t>Lead Implementation Analyst- Mifos</a:t>
            </a:r>
            <a:endParaRPr sz="13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3">
            <a:alphaModFix/>
          </a:blip>
          <a:srcRect l="17074" t="8130" r="17074"/>
          <a:stretch/>
        </p:blipFill>
        <p:spPr>
          <a:xfrm>
            <a:off x="4807350" y="698640"/>
            <a:ext cx="4117500" cy="3525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98250" y="2156088"/>
            <a:ext cx="4321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lang="en" b="1">
                <a:latin typeface="Cabin"/>
                <a:ea typeface="Cabin"/>
                <a:cs typeface="Cabin"/>
                <a:sym typeface="Cabin"/>
              </a:rPr>
              <a:t>Education Background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○"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Bachelor of Engineering in Computer Science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98250" y="2987400"/>
            <a:ext cx="4321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lang="en" b="1">
                <a:latin typeface="Cabin"/>
                <a:ea typeface="Cabin"/>
                <a:cs typeface="Cabin"/>
                <a:sym typeface="Cabin"/>
              </a:rPr>
              <a:t>Work Details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○"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7+Years of Work Experience on Mifos X/Fineract 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○"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Roles played over the years: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■"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Support Engineer, Developer, Data Analyst,  Implementation head, Project Lead, Business Analyst, Product Owner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Why do we need a roadmap? </a:t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188000" y="886325"/>
            <a:ext cx="8397600" cy="24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bin"/>
              <a:buChar char="●"/>
            </a:pPr>
            <a:r>
              <a:rPr lang="en" sz="1600">
                <a:solidFill>
                  <a:srgbClr val="222222"/>
                </a:solidFill>
                <a:latin typeface="Cabin"/>
                <a:ea typeface="Cabin"/>
                <a:cs typeface="Cabin"/>
                <a:sym typeface="Cabin"/>
              </a:rPr>
              <a:t>Growing footprint of Fineract and Mifos</a:t>
            </a:r>
            <a:endParaRPr sz="1600">
              <a:solidFill>
                <a:srgbClr val="22222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bin"/>
              <a:buChar char="○"/>
            </a:pPr>
            <a:r>
              <a:rPr lang="en" sz="1600">
                <a:solidFill>
                  <a:srgbClr val="222222"/>
                </a:solidFill>
                <a:latin typeface="Cabin"/>
                <a:ea typeface="Cabin"/>
                <a:cs typeface="Cabin"/>
                <a:sym typeface="Cabin"/>
              </a:rPr>
              <a:t>Coordination of requirements &amp; direction of platform is needed</a:t>
            </a:r>
            <a:endParaRPr sz="1600">
              <a:solidFill>
                <a:srgbClr val="22222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bin"/>
              <a:buChar char="■"/>
            </a:pPr>
            <a:r>
              <a:rPr lang="en" sz="1600">
                <a:solidFill>
                  <a:srgbClr val="222222"/>
                </a:solidFill>
                <a:latin typeface="Cabin"/>
                <a:ea typeface="Cabin"/>
                <a:cs typeface="Cabin"/>
                <a:sym typeface="Cabin"/>
              </a:rPr>
              <a:t>Large number of users &amp; adopters</a:t>
            </a:r>
            <a:endParaRPr sz="1600">
              <a:solidFill>
                <a:srgbClr val="22222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bin"/>
              <a:buChar char="■"/>
            </a:pPr>
            <a:r>
              <a:rPr lang="en" sz="1600">
                <a:solidFill>
                  <a:srgbClr val="222222"/>
                </a:solidFill>
                <a:latin typeface="Cabin"/>
                <a:ea typeface="Cabin"/>
                <a:cs typeface="Cabin"/>
                <a:sym typeface="Cabin"/>
              </a:rPr>
              <a:t>Constantly growing variety of use cases that can be supported. </a:t>
            </a:r>
            <a:endParaRPr sz="1600">
              <a:solidFill>
                <a:srgbClr val="22222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bin"/>
              <a:buChar char="■"/>
            </a:pPr>
            <a:r>
              <a:rPr lang="en" sz="1600">
                <a:solidFill>
                  <a:srgbClr val="222222"/>
                </a:solidFill>
                <a:latin typeface="Cabin"/>
                <a:ea typeface="Cabin"/>
                <a:cs typeface="Cabin"/>
                <a:sym typeface="Cabin"/>
              </a:rPr>
              <a:t>Large set of functional and non-functional enhancements</a:t>
            </a:r>
            <a:endParaRPr sz="1600">
              <a:solidFill>
                <a:srgbClr val="22222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bin"/>
              <a:buChar char="■"/>
            </a:pPr>
            <a:r>
              <a:rPr lang="en" sz="1600">
                <a:solidFill>
                  <a:srgbClr val="222222"/>
                </a:solidFill>
                <a:latin typeface="Cabin"/>
                <a:ea typeface="Cabin"/>
                <a:cs typeface="Cabin"/>
                <a:sym typeface="Cabin"/>
              </a:rPr>
              <a:t>Diverse set of contributors &amp; participants to steward. </a:t>
            </a:r>
            <a:endParaRPr sz="1600">
              <a:solidFill>
                <a:srgbClr val="22222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bin"/>
              <a:buChar char="●"/>
            </a:pPr>
            <a:r>
              <a:rPr lang="en" sz="1600">
                <a:solidFill>
                  <a:srgbClr val="222222"/>
                </a:solidFill>
                <a:latin typeface="Cabin"/>
                <a:ea typeface="Cabin"/>
                <a:cs typeface="Cabin"/>
                <a:sym typeface="Cabin"/>
              </a:rPr>
              <a:t>Mifos’ role</a:t>
            </a:r>
            <a:endParaRPr sz="1600">
              <a:solidFill>
                <a:srgbClr val="22222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bin"/>
              <a:buChar char="○"/>
            </a:pPr>
            <a:r>
              <a:rPr lang="en" sz="1600">
                <a:solidFill>
                  <a:srgbClr val="222222"/>
                </a:solidFill>
                <a:latin typeface="Cabin"/>
                <a:ea typeface="Cabin"/>
                <a:cs typeface="Cabin"/>
                <a:sym typeface="Cabin"/>
              </a:rPr>
              <a:t>Convene stakeholders from integrators and adopters to a common vision/direction   </a:t>
            </a:r>
            <a:endParaRPr sz="1600">
              <a:solidFill>
                <a:srgbClr val="22222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What will the roadmap accomplish? </a:t>
            </a: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188000" y="886325"/>
            <a:ext cx="8439900" cy="29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bin"/>
              <a:buChar char="●"/>
            </a:pPr>
            <a:r>
              <a:rPr lang="en" sz="1600">
                <a:solidFill>
                  <a:srgbClr val="222222"/>
                </a:solidFill>
                <a:latin typeface="Cabin"/>
                <a:ea typeface="Cabin"/>
                <a:cs typeface="Cabin"/>
                <a:sym typeface="Cabin"/>
              </a:rPr>
              <a:t>Signal what's coming</a:t>
            </a:r>
            <a:endParaRPr sz="1600">
              <a:solidFill>
                <a:srgbClr val="22222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bin"/>
              <a:buChar char="○"/>
            </a:pPr>
            <a:r>
              <a:rPr lang="en" sz="1600">
                <a:solidFill>
                  <a:srgbClr val="222222"/>
                </a:solidFill>
                <a:latin typeface="Cabin"/>
                <a:ea typeface="Cabin"/>
                <a:cs typeface="Cabin"/>
                <a:sym typeface="Cabin"/>
              </a:rPr>
              <a:t>More likelihood of big entities adopting if they know what’s coming</a:t>
            </a:r>
            <a:endParaRPr sz="1600">
              <a:solidFill>
                <a:srgbClr val="22222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bin"/>
              <a:buChar char="○"/>
            </a:pPr>
            <a:r>
              <a:rPr lang="en" sz="1600">
                <a:solidFill>
                  <a:srgbClr val="222222"/>
                </a:solidFill>
                <a:latin typeface="Cabin"/>
                <a:ea typeface="Cabin"/>
                <a:cs typeface="Cabin"/>
                <a:sym typeface="Cabin"/>
              </a:rPr>
              <a:t>No motivation to upgrade without visibility into forthcoming releases. </a:t>
            </a:r>
            <a:endParaRPr sz="1600">
              <a:solidFill>
                <a:srgbClr val="22222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bin"/>
              <a:buChar char="○"/>
            </a:pPr>
            <a:r>
              <a:rPr lang="en" sz="1600">
                <a:solidFill>
                  <a:srgbClr val="222222"/>
                </a:solidFill>
                <a:latin typeface="Cabin"/>
                <a:ea typeface="Cabin"/>
                <a:cs typeface="Cabin"/>
                <a:sym typeface="Cabin"/>
              </a:rPr>
              <a:t>No fear of missing out (FOMO) if they don’t know what contributions are coming. </a:t>
            </a:r>
            <a:endParaRPr sz="1600">
              <a:solidFill>
                <a:srgbClr val="22222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bin"/>
              <a:buChar char="●"/>
            </a:pPr>
            <a:r>
              <a:rPr lang="en" sz="1600">
                <a:solidFill>
                  <a:srgbClr val="222222"/>
                </a:solidFill>
                <a:latin typeface="Cabin"/>
                <a:ea typeface="Cabin"/>
                <a:cs typeface="Cabin"/>
                <a:sym typeface="Cabin"/>
              </a:rPr>
              <a:t>Signal what’s needed</a:t>
            </a:r>
            <a:endParaRPr sz="1600">
              <a:solidFill>
                <a:srgbClr val="22222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bin"/>
              <a:buChar char="○"/>
            </a:pPr>
            <a:r>
              <a:rPr lang="en" sz="1600">
                <a:solidFill>
                  <a:srgbClr val="222222"/>
                </a:solidFill>
                <a:latin typeface="Cabin"/>
                <a:ea typeface="Cabin"/>
                <a:cs typeface="Cabin"/>
                <a:sym typeface="Cabin"/>
              </a:rPr>
              <a:t>What and how others can pick up and contribute</a:t>
            </a:r>
            <a:endParaRPr sz="1600">
              <a:solidFill>
                <a:srgbClr val="22222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bin"/>
              <a:buChar char="○"/>
            </a:pPr>
            <a:r>
              <a:rPr lang="en" sz="1600">
                <a:solidFill>
                  <a:srgbClr val="222222"/>
                </a:solidFill>
                <a:latin typeface="Cabin"/>
                <a:ea typeface="Cabin"/>
                <a:cs typeface="Cabin"/>
                <a:sym typeface="Cabin"/>
              </a:rPr>
              <a:t>Avoid multiple organizations working on same feature</a:t>
            </a:r>
            <a:endParaRPr sz="1600">
              <a:solidFill>
                <a:srgbClr val="22222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bin"/>
              <a:buChar char="○"/>
            </a:pPr>
            <a:r>
              <a:rPr lang="en" sz="1600">
                <a:solidFill>
                  <a:srgbClr val="222222"/>
                </a:solidFill>
                <a:latin typeface="Cabin"/>
                <a:ea typeface="Cabin"/>
                <a:cs typeface="Cabin"/>
                <a:sym typeface="Cabin"/>
              </a:rPr>
              <a:t>Increase in visibility &amp; encouragement for adopting &amp; contributing to Fineract</a:t>
            </a:r>
            <a:endParaRPr sz="1600">
              <a:solidFill>
                <a:srgbClr val="22222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bin"/>
              <a:buChar char="●"/>
            </a:pPr>
            <a:r>
              <a:rPr lang="en" sz="1600">
                <a:solidFill>
                  <a:srgbClr val="222222"/>
                </a:solidFill>
                <a:latin typeface="Cabin"/>
                <a:ea typeface="Cabin"/>
                <a:cs typeface="Cabin"/>
                <a:sym typeface="Cabin"/>
              </a:rPr>
              <a:t>Community-driven requirements gathering</a:t>
            </a:r>
            <a:endParaRPr sz="1600">
              <a:solidFill>
                <a:srgbClr val="22222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bin"/>
              <a:buChar char="○"/>
            </a:pPr>
            <a:r>
              <a:rPr lang="en" sz="1600">
                <a:solidFill>
                  <a:srgbClr val="222222"/>
                </a:solidFill>
                <a:latin typeface="Cabin"/>
                <a:ea typeface="Cabin"/>
                <a:cs typeface="Cabin"/>
                <a:sym typeface="Cabin"/>
              </a:rPr>
              <a:t>Better means of community having a voice and express into what goes in</a:t>
            </a:r>
            <a:endParaRPr sz="1600">
              <a:solidFill>
                <a:srgbClr val="22222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135625" y="-13230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Today’s Session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71900" y="769162"/>
            <a:ext cx="8222100" cy="3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" sz="1600">
                <a:solidFill>
                  <a:srgbClr val="222222"/>
                </a:solidFill>
              </a:rPr>
              <a:t>What it’s not</a:t>
            </a:r>
            <a:endParaRPr sz="1600">
              <a:solidFill>
                <a:srgbClr val="22222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○"/>
            </a:pPr>
            <a:r>
              <a:rPr lang="en" sz="1600">
                <a:solidFill>
                  <a:srgbClr val="222222"/>
                </a:solidFill>
              </a:rPr>
              <a:t>Definitive final version of roadmap</a:t>
            </a:r>
            <a:endParaRPr sz="1600">
              <a:solidFill>
                <a:srgbClr val="22222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○"/>
            </a:pPr>
            <a:r>
              <a:rPr lang="en" sz="1600">
                <a:solidFill>
                  <a:srgbClr val="222222"/>
                </a:solidFill>
              </a:rPr>
              <a:t>Plan for how paid feature development happens. </a:t>
            </a:r>
            <a:endParaRPr sz="1600">
              <a:solidFill>
                <a:srgbClr val="22222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" sz="1600">
                <a:solidFill>
                  <a:srgbClr val="222222"/>
                </a:solidFill>
              </a:rPr>
              <a:t>What it is:</a:t>
            </a:r>
            <a:endParaRPr sz="1600">
              <a:solidFill>
                <a:srgbClr val="22222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○"/>
            </a:pPr>
            <a:r>
              <a:rPr lang="en" sz="1600">
                <a:solidFill>
                  <a:srgbClr val="222222"/>
                </a:solidFill>
              </a:rPr>
              <a:t>Start conversation on what needs to be achieved</a:t>
            </a:r>
            <a:endParaRPr sz="1600">
              <a:solidFill>
                <a:srgbClr val="22222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○"/>
            </a:pPr>
            <a:r>
              <a:rPr lang="en" sz="1600">
                <a:solidFill>
                  <a:srgbClr val="222222"/>
                </a:solidFill>
              </a:rPr>
              <a:t>Define framework on how to track contributions via a roadmap </a:t>
            </a:r>
            <a:endParaRPr sz="1600">
              <a:solidFill>
                <a:srgbClr val="22222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○"/>
            </a:pPr>
            <a:r>
              <a:rPr lang="en" sz="1600">
                <a:solidFill>
                  <a:srgbClr val="222222"/>
                </a:solidFill>
              </a:rPr>
              <a:t>Propose processes on publishing a roadmap</a:t>
            </a:r>
            <a:endParaRPr sz="1600">
              <a:solidFill>
                <a:srgbClr val="22222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○"/>
            </a:pPr>
            <a:r>
              <a:rPr lang="en" sz="1600">
                <a:solidFill>
                  <a:srgbClr val="222222"/>
                </a:solidFill>
              </a:rPr>
              <a:t>Get feedback on the process</a:t>
            </a:r>
            <a:endParaRPr sz="1600">
              <a:solidFill>
                <a:srgbClr val="22222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○"/>
            </a:pPr>
            <a:r>
              <a:rPr lang="en" sz="1600">
                <a:solidFill>
                  <a:srgbClr val="222222"/>
                </a:solidFill>
              </a:rPr>
              <a:t>Begin to execute on the process</a:t>
            </a:r>
            <a:endParaRPr sz="16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135625" y="-13230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Legend</a:t>
            </a:r>
            <a:endParaRPr/>
          </a:p>
        </p:txBody>
      </p:sp>
      <p:graphicFrame>
        <p:nvGraphicFramePr>
          <p:cNvPr id="111" name="Google Shape;111;p19"/>
          <p:cNvGraphicFramePr/>
          <p:nvPr/>
        </p:nvGraphicFramePr>
        <p:xfrm>
          <a:off x="978388" y="793900"/>
          <a:ext cx="7066325" cy="3930170"/>
        </p:xfrm>
        <a:graphic>
          <a:graphicData uri="http://schemas.openxmlformats.org/drawingml/2006/table">
            <a:tbl>
              <a:tblPr>
                <a:noFill/>
                <a:tableStyleId>{0434A97F-BCC1-4601-8DFC-B92B16E604A1}</a:tableStyleId>
              </a:tblPr>
              <a:tblGrid>
                <a:gridCol w="2053150"/>
                <a:gridCol w="3463925"/>
                <a:gridCol w="1549250"/>
              </a:tblGrid>
              <a:tr h="94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bin"/>
                          <a:ea typeface="Cabin"/>
                          <a:cs typeface="Cabin"/>
                          <a:sym typeface="Cabin"/>
                        </a:rPr>
                        <a:t>Category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bin"/>
                          <a:ea typeface="Cabin"/>
                          <a:cs typeface="Cabin"/>
                          <a:sym typeface="Cabin"/>
                        </a:rPr>
                        <a:t>Description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bin"/>
                          <a:ea typeface="Cabin"/>
                          <a:cs typeface="Cabin"/>
                          <a:sym typeface="Cabin"/>
                        </a:rPr>
                        <a:t>Level of Confidence to Ship/Build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/>
                </a:tc>
              </a:tr>
              <a:tr h="749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bin"/>
                          <a:ea typeface="Cabin"/>
                          <a:cs typeface="Cabin"/>
                          <a:sym typeface="Cabin"/>
                        </a:rPr>
                        <a:t>Committed Efforts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Funded by customers, grants, or partners. 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Development that is already in progress with tasks assigned to developers. 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&gt; 90%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/>
                </a:tc>
              </a:tr>
              <a:tr h="555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bin"/>
                          <a:ea typeface="Cabin"/>
                          <a:cs typeface="Cabin"/>
                          <a:sym typeface="Cabin"/>
                        </a:rPr>
                        <a:t>Pledged Contributions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Upstream contributions pledged by partners 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&gt; 50%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/>
                </a:tc>
              </a:tr>
              <a:tr h="555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bin"/>
                          <a:ea typeface="Cabin"/>
                          <a:cs typeface="Cabin"/>
                          <a:sym typeface="Cabin"/>
                        </a:rPr>
                        <a:t>Planned Contributions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Prioritized features &amp; enhancements that are awaiting an assigned contributor. 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&gt; 10%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/>
                </a:tc>
              </a:tr>
              <a:tr h="94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bin"/>
                          <a:ea typeface="Cabin"/>
                          <a:cs typeface="Cabin"/>
                          <a:sym typeface="Cabin"/>
                        </a:rPr>
                        <a:t>Ideas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Unprioritized ideas and feature requests.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&gt;5%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35625" y="-13230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Committed Efforts</a:t>
            </a:r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135625" y="635400"/>
            <a:ext cx="4309500" cy="4414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PEPPER SOUP</a:t>
            </a:r>
            <a:endParaRPr sz="1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FUNCTIONAL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1.Delinquency Enhancements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-Delinquency Bucket classification at loan product level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-Delinquency allocation at loan account level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-Delinquency history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2.Transactions Enhancements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New Transactions have been introduced to support BNPL product use cases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 Refund transaction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 Chargeback transaction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 Goodwill credit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 Credit Balance Refund transactions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3.Loan Account level Enhancements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 Multi Disbursement Scenarios without Tranche Additions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 Approved and Disbursement amount changes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 Schedule Enhancements with N+1 scenarios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 Charge-off Scenarios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4. Admin Level Changes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	- Datatables extensions to product level</a:t>
            </a:r>
            <a:endParaRPr sz="11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Non-Functional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</a:t>
            </a:r>
            <a:r>
              <a:rPr lang="en" sz="1000" b="1"/>
              <a:t>1. Postgres Support</a:t>
            </a: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   2.  Idempotency</a:t>
            </a: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   3. Graceful shutdown</a:t>
            </a: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   4. Business Date Introduction</a:t>
            </a: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   5. Business&amp;Reliable Events framework</a:t>
            </a: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18" name="Google Shape;118;p20"/>
          <p:cNvSpPr/>
          <p:nvPr/>
        </p:nvSpPr>
        <p:spPr>
          <a:xfrm>
            <a:off x="4690125" y="691825"/>
            <a:ext cx="4374900" cy="1483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GEDIT FINANCE</a:t>
            </a:r>
            <a:endParaRPr sz="1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FUNCTIONAL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1. Reschedule with overdue charges</a:t>
            </a:r>
            <a:endParaRPr sz="11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2. Bulk Waive of charges</a:t>
            </a:r>
            <a:endParaRPr sz="11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3. Future date pre-closure</a:t>
            </a:r>
            <a:endParaRPr sz="11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4. Loan-level overdue charges (x2)</a:t>
            </a:r>
            <a:endParaRPr sz="11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5. Tax on interest </a:t>
            </a:r>
            <a:endParaRPr sz="11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9" name="Google Shape;119;p20"/>
          <p:cNvSpPr/>
          <p:nvPr/>
        </p:nvSpPr>
        <p:spPr>
          <a:xfrm>
            <a:off x="4690125" y="2290963"/>
            <a:ext cx="4374900" cy="11595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Cabin"/>
                <a:ea typeface="Cabin"/>
                <a:cs typeface="Cabin"/>
                <a:sym typeface="Cabin"/>
              </a:rPr>
              <a:t>                        UPDRAFT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Loan reschedule feature enhancements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Fixing loan repayment complex scenario issue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Ex: interest recalculation+reschedule scenarios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20" name="Google Shape;120;p20"/>
          <p:cNvSpPr/>
          <p:nvPr/>
        </p:nvSpPr>
        <p:spPr>
          <a:xfrm>
            <a:off x="4690125" y="3565800"/>
            <a:ext cx="4374900" cy="1483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222222"/>
                </a:solidFill>
              </a:rPr>
              <a:t>CREDILINQ</a:t>
            </a:r>
            <a:endParaRPr sz="1300" b="1">
              <a:solidFill>
                <a:srgbClr val="222222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AutoNum type="arabicPeriod"/>
            </a:pPr>
            <a:r>
              <a:rPr lang="en" sz="1100">
                <a:solidFill>
                  <a:srgbClr val="222222"/>
                </a:solidFill>
              </a:rPr>
              <a:t>Charge product Improvements</a:t>
            </a:r>
            <a:endParaRPr sz="1100">
              <a:solidFill>
                <a:srgbClr val="222222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AutoNum type="arabicPeriod"/>
            </a:pPr>
            <a:r>
              <a:rPr lang="en" sz="1100">
                <a:solidFill>
                  <a:srgbClr val="222222"/>
                </a:solidFill>
              </a:rPr>
              <a:t>Invoice discounting product achievements</a:t>
            </a:r>
            <a:endParaRPr sz="1100">
              <a:solidFill>
                <a:srgbClr val="22222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	</a:t>
            </a:r>
            <a:r>
              <a:rPr lang="en" sz="1100" b="1">
                <a:solidFill>
                  <a:srgbClr val="222222"/>
                </a:solidFill>
              </a:rPr>
              <a:t>SAFARICOM</a:t>
            </a:r>
            <a:endParaRPr sz="1100" b="1">
              <a:solidFill>
                <a:srgbClr val="222222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AutoNum type="arabicPeriod"/>
            </a:pPr>
            <a:r>
              <a:rPr lang="en" sz="1100">
                <a:solidFill>
                  <a:srgbClr val="222222"/>
                </a:solidFill>
              </a:rPr>
              <a:t>Overdraft enhancements</a:t>
            </a:r>
            <a:endParaRPr sz="11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135625" y="-13230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Pledged Contributions</a:t>
            </a: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135625" y="2896425"/>
            <a:ext cx="2943900" cy="21444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bin"/>
              <a:buChar char="●"/>
            </a:pPr>
            <a:r>
              <a:rPr lang="en" sz="1600">
                <a:latin typeface="Cabin"/>
                <a:ea typeface="Cabin"/>
                <a:cs typeface="Cabin"/>
                <a:sym typeface="Cabin"/>
              </a:rPr>
              <a:t>Open factor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bin"/>
              <a:buChar char="○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KYC Risk Assessment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bin"/>
              <a:buChar char="○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Teller Cashier full module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bin"/>
              <a:buChar char="○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Loan Limit based on client Profile rating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7" name="Google Shape;127;p21"/>
          <p:cNvSpPr/>
          <p:nvPr/>
        </p:nvSpPr>
        <p:spPr>
          <a:xfrm>
            <a:off x="135625" y="635400"/>
            <a:ext cx="2943900" cy="21444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bin"/>
              <a:buChar char="●"/>
            </a:pPr>
            <a:r>
              <a:rPr lang="en" sz="1600">
                <a:latin typeface="Cabin"/>
                <a:ea typeface="Cabin"/>
                <a:cs typeface="Cabin"/>
                <a:sym typeface="Cabin"/>
              </a:rPr>
              <a:t>Pepper Soup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bin"/>
              <a:buChar char="○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Capitalized fees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bin"/>
              <a:buChar char="○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Charge-off functionality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bin"/>
              <a:buChar char="○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Transaction wise Repayment strategy- at transaction wise</a:t>
            </a:r>
            <a:endParaRPr sz="1800" b="1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3142600" y="635400"/>
            <a:ext cx="2943900" cy="21444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bin"/>
              <a:buChar char="●"/>
            </a:pPr>
            <a:r>
              <a:rPr lang="en" sz="1600">
                <a:latin typeface="Cabin"/>
                <a:ea typeface="Cabin"/>
                <a:cs typeface="Cabin"/>
                <a:sym typeface="Cabin"/>
              </a:rPr>
              <a:t>Fiter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bin"/>
              <a:buChar char="○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…</a:t>
            </a:r>
            <a:endParaRPr sz="1800" b="1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9" name="Google Shape;129;p21"/>
          <p:cNvSpPr/>
          <p:nvPr/>
        </p:nvSpPr>
        <p:spPr>
          <a:xfrm>
            <a:off x="6149550" y="635400"/>
            <a:ext cx="2943900" cy="21444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bin"/>
              <a:buChar char="●"/>
            </a:pPr>
            <a:r>
              <a:rPr lang="en" sz="1600">
                <a:latin typeface="Cabin"/>
                <a:ea typeface="Cabin"/>
                <a:cs typeface="Cabin"/>
                <a:sym typeface="Cabin"/>
              </a:rPr>
              <a:t>VGG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bin"/>
              <a:buChar char="○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Accrual accounting for savings module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bin"/>
              <a:buChar char="○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Fixed Deposit changes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3142588" y="2896425"/>
            <a:ext cx="2943900" cy="21444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bin"/>
              <a:buChar char="●"/>
            </a:pPr>
            <a:r>
              <a:rPr lang="en" sz="1600">
                <a:latin typeface="Cabin"/>
                <a:ea typeface="Cabin"/>
                <a:cs typeface="Cabin"/>
                <a:sym typeface="Cabin"/>
              </a:rPr>
              <a:t>Idea Holic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bin"/>
              <a:buChar char="○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KYC Risk Assessment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bin"/>
              <a:buChar char="○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Teller vas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6149550" y="2896425"/>
            <a:ext cx="2943900" cy="21444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bin"/>
              <a:buChar char="●"/>
            </a:pPr>
            <a:r>
              <a:rPr lang="en" sz="1600">
                <a:latin typeface="Cabin"/>
                <a:ea typeface="Cabin"/>
                <a:cs typeface="Cabin"/>
                <a:sym typeface="Cabin"/>
              </a:rPr>
              <a:t>EMERyTE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bin"/>
              <a:buChar char="○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Savings Module Enhancements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-Withdrawal limits per day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-Fingerprint authentication for withdrawals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1679</Words>
  <Application>Microsoft Office PowerPoint</Application>
  <PresentationFormat>On-screen Show (16:9)</PresentationFormat>
  <Paragraphs>404</Paragraphs>
  <Slides>27</Slides>
  <Notes>27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Cabin</vt:lpstr>
      <vt:lpstr>Roboto</vt:lpstr>
      <vt:lpstr>Material</vt:lpstr>
      <vt:lpstr>Roadmap for Fineract</vt:lpstr>
      <vt:lpstr>Slide 2</vt:lpstr>
      <vt:lpstr>About Me</vt:lpstr>
      <vt:lpstr>Why do we need a roadmap? </vt:lpstr>
      <vt:lpstr>What will the roadmap accomplish? </vt:lpstr>
      <vt:lpstr>Goals for Today’s Session</vt:lpstr>
      <vt:lpstr>Roadmap Legend</vt:lpstr>
      <vt:lpstr>Committed Efforts</vt:lpstr>
      <vt:lpstr>Pledged Contributions</vt:lpstr>
      <vt:lpstr>Slide 10</vt:lpstr>
      <vt:lpstr>Pledged Contributions</vt:lpstr>
      <vt:lpstr>High Priority Planned Contributions</vt:lpstr>
      <vt:lpstr>Summary of Completed Efforts</vt:lpstr>
      <vt:lpstr>Making Planned Contributions a Reality</vt:lpstr>
      <vt:lpstr>2022 - 2023  Roadmap Demo</vt:lpstr>
      <vt:lpstr>Roadmap Timeframe &amp; Sections</vt:lpstr>
      <vt:lpstr>Q4 2022</vt:lpstr>
      <vt:lpstr>Q1 2023</vt:lpstr>
      <vt:lpstr>2022-2023 Roadmap Highlights</vt:lpstr>
      <vt:lpstr>Processes  To make Roadmap work!</vt:lpstr>
      <vt:lpstr>How Ideas formally enter the roadmap?</vt:lpstr>
      <vt:lpstr>Pledge a Contribution to the Roadmap?</vt:lpstr>
      <vt:lpstr>Assign &amp; Take Ownership of Planned Roadmap Item </vt:lpstr>
      <vt:lpstr>Sponsor or Fund Development of a Roadmap Item </vt:lpstr>
      <vt:lpstr>Roadmap &amp; JIRA &amp; Release Management </vt:lpstr>
      <vt:lpstr>Definition of Done</vt:lpstr>
      <vt:lpstr>Call to Action &amp; Next Steps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 for Fineract</dc:title>
  <cp:lastModifiedBy>Bharath</cp:lastModifiedBy>
  <cp:revision>1</cp:revision>
  <dcterms:modified xsi:type="dcterms:W3CDTF">2022-10-14T08:32:39Z</dcterms:modified>
</cp:coreProperties>
</file>