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0" r:id="rId2"/>
    <p:sldId id="313" r:id="rId3"/>
    <p:sldId id="317" r:id="rId4"/>
    <p:sldId id="314" r:id="rId5"/>
    <p:sldId id="320" r:id="rId6"/>
    <p:sldId id="316" r:id="rId7"/>
    <p:sldId id="319" r:id="rId8"/>
    <p:sldId id="328" r:id="rId9"/>
    <p:sldId id="321" r:id="rId10"/>
    <p:sldId id="322" r:id="rId11"/>
    <p:sldId id="323" r:id="rId12"/>
    <p:sldId id="324" r:id="rId13"/>
    <p:sldId id="325" r:id="rId14"/>
    <p:sldId id="327" r:id="rId15"/>
    <p:sldId id="329" r:id="rId16"/>
    <p:sldId id="331" r:id="rId17"/>
    <p:sldId id="333" r:id="rId18"/>
    <p:sldId id="334" r:id="rId19"/>
    <p:sldId id="336" r:id="rId20"/>
    <p:sldId id="335" r:id="rId21"/>
    <p:sldId id="330" r:id="rId22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E8E8E8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FF671B"/>
          </a:solidFill>
        </a:fill>
      </a:tcStyle>
    </a:firstRow>
  </a:tblStyle>
  <a:tblStyle styleId="{08FB837D-C827-4EFA-A057-4D05807E0F7C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8"/>
          </a:solidFill>
        </a:fill>
      </a:tcStyle>
    </a:wholeTbl>
    <a:band1H>
      <a:tcStyle>
        <a:tcBdr/>
        <a:fill>
          <a:solidFill>
            <a:srgbClr val="E8E8E8"/>
          </a:solidFill>
        </a:fill>
      </a:tcStyle>
    </a:band1H>
    <a:band2H>
      <a:tcStyle>
        <a:tcBdr/>
        <a:fill>
          <a:solidFill>
            <a:srgbClr val="E8E8E8"/>
          </a:solidFill>
        </a:fill>
      </a:tcStyle>
    </a:band2H>
    <a:band1V>
      <a:tcStyle>
        <a:tcBdr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8"/>
          </a:solidFill>
        </a:fill>
      </a:tcStyle>
    </a:band1V>
    <a:band2V>
      <a:tcStyle>
        <a:tcBdr/>
        <a:fill>
          <a:solidFill>
            <a:srgbClr val="E8E8E8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8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8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8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>
          <a:lef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8E8E8"/>
          </a:solidFill>
        </a:fill>
      </a:tcStyle>
    </a:firstRow>
  </a:tblStyle>
  <a:tblStyle styleId="{5DA37D80-6434-44D0-A028-1B22A696006F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38B00"/>
          </a:solidFill>
        </a:fill>
      </a:tcStyle>
    </a:band1H>
    <a:band1V>
      <a:tcStyle>
        <a:tcBdr/>
        <a:fill>
          <a:solidFill>
            <a:srgbClr val="F38B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12701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EBE7"/>
          </a:solidFill>
        </a:fill>
      </a:tcStyle>
    </a:wholeTbl>
    <a:band1H>
      <a:tcStyle>
        <a:tcBdr/>
        <a:fill>
          <a:solidFill>
            <a:srgbClr val="FFD3CC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D3CC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FF671B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FF671B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7F7F7"/>
      </a:tcTxStyle>
      <a:tcStyle>
        <a:tcBdr>
          <a:top>
            <a:ln w="38103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671B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>
          <a:bottom>
            <a:ln w="38103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671B"/>
          </a:solidFill>
        </a:fill>
      </a:tcStyle>
    </a:firstRow>
  </a:tblStyle>
  <a:tblStyle styleId="{72833802-FEF1-4C79-8D5D-14CF1EAF98D9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F38B00"/>
          </a:solidFill>
        </a:fill>
      </a:tcStyle>
    </a:firstRow>
  </a:tblStyle>
  <a:tblStyle styleId="{793D81CF-94F2-401A-BA57-92F5A7B2D0C5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12701" cap="flat" cmpd="sng" algn="ctr">
              <a:solidFill>
                <a:srgbClr val="171717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171717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171717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17171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7F7F7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17171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7F7F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171717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top>
            <a:ln w="12701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F671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671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FF671B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top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38B0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38B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9DCAF9ED-07DC-4A11-8D7F-57B35C25682E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7F7F7"/>
          </a:solidFill>
        </a:fill>
      </a:tcStyle>
    </a:wholeTbl>
    <a:band1H>
      <a:tcStyle>
        <a:tcBdr/>
        <a:fill>
          <a:solidFill>
            <a:srgbClr val="FDEEE7"/>
          </a:solidFill>
        </a:fill>
      </a:tcStyle>
    </a:band1H>
    <a:band1V>
      <a:tcStyle>
        <a:tcBdr/>
        <a:fill>
          <a:solidFill>
            <a:srgbClr val="FDEEE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7F7F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/>
        <a:fill>
          <a:solidFill>
            <a:srgbClr val="F38B00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/>
      </a:tcStyle>
    </a:wholeTbl>
  </a:tblStyle>
  <a:tblStyle styleId="{284E427A-3D55-4303-BF80-6455036E1DE7}" styleName="">
    <a:wholeTbl>
      <a:tcTxStyle>
        <a:font>
          <a:latin typeface="+mn-lt"/>
          <a:ea typeface="+mn-ea"/>
          <a:cs typeface="+mn-cs"/>
        </a:font>
        <a:srgbClr val="171717"/>
      </a:tcTxStyle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wholeTbl>
    <a:band1H>
      <a:tcStyle>
        <a:tcBdr/>
        <a:fill>
          <a:solidFill>
            <a:srgbClr val="F38B00"/>
          </a:solidFill>
        </a:fill>
      </a:tcStyle>
    </a:band1H>
    <a:band2H>
      <a:tcStyle>
        <a:tcBdr/>
        <a:fill>
          <a:solidFill>
            <a:srgbClr val="F38B00"/>
          </a:solidFill>
        </a:fill>
      </a:tcStyle>
    </a:band2H>
    <a:band1V>
      <a:tcStyle>
        <a:tcBdr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band1V>
    <a:band2V>
      <a:tcStyle>
        <a:tcBdr/>
        <a:fill>
          <a:solidFill>
            <a:srgbClr val="F38B00"/>
          </a:solidFill>
        </a:fill>
      </a:tcStyle>
    </a:band2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7F7F7"/>
      </a:tcTxStyle>
      <a:tcStyle>
        <a:tcBdr>
          <a:lef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38B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firstRow>
  </a:tblStyle>
  <a:tblStyle styleId="{18603FDC-E32A-4AB5-989C-0864C3EAD2B8}" styleName="">
    <a:wholeTbl>
      <a:tcTxStyle>
        <a:font>
          <a:latin typeface="+mn-lt"/>
          <a:ea typeface="+mn-ea"/>
          <a:cs typeface="+mn-cs"/>
        </a:font>
        <a:srgbClr val="F7F7F7"/>
      </a:tcTxStyle>
      <a:tcStyle>
        <a:tcBdr>
          <a:left>
            <a:ln w="3172" cap="flat" cmpd="sng" algn="ctr">
              <a:solidFill>
                <a:srgbClr val="F9D0BC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F9D0BC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F9D0BC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F9D0BC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wholeTbl>
    <a:band1H>
      <a:tcStyle>
        <a:tcBdr/>
        <a:fill>
          <a:solidFill>
            <a:srgbClr val="F7F7F7"/>
          </a:solidFill>
        </a:fill>
      </a:tcStyle>
    </a:band1H>
    <a:band1V>
      <a:tcStyle>
        <a:tcBdr/>
        <a:fill>
          <a:solidFill>
            <a:srgbClr val="F7F7F7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3172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F38B00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3172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F38B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3172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38B00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3172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8B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3"/>
          </p:nvPr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DE2015-5F67-4786-A979-DECC2817F601}" type="slidenum">
              <a:t>‹#›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2"/>
          </p:nvPr>
        </p:nvSpPr>
        <p:spPr>
          <a:xfrm>
            <a:off x="0" y="8842028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"/>
          </p:nvPr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7FFA6B-8C42-4639-A83B-5DCDBEB9110C}" type="datetime4"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pPr marL="0" marR="0" lvl="0" indent="0" algn="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September 6, 2018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46406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5"/>
          </p:nvPr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fld id="{1141EEB3-84B6-478E-BD60-6104AB22BCE4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4"/>
          </p:nvPr>
        </p:nvSpPr>
        <p:spPr>
          <a:xfrm>
            <a:off x="0" y="8842028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r>
              <a:rPr lang="en-US"/>
              <a:t>June 5, 2018</a:t>
            </a:r>
          </a:p>
        </p:txBody>
      </p:sp>
      <p:sp>
        <p:nvSpPr>
          <p:cNvPr id="5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3342" cy="46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2314" y="4480002"/>
            <a:ext cx="5618475" cy="3665454"/>
          </a:xfrm>
          <a:prstGeom prst="rect">
            <a:avLst/>
          </a:prstGeom>
          <a:noFill/>
          <a:ln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9" y="1163638"/>
            <a:ext cx="5584826" cy="314165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47784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6858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900" b="0" i="0" u="none" strike="noStrike" kern="1200" cap="none" spc="0" baseline="0">
        <a:solidFill>
          <a:srgbClr val="171717"/>
        </a:solidFill>
        <a:uFillTx/>
        <a:latin typeface="Mark Offc For MC" pitchFamily="34"/>
      </a:defRPr>
    </a:lvl1pPr>
    <a:lvl2pPr marL="228600" marR="0" lvl="1" indent="-228600" algn="l" defTabSz="685800" rtl="0" fontAlgn="auto" hangingPunct="1">
      <a:lnSpc>
        <a:spcPct val="100000"/>
      </a:lnSpc>
      <a:spcBef>
        <a:spcPts val="0"/>
      </a:spcBef>
      <a:spcAft>
        <a:spcPts val="0"/>
      </a:spcAft>
      <a:buSzPct val="100000"/>
      <a:buFont typeface="Mark Offc For MC" pitchFamily="34"/>
      <a:buChar char="•"/>
      <a:tabLst/>
      <a:defRPr lang="en-US" sz="900" b="0" i="0" u="none" strike="noStrike" kern="1200" cap="none" spc="0" baseline="0">
        <a:solidFill>
          <a:srgbClr val="171717"/>
        </a:solidFill>
        <a:uFillTx/>
        <a:latin typeface="Mark Offc For MC" pitchFamily="34"/>
      </a:defRPr>
    </a:lvl2pPr>
    <a:lvl3pPr marL="406395" marR="0" lvl="2" indent="-177795" algn="l" defTabSz="685800" rtl="0" fontAlgn="auto" hangingPunct="1">
      <a:lnSpc>
        <a:spcPct val="100000"/>
      </a:lnSpc>
      <a:spcBef>
        <a:spcPts val="0"/>
      </a:spcBef>
      <a:spcAft>
        <a:spcPts val="0"/>
      </a:spcAft>
      <a:buSzPct val="100000"/>
      <a:buFont typeface="Mark Offc For MC" pitchFamily="34"/>
      <a:buChar char="–"/>
      <a:tabLst/>
      <a:defRPr lang="en-US" sz="900" b="0" i="0" u="none" strike="noStrike" kern="1200" cap="none" spc="0" baseline="0">
        <a:solidFill>
          <a:srgbClr val="171717"/>
        </a:solidFill>
        <a:uFillTx/>
        <a:latin typeface="Mark Offc For MC" pitchFamily="34"/>
      </a:defRPr>
    </a:lvl3pPr>
    <a:lvl4pPr marL="577845" marR="0" lvl="3" indent="-171450" algn="l" defTabSz="685800" rtl="0" fontAlgn="auto" hangingPunct="1">
      <a:lnSpc>
        <a:spcPct val="100000"/>
      </a:lnSpc>
      <a:spcBef>
        <a:spcPts val="0"/>
      </a:spcBef>
      <a:spcAft>
        <a:spcPts val="0"/>
      </a:spcAft>
      <a:buSzPct val="100000"/>
      <a:buFont typeface="Mark Offc For MC" pitchFamily="34"/>
      <a:buChar char="•"/>
      <a:tabLst/>
      <a:defRPr lang="en-US" sz="900" b="0" i="0" u="none" strike="noStrike" kern="1200" cap="none" spc="0" baseline="0">
        <a:solidFill>
          <a:srgbClr val="171717"/>
        </a:solidFill>
        <a:uFillTx/>
        <a:latin typeface="Mark Offc For MC" pitchFamily="34"/>
      </a:defRPr>
    </a:lvl4pPr>
    <a:lvl5pPr marL="800100" marR="0" lvl="4" indent="-228600" algn="l" defTabSz="685800" rtl="0" fontAlgn="auto" hangingPunct="1">
      <a:lnSpc>
        <a:spcPct val="100000"/>
      </a:lnSpc>
      <a:spcBef>
        <a:spcPts val="0"/>
      </a:spcBef>
      <a:spcAft>
        <a:spcPts val="0"/>
      </a:spcAft>
      <a:buSzPct val="100000"/>
      <a:buFont typeface="Mark Offc For MC" pitchFamily="34"/>
      <a:buChar char="–"/>
      <a:tabLst/>
      <a:defRPr lang="en-US" sz="900" b="0" i="0" u="none" strike="noStrike" kern="1200" cap="none" spc="0" baseline="0">
        <a:solidFill>
          <a:srgbClr val="171717"/>
        </a:solidFill>
        <a:uFillTx/>
        <a:latin typeface="Mark Offc For MC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53F061-680D-447E-99AC-3C521E507AC4}" type="datetime4"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pPr marL="0" marR="0" lvl="0" indent="0" algn="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September 6, 2018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21D228-DEA4-4615-93AF-E31038D0CADD}" type="slidenum">
              <a:t>1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Good job, you did it!</a:t>
            </a:r>
          </a:p>
          <a:p>
            <a:pPr lvl="0"/>
            <a:endParaRPr lang="en-US"/>
          </a:p>
          <a:p>
            <a:pPr lvl="0"/>
            <a:r>
              <a:rPr lang="en-US"/>
              <a:t>As you built the program, you identified the necessary things to bootstrap</a:t>
            </a:r>
          </a:p>
          <a:p>
            <a:pPr lvl="0"/>
            <a:r>
              <a:rPr lang="en-US"/>
              <a:t>   Continue those things – ensure you are tracking and reporting important bits</a:t>
            </a:r>
          </a:p>
          <a:p>
            <a:pPr lvl="0"/>
            <a:r>
              <a:rPr lang="en-US"/>
              <a:t>   Are all of your stakeholders happy? Does your executive sponsor have the info they need?</a:t>
            </a:r>
          </a:p>
          <a:p>
            <a:pPr lvl="0"/>
            <a:endParaRPr lang="en-US"/>
          </a:p>
          <a:p>
            <a:pPr lvl="0"/>
            <a:r>
              <a:rPr lang="en-US"/>
              <a:t>It may be time to review the core team and adjust the composition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CDD83E-C447-47B1-AAF1-747F6488BF55}" type="slidenum">
              <a:t>14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If this comes up, the best thing to do is to have a clear reason why the license was chosen</a:t>
            </a:r>
          </a:p>
          <a:p>
            <a:pPr lvl="0"/>
            <a:endParaRPr lang="en-US"/>
          </a:p>
          <a:p>
            <a:pPr lvl="0"/>
            <a:r>
              <a:rPr lang="en-US"/>
              <a:t>Do be concerned with copyright</a:t>
            </a:r>
          </a:p>
          <a:p>
            <a:pPr lvl="0"/>
            <a:r>
              <a:rPr lang="en-US"/>
              <a:t>   Copyright allows a venue for defending your project</a:t>
            </a:r>
          </a:p>
          <a:p>
            <a:pPr lvl="0"/>
            <a:r>
              <a:rPr lang="en-US"/>
              <a:t>   Copyright ownership allows you to change the OSS license type</a:t>
            </a:r>
          </a:p>
          <a:p>
            <a:pPr lvl="0"/>
            <a:endParaRPr lang="en-US"/>
          </a:p>
          <a:p>
            <a:pPr lvl="0"/>
            <a:r>
              <a:rPr lang="en-US"/>
              <a:t>Good read: the CC0 rationale:</a:t>
            </a:r>
            <a:br>
              <a:rPr lang="en-US"/>
            </a:br>
            <a:r>
              <a:rPr lang="en-US"/>
              <a:t>https://creativecommons.org/share-your-work/public-domain/cc0/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B9EE89-DA09-48F4-A79E-9BD911983B9D}" type="slidenum">
              <a:t>16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Humans make mistakes</a:t>
            </a:r>
          </a:p>
          <a:p>
            <a:pPr lvl="0"/>
            <a:r>
              <a:rPr lang="en-US"/>
              <a:t>   At some point, someone will do something that isn’t the best</a:t>
            </a:r>
          </a:p>
          <a:p>
            <a:pPr lvl="0"/>
            <a:endParaRPr lang="en-US"/>
          </a:p>
          <a:p>
            <a:pPr lvl="0"/>
            <a:r>
              <a:rPr lang="en-US"/>
              <a:t>How will you respond to scenarios?</a:t>
            </a:r>
          </a:p>
          <a:p>
            <a:pPr lvl="0"/>
            <a:r>
              <a:rPr lang="en-US"/>
              <a:t>   Most important point: Be available for the discoverer</a:t>
            </a:r>
          </a:p>
          <a:p>
            <a:pPr lvl="0"/>
            <a:r>
              <a:rPr lang="en-US"/>
              <a:t>   Sometimes this is audit, security, legal, etc</a:t>
            </a:r>
          </a:p>
          <a:p>
            <a:pPr lvl="0"/>
            <a:endParaRPr lang="en-US"/>
          </a:p>
          <a:p>
            <a:pPr lvl="0"/>
            <a:r>
              <a:rPr lang="en-US"/>
              <a:t>Our approach</a:t>
            </a:r>
          </a:p>
          <a:p>
            <a:pPr lvl="0"/>
            <a:r>
              <a:rPr lang="en-US"/>
              <a:t>   The program owns the process and light oversight</a:t>
            </a:r>
          </a:p>
          <a:p>
            <a:pPr lvl="0"/>
            <a:r>
              <a:rPr lang="en-US"/>
              <a:t>   The developers own the repo</a:t>
            </a:r>
          </a:p>
          <a:p>
            <a:pPr lvl="0"/>
            <a:r>
              <a:rPr lang="en-US"/>
              <a:t>   There is a named individual for each repo that bears accountability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25A851-E1AC-4DCB-9ADF-281696BAED4D}" type="slidenum">
              <a:t>17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6A1C76-4957-48F9-932D-58B883AF4556}" type="slidenum">
              <a:t>18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6306F3-7472-49A3-8121-7D024E59E638}" type="slidenum">
              <a:t>19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* Some advice is a bit out of touch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327ED2-CC31-424F-ADE2-E780202703E5}" type="slidenum">
              <a:t>21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Founded by member banks as a cooperative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   Born from process-oriented industry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   Highly rigorous, military-level discipline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en-US" sz="14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Organic growth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   Even from US to EU through partnerships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   Key focus was all about the banks and “wiring the world”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en-US" sz="14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Public company on NYSE (MA)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n-US" sz="1400"/>
              <a:t>   “We are a tech company in the finance industry” became our mantra circa 2010</a:t>
            </a:r>
          </a:p>
          <a:p>
            <a:pPr lvl="0"/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4C20F8-DBFD-4FA3-B60D-0218B4B82F37}" type="slidenum">
              <a:t>4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Born in the 70’s</a:t>
            </a:r>
            <a:br>
              <a:rPr lang="en-US"/>
            </a:br>
            <a:r>
              <a:rPr lang="en-US"/>
              <a:t>   Became a MOVEMENT in the late 70’s to early 80’s</a:t>
            </a:r>
          </a:p>
          <a:p>
            <a:pPr lvl="0"/>
            <a:endParaRPr lang="en-US"/>
          </a:p>
          <a:p>
            <a:pPr lvl="0"/>
            <a:r>
              <a:rPr lang="en-US"/>
              <a:t>Xwindow’s business focus – nice, but…</a:t>
            </a:r>
          </a:p>
          <a:p>
            <a:pPr lvl="0"/>
            <a:r>
              <a:rPr lang="en-US"/>
              <a:t>   FSF dominated the conversation as a God-given right. Kept OSS “niche”</a:t>
            </a:r>
          </a:p>
          <a:p>
            <a:pPr lvl="0"/>
            <a:endParaRPr lang="en-US"/>
          </a:p>
          <a:p>
            <a:pPr lvl="0"/>
            <a:r>
              <a:rPr lang="en-US"/>
              <a:t>Foundations and other movements</a:t>
            </a:r>
          </a:p>
          <a:p>
            <a:pPr lvl="0"/>
            <a:r>
              <a:rPr lang="en-US"/>
              <a:t>   OSI helped change the rhetoric and focused on the business value</a:t>
            </a:r>
          </a:p>
          <a:p>
            <a:pPr lvl="0"/>
            <a:r>
              <a:rPr lang="en-US"/>
              <a:t>   Foundations helped create vendor-neutral environments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47A4B3-AD29-4D41-BF36-49A0B4FD7D33}" type="slidenum">
              <a:t>5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A champion…</a:t>
            </a:r>
          </a:p>
          <a:p>
            <a:pPr lvl="0"/>
            <a:r>
              <a:rPr lang="en-US"/>
              <a:t>   Has integrity</a:t>
            </a:r>
          </a:p>
          <a:p>
            <a:pPr lvl="0"/>
            <a:r>
              <a:rPr lang="en-US"/>
              <a:t>   Is willing to step up</a:t>
            </a:r>
          </a:p>
          <a:p>
            <a:pPr lvl="0"/>
            <a:r>
              <a:rPr lang="en-US"/>
              <a:t>   Has perseverance</a:t>
            </a:r>
          </a:p>
          <a:p>
            <a:pPr lvl="0"/>
            <a:r>
              <a:rPr lang="en-US"/>
              <a:t>   Is an evangelist</a:t>
            </a:r>
          </a:p>
          <a:p>
            <a:pPr lvl="0"/>
            <a:endParaRPr lang="en-US"/>
          </a:p>
          <a:p>
            <a:pPr lvl="0"/>
            <a:r>
              <a:rPr lang="en-US"/>
              <a:t>This will probably be a long journey</a:t>
            </a:r>
          </a:p>
          <a:p>
            <a:pPr lvl="0"/>
            <a:r>
              <a:rPr lang="en-US"/>
              <a:t>   YOU can make or break this effort</a:t>
            </a:r>
          </a:p>
          <a:p>
            <a:pPr lvl="0"/>
            <a:r>
              <a:rPr lang="en-US"/>
              <a:t>   … just be ready to own the responsibility</a:t>
            </a:r>
          </a:p>
          <a:p>
            <a:pPr lvl="0"/>
            <a:endParaRPr lang="en-US"/>
          </a:p>
          <a:p>
            <a:pPr lvl="0"/>
            <a:r>
              <a:rPr lang="en-US"/>
              <a:t>The most important part: KNOW YOUR STUFF COLD</a:t>
            </a:r>
          </a:p>
          <a:p>
            <a:pPr lvl="0"/>
            <a:r>
              <a:rPr lang="en-US"/>
              <a:t>   Be well versed in all the links included in this presentation</a:t>
            </a:r>
          </a:p>
          <a:p>
            <a:pPr lvl="0"/>
            <a:r>
              <a:rPr lang="en-US"/>
              <a:t>   Be a master of internal processes</a:t>
            </a:r>
          </a:p>
          <a:p>
            <a:pPr lvl="0"/>
            <a:r>
              <a:rPr lang="en-US"/>
              <a:t>      Legal review</a:t>
            </a:r>
          </a:p>
          <a:p>
            <a:pPr lvl="0"/>
            <a:r>
              <a:rPr lang="en-US"/>
              <a:t>      How developers work</a:t>
            </a:r>
          </a:p>
          <a:p>
            <a:pPr lvl="0"/>
            <a:r>
              <a:rPr lang="en-US"/>
              <a:t>      Who to reach out to</a:t>
            </a:r>
          </a:p>
          <a:p>
            <a:pPr lvl="0"/>
            <a:endParaRPr lang="en-US"/>
          </a:p>
          <a:p>
            <a:pPr lvl="0"/>
            <a:r>
              <a:rPr lang="en-US"/>
              <a:t>There can be more than one champion</a:t>
            </a:r>
          </a:p>
          <a:p>
            <a:pPr lvl="0"/>
            <a:r>
              <a:rPr lang="en-US"/>
              <a:t>   Leverage the drive of others, too. We had two driving champions for our program.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1A16FE3-0EE1-4B82-B06D-C6D3C9F95657}" type="slidenum">
              <a:t>8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Establish the “bootstrap team”</a:t>
            </a:r>
          </a:p>
          <a:p>
            <a:pPr lvl="0"/>
            <a:r>
              <a:rPr lang="en-US"/>
              <a:t>   Approach as: “We WILL be contributing to OSS. What do we need to know?</a:t>
            </a:r>
          </a:p>
          <a:p>
            <a:pPr lvl="0"/>
            <a:r>
              <a:rPr lang="en-US"/>
              <a:t>   Who HAS to be involved from the beginning?</a:t>
            </a:r>
          </a:p>
          <a:p>
            <a:pPr lvl="0"/>
            <a:r>
              <a:rPr lang="en-US"/>
              <a:t>   If you would feel foolish for responding `no` to the question of “Did XYZ review this?”, they should be on the team.</a:t>
            </a:r>
          </a:p>
          <a:p>
            <a:pPr lvl="0"/>
            <a:endParaRPr lang="en-US"/>
          </a:p>
          <a:p>
            <a:pPr lvl="0"/>
            <a:r>
              <a:rPr lang="en-US"/>
              <a:t>You have two ears and one mouth…</a:t>
            </a:r>
          </a:p>
          <a:p>
            <a:pPr lvl="0"/>
            <a:r>
              <a:rPr lang="en-US"/>
              <a:t>   because you should listen twice as much as you talk</a:t>
            </a:r>
          </a:p>
          <a:p>
            <a:pPr lvl="0"/>
            <a:r>
              <a:rPr lang="en-US"/>
              <a:t>   Although you are the champion, they are the experts at their field</a:t>
            </a:r>
          </a:p>
          <a:p>
            <a:pPr lvl="0"/>
            <a:r>
              <a:rPr lang="en-US"/>
              <a:t>   This team will make or break the success of the program</a:t>
            </a:r>
          </a:p>
          <a:p>
            <a:pPr lvl="0"/>
            <a:endParaRPr lang="en-US"/>
          </a:p>
          <a:p>
            <a:pPr lvl="0"/>
            <a:r>
              <a:rPr lang="en-US"/>
              <a:t>Our bootstrap team, by chance of how we went about it</a:t>
            </a:r>
          </a:p>
          <a:p>
            <a:pPr lvl="0"/>
            <a:r>
              <a:rPr lang="en-US"/>
              <a:t>   You may need others such as….</a:t>
            </a:r>
          </a:p>
          <a:p>
            <a:pPr lvl="0"/>
            <a:r>
              <a:rPr lang="en-US"/>
              <a:t>      Enterprise Architecture</a:t>
            </a:r>
          </a:p>
          <a:p>
            <a:pPr lvl="0"/>
            <a:r>
              <a:rPr lang="en-US"/>
              <a:t>      Internal Audit/Compliance</a:t>
            </a:r>
          </a:p>
          <a:p>
            <a:pPr lvl="0"/>
            <a:r>
              <a:rPr lang="en-US"/>
              <a:t>      Tools Support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Having an executive sponsor can help lend weight to the program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780457-32B7-4FC6-9384-66A392681949}" type="slidenum">
              <a:t>9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Be able to answer why</a:t>
            </a:r>
          </a:p>
          <a:p>
            <a:pPr lvl="0"/>
            <a:r>
              <a:rPr lang="en-US"/>
              <a:t>   Your company is unlikely to be opposed to against OSS – just apathetic because of the many competing priorities</a:t>
            </a:r>
          </a:p>
          <a:p>
            <a:pPr lvl="0"/>
            <a:r>
              <a:rPr lang="en-US"/>
              <a:t>   Remember that you are on an education campaign</a:t>
            </a:r>
          </a:p>
          <a:p>
            <a:pPr lvl="0"/>
            <a:endParaRPr lang="en-US"/>
          </a:p>
          <a:p>
            <a:pPr lvl="0"/>
            <a:r>
              <a:rPr lang="en-US"/>
              <a:t>These starting points worked for us</a:t>
            </a:r>
          </a:p>
          <a:p>
            <a:pPr lvl="0"/>
            <a:r>
              <a:rPr lang="en-US"/>
              <a:t>   Maintaining custom patches and builds is awful. Let’s just push that upstream.</a:t>
            </a:r>
          </a:p>
          <a:p>
            <a:pPr lvl="0"/>
            <a:r>
              <a:rPr lang="en-US"/>
              <a:t>   By contributing back to the industry, we are giving back to the world. This is a donation/philanthropy.</a:t>
            </a:r>
          </a:p>
          <a:p>
            <a:pPr lvl="0"/>
            <a:r>
              <a:rPr lang="en-US"/>
              <a:t>   Being consumers only forces you to react to what the community gives you. This allows us to help steer the direction</a:t>
            </a:r>
          </a:p>
          <a:p>
            <a:pPr lvl="0"/>
            <a:r>
              <a:rPr lang="en-US"/>
              <a:t>   We are always looking for top talent and we care greatly about the talent we have. Technologists WANT to do this</a:t>
            </a:r>
          </a:p>
          <a:p>
            <a:pPr lvl="0"/>
            <a:r>
              <a:rPr lang="en-US"/>
              <a:t>   Forming a community around a project we run gives diverse perspectives!</a:t>
            </a:r>
          </a:p>
          <a:p>
            <a:pPr lvl="0"/>
            <a:endParaRPr lang="en-US"/>
          </a:p>
          <a:p>
            <a:pPr lvl="0"/>
            <a:r>
              <a:rPr lang="en-US"/>
              <a:t>Everyone on the team should be able to articulate this to the “uninitiated”</a:t>
            </a:r>
          </a:p>
          <a:p>
            <a:pPr lvl="0"/>
            <a:r>
              <a:rPr lang="en-US"/>
              <a:t>   This helps remind you of how important your team is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Nearly every company has philanthropic objectives and ways to participate in the industry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40C944-30EE-417B-9947-FC2B88E8919F}" type="slidenum">
              <a:t>10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Ways to collaborate:</a:t>
            </a:r>
          </a:p>
          <a:p>
            <a:pPr lvl="0"/>
            <a:r>
              <a:rPr lang="en-US"/>
              <a:t>   “Innersourcing” – running the program like an OSS project</a:t>
            </a:r>
          </a:p>
          <a:p>
            <a:pPr lvl="0"/>
            <a:r>
              <a:rPr lang="en-US"/>
              <a:t>   Keeping visible internal pages of info (wiki, website, project site, etc)</a:t>
            </a:r>
          </a:p>
          <a:p>
            <a:pPr lvl="0"/>
            <a:r>
              <a:rPr lang="en-US"/>
              <a:t>   Do you have the right tooling?</a:t>
            </a:r>
          </a:p>
          <a:p>
            <a:pPr lvl="0"/>
            <a:endParaRPr lang="en-US"/>
          </a:p>
          <a:p>
            <a:pPr lvl="0"/>
            <a:r>
              <a:rPr lang="en-US"/>
              <a:t>How people engage and work: The hard part</a:t>
            </a:r>
          </a:p>
          <a:p>
            <a:pPr lvl="0"/>
            <a:r>
              <a:rPr lang="en-US"/>
              <a:t>   Your customer is the team you’re helping open up a project</a:t>
            </a:r>
          </a:p>
          <a:p>
            <a:pPr lvl="0"/>
            <a:r>
              <a:rPr lang="en-US"/>
              <a:t>   How will your customers work with you?</a:t>
            </a:r>
          </a:p>
          <a:p>
            <a:pPr lvl="0"/>
            <a:r>
              <a:rPr lang="en-US"/>
              <a:t>   How will the public community work with your customers?</a:t>
            </a:r>
          </a:p>
          <a:p>
            <a:pPr lvl="0"/>
            <a:endParaRPr lang="en-US"/>
          </a:p>
          <a:p>
            <a:pPr lvl="0"/>
            <a:r>
              <a:rPr lang="en-US"/>
              <a:t>A note about education:</a:t>
            </a:r>
          </a:p>
          <a:p>
            <a:pPr lvl="0"/>
            <a:r>
              <a:rPr lang="en-US"/>
              <a:t>   Your customers need to know that they are representing your company</a:t>
            </a:r>
          </a:p>
          <a:p>
            <a:pPr lvl="0"/>
            <a:r>
              <a:rPr lang="en-US"/>
              <a:t>   Do they know what is safe and unsafe to publish?</a:t>
            </a:r>
          </a:p>
          <a:p>
            <a:pPr lvl="0"/>
            <a:r>
              <a:rPr lang="en-US"/>
              <a:t>   Do they understand why we are open sourcing stuff?</a:t>
            </a:r>
          </a:p>
          <a:p>
            <a:pPr lvl="0"/>
            <a:r>
              <a:rPr lang="en-US"/>
              <a:t>   … would they be a good evangelist to have?</a:t>
            </a:r>
          </a:p>
          <a:p>
            <a:pPr lvl="0"/>
            <a:endParaRPr lang="en-US"/>
          </a:p>
          <a:p>
            <a:pPr lvl="0"/>
            <a:r>
              <a:rPr lang="en-US"/>
              <a:t>The importance of process in the enterprise…</a:t>
            </a:r>
          </a:p>
          <a:p>
            <a:pPr lvl="0"/>
            <a:r>
              <a:rPr lang="en-US"/>
              <a:t>   This was vital for us</a:t>
            </a:r>
          </a:p>
          <a:p>
            <a:pPr lvl="0"/>
            <a:r>
              <a:rPr lang="en-US"/>
              <a:t>   Ensures certain tasks are performed and certain folks are accountable</a:t>
            </a:r>
          </a:p>
          <a:p>
            <a:pPr lvl="0"/>
            <a:endParaRPr lang="en-US"/>
          </a:p>
          <a:p>
            <a:pPr lvl="0"/>
            <a:r>
              <a:rPr lang="en-US"/>
              <a:t>Let’s ignore CLA for this slide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A3EBA6-C520-4BF2-B9E3-24CFA2879A47}" type="slidenum">
              <a:t>11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Choosing a well-known license…</a:t>
            </a:r>
          </a:p>
          <a:p>
            <a:pPr lvl="0"/>
            <a:r>
              <a:rPr lang="en-US"/>
              <a:t>   Avoids potentially costly legal reviews (for consumers/contributors)</a:t>
            </a:r>
          </a:p>
          <a:p>
            <a:pPr lvl="0"/>
            <a:r>
              <a:rPr lang="en-US"/>
              <a:t>   Shows you have common sense (avoid reinventing the wheel)</a:t>
            </a:r>
          </a:p>
          <a:p>
            <a:pPr lvl="0"/>
            <a:endParaRPr lang="en-US"/>
          </a:p>
          <a:p>
            <a:pPr lvl="0"/>
            <a:r>
              <a:rPr lang="en-US"/>
              <a:t>Importance of LICENSE</a:t>
            </a:r>
          </a:p>
          <a:p>
            <a:pPr lvl="0"/>
            <a:r>
              <a:rPr lang="en-US"/>
              <a:t>   Copyright is *very important*</a:t>
            </a:r>
          </a:p>
          <a:p>
            <a:pPr lvl="0"/>
            <a:r>
              <a:rPr lang="en-US"/>
              <a:t>   It says how you can use/share the software</a:t>
            </a:r>
          </a:p>
          <a:p>
            <a:pPr lvl="0"/>
            <a:r>
              <a:rPr lang="en-US"/>
              <a:t>   Owning copyright allows you to change the license later</a:t>
            </a:r>
          </a:p>
          <a:p>
            <a:pPr lvl="0"/>
            <a:r>
              <a:rPr lang="en-US"/>
              <a:t>      Remember this… if you don’t own all the copyright…</a:t>
            </a:r>
          </a:p>
          <a:p>
            <a:pPr lvl="0"/>
            <a:endParaRPr lang="en-US"/>
          </a:p>
          <a:p>
            <a:pPr lvl="0"/>
            <a:r>
              <a:rPr lang="en-US"/>
              <a:t>Do you want a CLA?</a:t>
            </a:r>
          </a:p>
          <a:p>
            <a:pPr lvl="0"/>
            <a:r>
              <a:rPr lang="en-US"/>
              <a:t>   Explicitly assigns copyright and acknowledges the contributor is allowed to contribute this code</a:t>
            </a:r>
          </a:p>
          <a:p>
            <a:pPr lvl="0"/>
            <a:r>
              <a:rPr lang="en-US"/>
              <a:t>   Potential paperwork involved – is legal ready for that?</a:t>
            </a:r>
          </a:p>
          <a:p>
            <a:pPr lvl="0"/>
            <a:endParaRPr lang="en-US"/>
          </a:p>
          <a:p>
            <a:pPr lvl="0"/>
            <a:r>
              <a:rPr lang="en-US"/>
              <a:t>Apache License 2</a:t>
            </a:r>
          </a:p>
          <a:p>
            <a:pPr lvl="0"/>
            <a:r>
              <a:rPr lang="en-US"/>
              <a:t>   Permissive (business friendly)</a:t>
            </a:r>
          </a:p>
          <a:p>
            <a:pPr lvl="0"/>
            <a:r>
              <a:rPr lang="en-US"/>
              <a:t>   Includes patent grant (protects us and contributors)</a:t>
            </a:r>
          </a:p>
          <a:p>
            <a:pPr lvl="0"/>
            <a:r>
              <a:rPr lang="en-US"/>
              <a:t>   Assigns license for contributions to be Apache License 2 by default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2F61BD-364A-4E45-B018-6B5CFCAF5EFE}" type="slidenum">
              <a:t>12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Documentation</a:t>
            </a:r>
          </a:p>
          <a:p>
            <a:pPr lvl="0"/>
            <a:r>
              <a:rPr lang="en-US"/>
              <a:t>   I never said it was all going to be fun</a:t>
            </a:r>
          </a:p>
          <a:p>
            <a:pPr lvl="0"/>
            <a:r>
              <a:rPr lang="en-US"/>
              <a:t>   Pointing people to the documentation helps get them going</a:t>
            </a:r>
          </a:p>
          <a:p>
            <a:pPr lvl="0"/>
            <a:endParaRPr lang="en-US"/>
          </a:p>
          <a:p>
            <a:pPr lvl="0"/>
            <a:r>
              <a:rPr lang="en-US"/>
              <a:t>Minimal docs</a:t>
            </a:r>
          </a:p>
          <a:p>
            <a:pPr lvl="0"/>
            <a:r>
              <a:rPr lang="en-US"/>
              <a:t>   Don’t assume the enterprise understands what OSS is to the level you do</a:t>
            </a:r>
          </a:p>
          <a:p>
            <a:pPr lvl="0"/>
            <a:r>
              <a:rPr lang="en-US"/>
              <a:t>   Remember the WHY question? Answer it thoroughly here</a:t>
            </a:r>
          </a:p>
          <a:p>
            <a:pPr lvl="0"/>
            <a:r>
              <a:rPr lang="en-US"/>
              <a:t>   The process should be in the forefront so people know how to get up and going</a:t>
            </a:r>
          </a:p>
          <a:p>
            <a:pPr lvl="0"/>
            <a:r>
              <a:rPr lang="en-US"/>
              <a:t>   Be sure to tell them where they can go for guidance</a:t>
            </a:r>
          </a:p>
          <a:p>
            <a:pPr lvl="0"/>
            <a:endParaRPr lang="en-US"/>
          </a:p>
          <a:p>
            <a:pPr lvl="0"/>
            <a:r>
              <a:rPr lang="en-US"/>
              <a:t>This is a sales point!</a:t>
            </a:r>
          </a:p>
          <a:p>
            <a:pPr lvl="0"/>
            <a:r>
              <a:rPr lang="en-US"/>
              <a:t>   People who have gone through the process can point others to it</a:t>
            </a:r>
          </a:p>
          <a:p>
            <a:pPr lvl="0"/>
            <a:r>
              <a:rPr lang="en-US"/>
              <a:t>   When bumps happen on the journey, rely on your doco and principles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978133" y="8842028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b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E917FF-E1B0-4F5F-8943-80D2D12F2A5F}" type="slidenum">
              <a:t>13</a:t>
            </a:fld>
            <a:endParaRPr lang="en-US" sz="1200" b="0" i="0" u="none" strike="noStrike" kern="1200" cap="none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5" name="Date Placeholder 4"/>
          <p:cNvSpPr txBox="1"/>
          <p:nvPr/>
        </p:nvSpPr>
        <p:spPr>
          <a:xfrm>
            <a:off x="3978133" y="0"/>
            <a:ext cx="3043342" cy="4670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3323" tIns="46661" rIns="93323" bIns="46661" anchor="t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171717"/>
                </a:solidFill>
                <a:uFillTx/>
                <a:latin typeface="Mark Offc For MC" pitchFamily="34"/>
              </a:rPr>
              <a:t>June 5, 2018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5799527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1034232"/>
            <a:ext cx="5799527" cy="1421928"/>
          </a:xfrm>
        </p:spPr>
        <p:txBody>
          <a:bodyPr anchor="b"/>
          <a:lstStyle>
            <a:lvl1pPr>
              <a:lnSpc>
                <a:spcPct val="80000"/>
              </a:lnSpc>
              <a:defRPr sz="5400" b="0"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666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9C7175-E212-4EDD-B3C7-AF80AD9081FF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body" idx="4294967295"/>
          </p:nvPr>
        </p:nvSpPr>
        <p:spPr>
          <a:xfrm>
            <a:off x="164592" y="1042416"/>
            <a:ext cx="2725899" cy="617933"/>
          </a:xfrm>
        </p:spPr>
        <p:txBody>
          <a:bodyPr/>
          <a:lstStyle>
            <a:lvl1pPr marL="0" indent="0">
              <a:buNone/>
              <a:defRPr sz="1400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subtitle or secondary text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F1F94D-E17C-49C3-A88D-8F73CEC58749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body" idx="4294967295"/>
          </p:nvPr>
        </p:nvSpPr>
        <p:spPr>
          <a:xfrm>
            <a:off x="164592" y="1042416"/>
            <a:ext cx="2725899" cy="617933"/>
          </a:xfrm>
        </p:spPr>
        <p:txBody>
          <a:bodyPr/>
          <a:lstStyle>
            <a:lvl1pPr marL="0" indent="0">
              <a:buNone/>
              <a:defRPr sz="1400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subtitle or secondary text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0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056C38-140F-4DB9-88A0-6F3753EA10F1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2743200" cy="4125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163056" y="192024"/>
            <a:ext cx="2743200" cy="41239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6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F77D9-D870-4DA3-98A0-02568DE7BD37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2743200" cy="4125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body" idx="4294967295"/>
          </p:nvPr>
        </p:nvSpPr>
        <p:spPr>
          <a:xfrm>
            <a:off x="164592" y="1042416"/>
            <a:ext cx="2725899" cy="617933"/>
          </a:xfrm>
        </p:spPr>
        <p:txBody>
          <a:bodyPr/>
          <a:lstStyle>
            <a:lvl1pPr marL="0" indent="0">
              <a:buNone/>
              <a:defRPr sz="1400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subtitle or secondary text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163056" y="192088"/>
            <a:ext cx="2743200" cy="41239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8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 (no bullets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52A7D4-0A4E-469D-BB2F-72F9F26A93EE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2743200" cy="41257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body" idx="4294967295"/>
          </p:nvPr>
        </p:nvSpPr>
        <p:spPr>
          <a:xfrm>
            <a:off x="164592" y="1042416"/>
            <a:ext cx="2725899" cy="617933"/>
          </a:xfrm>
        </p:spPr>
        <p:txBody>
          <a:bodyPr/>
          <a:lstStyle>
            <a:lvl1pPr marL="0" indent="0">
              <a:buNone/>
              <a:defRPr sz="1400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subtitle or secondary text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163056" y="192088"/>
            <a:ext cx="2743200" cy="41239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4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259C56-B3F4-425B-812B-8968095F45DB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ubtitle 2"/>
          <p:cNvSpPr txBox="1">
            <a:spLocks noGrp="1"/>
          </p:cNvSpPr>
          <p:nvPr>
            <p:ph type="body" idx="4294967295"/>
          </p:nvPr>
        </p:nvSpPr>
        <p:spPr>
          <a:xfrm>
            <a:off x="164592" y="1042416"/>
            <a:ext cx="2725899" cy="617933"/>
          </a:xfrm>
        </p:spPr>
        <p:txBody>
          <a:bodyPr/>
          <a:lstStyle>
            <a:lvl1pPr marL="0" indent="0">
              <a:buNone/>
              <a:defRPr sz="1400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subtitle or secondary text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4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long)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ABEA23-B5DC-4450-84D3-D7F92F7CDE7C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8567928" cy="3108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88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A6C55A-05DF-4452-9EF9-F800FEF7C70B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bIns="2011680" anchor="b" anchorCtr="1"/>
          <a:lstStyle>
            <a:lvl1pPr marL="0" indent="0" algn="ctr">
              <a:buNone/>
              <a:defRPr sz="1200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image.</a:t>
            </a:r>
            <a:br>
              <a:rPr lang="en-US"/>
            </a:br>
            <a:r>
              <a:rPr lang="en-US"/>
              <a:t>Get Mastercard approved photography and</a:t>
            </a:r>
            <a:br>
              <a:rPr lang="en-US"/>
            </a:br>
            <a:r>
              <a:rPr lang="en-US"/>
              <a:t>imagery guidelines at designcenter.mastercard.com.</a:t>
            </a:r>
          </a:p>
        </p:txBody>
      </p:sp>
      <p:sp>
        <p:nvSpPr>
          <p:cNvPr id="3" name="Attribution Placeholder 2"/>
          <p:cNvSpPr txBox="1">
            <a:spLocks noGrp="1"/>
          </p:cNvSpPr>
          <p:nvPr>
            <p:ph type="body" idx="4294967295"/>
          </p:nvPr>
        </p:nvSpPr>
        <p:spPr>
          <a:xfrm>
            <a:off x="169858" y="1934577"/>
            <a:ext cx="2813051" cy="617540"/>
          </a:xfrm>
        </p:spPr>
        <p:txBody>
          <a:bodyPr/>
          <a:lstStyle>
            <a:lvl1pPr marL="0" indent="0">
              <a:buNone/>
              <a:defRPr sz="1400">
                <a:latin typeface="MarkForMC Nrw O" pitchFamily="34"/>
              </a:defRPr>
            </a:lvl1pPr>
          </a:lstStyle>
          <a:p>
            <a:pPr lvl="0"/>
            <a:r>
              <a:rPr lang="en-US"/>
              <a:t>Click to add quote attribution</a:t>
            </a:r>
          </a:p>
        </p:txBody>
      </p:sp>
      <p:sp>
        <p:nvSpPr>
          <p:cNvPr id="4" name="Quote Placeholder 1"/>
          <p:cNvSpPr txBox="1">
            <a:spLocks noGrp="1"/>
          </p:cNvSpPr>
          <p:nvPr>
            <p:ph type="body" idx="4294967295"/>
          </p:nvPr>
        </p:nvSpPr>
        <p:spPr>
          <a:xfrm>
            <a:off x="169858" y="112580"/>
            <a:ext cx="4059241" cy="1821996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600">
                <a:latin typeface="Mark Offc For MC Ligh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4038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6781CD-8071-4AD0-B2A0-357B031F3A69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9847" y="3881170"/>
            <a:ext cx="4786024" cy="422644"/>
          </a:xfrm>
        </p:spPr>
        <p:txBody>
          <a:bodyPr lIns="182880"/>
          <a:lstStyle>
            <a:lvl1pPr marL="0" indent="0">
              <a:lnSpc>
                <a:spcPct val="85000"/>
              </a:lnSpc>
              <a:spcBef>
                <a:spcPts val="300"/>
              </a:spcBef>
              <a:buNone/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119847" y="3612236"/>
            <a:ext cx="4786024" cy="258528"/>
          </a:xfrm>
        </p:spPr>
        <p:txBody>
          <a:bodyPr lIns="182880"/>
          <a:lstStyle>
            <a:lvl1pPr marL="0" indent="0">
              <a:buNone/>
              <a:defRPr sz="1200">
                <a:solidFill>
                  <a:srgbClr val="FF671B"/>
                </a:solidFill>
                <a:latin typeface="MarkForMC Nrw Medium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14"/>
          <p:cNvSpPr txBox="1">
            <a:spLocks noGrp="1"/>
          </p:cNvSpPr>
          <p:nvPr>
            <p:ph type="pic" idx="4294967295"/>
          </p:nvPr>
        </p:nvSpPr>
        <p:spPr>
          <a:xfrm>
            <a:off x="3205447" y="3612291"/>
            <a:ext cx="914400" cy="914400"/>
          </a:xfrm>
        </p:spPr>
        <p:txBody>
          <a:bodyPr/>
          <a:lstStyle>
            <a:lvl1pPr marL="0" indent="0">
              <a:buNone/>
              <a:defRPr sz="1051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9847" y="2736972"/>
            <a:ext cx="4786024" cy="422644"/>
          </a:xfrm>
        </p:spPr>
        <p:txBody>
          <a:bodyPr lIns="182880"/>
          <a:lstStyle>
            <a:lvl1pPr marL="0" indent="0">
              <a:lnSpc>
                <a:spcPct val="85000"/>
              </a:lnSpc>
              <a:spcBef>
                <a:spcPts val="300"/>
              </a:spcBef>
              <a:buNone/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119847" y="2468194"/>
            <a:ext cx="4786024" cy="258528"/>
          </a:xfrm>
        </p:spPr>
        <p:txBody>
          <a:bodyPr lIns="182880"/>
          <a:lstStyle>
            <a:lvl1pPr marL="0" indent="0">
              <a:buNone/>
              <a:defRPr sz="1200">
                <a:solidFill>
                  <a:srgbClr val="FF671B"/>
                </a:solidFill>
                <a:latin typeface="MarkForMC Nrw Medium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14"/>
          <p:cNvSpPr txBox="1">
            <a:spLocks noGrp="1"/>
          </p:cNvSpPr>
          <p:nvPr>
            <p:ph type="pic" idx="4294967295"/>
          </p:nvPr>
        </p:nvSpPr>
        <p:spPr>
          <a:xfrm>
            <a:off x="3205447" y="2468194"/>
            <a:ext cx="914400" cy="914400"/>
          </a:xfrm>
        </p:spPr>
        <p:txBody>
          <a:bodyPr/>
          <a:lstStyle>
            <a:lvl1pPr marL="0" indent="0">
              <a:buNone/>
              <a:defRPr sz="1051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9847" y="1595253"/>
            <a:ext cx="4786024" cy="422644"/>
          </a:xfrm>
        </p:spPr>
        <p:txBody>
          <a:bodyPr lIns="182880"/>
          <a:lstStyle>
            <a:lvl1pPr marL="0" indent="0">
              <a:lnSpc>
                <a:spcPct val="85000"/>
              </a:lnSpc>
              <a:spcBef>
                <a:spcPts val="300"/>
              </a:spcBef>
              <a:buNone/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119847" y="1324087"/>
            <a:ext cx="4786024" cy="258528"/>
          </a:xfrm>
        </p:spPr>
        <p:txBody>
          <a:bodyPr lIns="182880"/>
          <a:lstStyle>
            <a:lvl1pPr marL="0" indent="0">
              <a:buNone/>
              <a:defRPr sz="1200">
                <a:solidFill>
                  <a:srgbClr val="FF671B"/>
                </a:solidFill>
                <a:latin typeface="MarkForMC Nrw Medium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4"/>
          <p:cNvSpPr txBox="1">
            <a:spLocks noGrp="1"/>
          </p:cNvSpPr>
          <p:nvPr>
            <p:ph type="pic" idx="4294967295"/>
          </p:nvPr>
        </p:nvSpPr>
        <p:spPr>
          <a:xfrm>
            <a:off x="3205447" y="1324087"/>
            <a:ext cx="914400" cy="914400"/>
          </a:xfrm>
        </p:spPr>
        <p:txBody>
          <a:bodyPr/>
          <a:lstStyle>
            <a:lvl1pPr marL="0" indent="0">
              <a:buNone/>
              <a:defRPr sz="1051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19847" y="451146"/>
            <a:ext cx="4786024" cy="422644"/>
          </a:xfrm>
        </p:spPr>
        <p:txBody>
          <a:bodyPr lIns="182880"/>
          <a:lstStyle>
            <a:lvl1pPr marL="0" indent="0">
              <a:lnSpc>
                <a:spcPct val="85000"/>
              </a:lnSpc>
              <a:spcBef>
                <a:spcPts val="300"/>
              </a:spcBef>
              <a:buNone/>
              <a:defRPr sz="11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4119847" y="179990"/>
            <a:ext cx="4786024" cy="258528"/>
          </a:xfrm>
        </p:spPr>
        <p:txBody>
          <a:bodyPr lIns="182880"/>
          <a:lstStyle>
            <a:lvl1pPr marL="0" indent="0">
              <a:buNone/>
              <a:defRPr sz="1200">
                <a:solidFill>
                  <a:srgbClr val="FF671B"/>
                </a:solidFill>
                <a:latin typeface="MarkForMC Nrw Medium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 txBox="1">
            <a:spLocks noGrp="1"/>
          </p:cNvSpPr>
          <p:nvPr>
            <p:ph type="pic" idx="4294967295"/>
          </p:nvPr>
        </p:nvSpPr>
        <p:spPr>
          <a:xfrm>
            <a:off x="3205447" y="179990"/>
            <a:ext cx="914400" cy="914400"/>
          </a:xfrm>
        </p:spPr>
        <p:txBody>
          <a:bodyPr/>
          <a:lstStyle>
            <a:lvl1pPr marL="0" indent="0">
              <a:buNone/>
              <a:defRPr sz="1051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6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692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Dark"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5799527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1034232"/>
            <a:ext cx="5799527" cy="1421928"/>
          </a:xfrm>
        </p:spPr>
        <p:txBody>
          <a:bodyPr anchor="b"/>
          <a:lstStyle>
            <a:lvl1pPr>
              <a:lnSpc>
                <a:spcPct val="80000"/>
              </a:lnSpc>
              <a:defRPr sz="5400" b="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11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151CF-88DE-4599-818A-78F5B56B78C1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4761911"/>
          </a:xfrm>
        </p:spPr>
        <p:txBody>
          <a:bodyPr tIns="182880" rIns="91440" bIns="1005840" anchor="b" anchorCtr="1"/>
          <a:lstStyle>
            <a:lvl1pPr marL="0" indent="0" algn="ctr">
              <a:spcBef>
                <a:spcPts val="0"/>
              </a:spcBef>
              <a:buNone/>
              <a:defRPr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image.</a:t>
            </a:r>
            <a:br>
              <a:rPr lang="en-US"/>
            </a:br>
            <a:r>
              <a:rPr lang="en-US"/>
              <a:t>Get Mastercard approved photography and</a:t>
            </a:r>
            <a:br>
              <a:rPr lang="en-US"/>
            </a:br>
            <a:r>
              <a:rPr lang="en-US"/>
              <a:t>imagery guidelines at designcenter.mastercard.com.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4892040"/>
            <a:ext cx="825849" cy="1457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>
            <a:lvl1pPr marL="0" indent="0">
              <a:buNone/>
              <a:defRPr b="1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section number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1034131"/>
          </a:xfrm>
        </p:spPr>
        <p:txBody>
          <a:bodyPr/>
          <a:lstStyle>
            <a:lvl1pPr>
              <a:defRPr sz="3400" b="0">
                <a:latin typeface="Mark Offc For MC Light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636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Dark"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section number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1034131"/>
          </a:xfrm>
        </p:spPr>
        <p:txBody>
          <a:bodyPr/>
          <a:lstStyle>
            <a:lvl1pPr>
              <a:defRPr sz="3400" b="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892040"/>
            <a:ext cx="825849" cy="1457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613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Graphic L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892040"/>
            <a:ext cx="825849" cy="1457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>
            <a:lvl1pPr marL="0" indent="0">
              <a:buNone/>
              <a:defRPr b="1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section number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1034131"/>
          </a:xfrm>
        </p:spPr>
        <p:txBody>
          <a:bodyPr/>
          <a:lstStyle>
            <a:lvl1pPr>
              <a:defRPr sz="3400" b="0">
                <a:latin typeface="Mark Offc For MC Light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178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Dark"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bIns="2011680" anchor="b" anchorCtr="1"/>
          <a:lstStyle>
            <a:lvl1pPr marL="0" indent="0" algn="ctr">
              <a:buNone/>
              <a:defRPr sz="1200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image.</a:t>
            </a:r>
            <a:br>
              <a:rPr lang="en-US"/>
            </a:br>
            <a:r>
              <a:rPr lang="en-US"/>
              <a:t>Get Mastercard approved photography and</a:t>
            </a:r>
            <a:br>
              <a:rPr lang="en-US"/>
            </a:br>
            <a:r>
              <a:rPr lang="en-US"/>
              <a:t>imagery guidelines at designcenter.mastercard.com.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section number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1034131"/>
          </a:xfrm>
        </p:spPr>
        <p:txBody>
          <a:bodyPr/>
          <a:lstStyle>
            <a:lvl1pPr>
              <a:defRPr sz="3400" b="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892040"/>
            <a:ext cx="825849" cy="1457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7834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Custom Image L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892040"/>
            <a:ext cx="825849" cy="1457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bIns="2011680" anchor="b" anchorCtr="1"/>
          <a:lstStyle>
            <a:lvl1pPr marL="0" indent="0" algn="ctr">
              <a:buNone/>
              <a:defRPr sz="1200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image.</a:t>
            </a:r>
            <a:br>
              <a:rPr lang="en-US"/>
            </a:br>
            <a:r>
              <a:rPr lang="en-US"/>
              <a:t>Get Mastercard approved photography and</a:t>
            </a:r>
            <a:br>
              <a:rPr lang="en-US"/>
            </a:br>
            <a:r>
              <a:rPr lang="en-US"/>
              <a:t>imagery guidelines at designcenter.mastercard.com.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>
            <a:lvl1pPr marL="0" indent="0">
              <a:buNone/>
              <a:defRPr b="1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section number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1034131"/>
          </a:xfrm>
        </p:spPr>
        <p:txBody>
          <a:bodyPr/>
          <a:lstStyle>
            <a:lvl1pPr>
              <a:defRPr sz="3400" b="0">
                <a:latin typeface="Mark Offc For MC Light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223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Graphic L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5799527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1034232"/>
            <a:ext cx="5799527" cy="1421928"/>
          </a:xfrm>
        </p:spPr>
        <p:txBody>
          <a:bodyPr anchor="b"/>
          <a:lstStyle>
            <a:lvl1pPr>
              <a:lnSpc>
                <a:spcPct val="80000"/>
              </a:lnSpc>
              <a:defRPr sz="5400" b="0"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8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 Dark"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4365629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591031"/>
            <a:ext cx="4365629" cy="1865129"/>
          </a:xfrm>
        </p:spPr>
        <p:txBody>
          <a:bodyPr anchor="b"/>
          <a:lstStyle>
            <a:lvl1pPr>
              <a:lnSpc>
                <a:spcPct val="80000"/>
              </a:lnSpc>
              <a:defRPr sz="4800" b="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254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Image L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4365629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591031"/>
            <a:ext cx="4365629" cy="1865129"/>
          </a:xfrm>
        </p:spPr>
        <p:txBody>
          <a:bodyPr anchor="b"/>
          <a:lstStyle>
            <a:lvl1pPr>
              <a:lnSpc>
                <a:spcPct val="80000"/>
              </a:lnSpc>
              <a:defRPr sz="4800" b="0"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336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Dark"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bIns="2011680" anchor="b" anchorCtr="1"/>
          <a:lstStyle>
            <a:lvl1pPr marL="0" indent="0" algn="ctr">
              <a:buNone/>
              <a:defRPr sz="1200">
                <a:solidFill>
                  <a:srgbClr val="94918C"/>
                </a:solidFill>
              </a:defRPr>
            </a:lvl1pPr>
          </a:lstStyle>
          <a:p>
            <a:pPr lvl="0"/>
            <a:r>
              <a:rPr lang="en-US"/>
              <a:t>Click icon to add image.</a:t>
            </a:r>
            <a:br>
              <a:rPr lang="en-US"/>
            </a:br>
            <a:r>
              <a:rPr lang="en-US"/>
              <a:t>Get Mastercard approved photography and</a:t>
            </a:r>
            <a:br>
              <a:rPr lang="en-US"/>
            </a:br>
            <a:r>
              <a:rPr lang="en-US"/>
              <a:t>imagery guidelines at designcenter.mastercard.com.</a:t>
            </a:r>
          </a:p>
        </p:txBody>
      </p:sp>
      <p:sp>
        <p:nvSpPr>
          <p:cNvPr id="3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solidFill>
                  <a:srgbClr val="FFFFFF"/>
                </a:solidFill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4365629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64592" y="591031"/>
            <a:ext cx="4365629" cy="1865129"/>
          </a:xfrm>
        </p:spPr>
        <p:txBody>
          <a:bodyPr anchor="b"/>
          <a:lstStyle>
            <a:lvl1pPr>
              <a:lnSpc>
                <a:spcPct val="80000"/>
              </a:lnSpc>
              <a:defRPr sz="4800" b="0">
                <a:solidFill>
                  <a:srgbClr val="FFFFFF"/>
                </a:solidFill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81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Custom Image L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572000" y="0"/>
            <a:ext cx="4572000" cy="5143499"/>
          </a:xfrm>
        </p:spPr>
        <p:txBody>
          <a:bodyPr bIns="2011680" anchor="b" anchorCtr="1"/>
          <a:lstStyle>
            <a:lvl1pPr marL="0" indent="0" algn="ctr">
              <a:buNone/>
              <a:defRPr sz="1200">
                <a:solidFill>
                  <a:srgbClr val="B9B9B9"/>
                </a:solidFill>
              </a:defRPr>
            </a:lvl1pPr>
          </a:lstStyle>
          <a:p>
            <a:pPr lvl="0"/>
            <a:r>
              <a:rPr lang="en-US"/>
              <a:t>Click icon to add image.</a:t>
            </a:r>
            <a:br>
              <a:rPr lang="en-US"/>
            </a:br>
            <a:r>
              <a:rPr lang="en-US"/>
              <a:t>Get Mastercard approved photography and</a:t>
            </a:r>
            <a:br>
              <a:rPr lang="en-US"/>
            </a:br>
            <a:r>
              <a:rPr lang="en-US"/>
              <a:t>imagery guidelines at designcenter.mastercard.com.</a:t>
            </a:r>
          </a:p>
        </p:txBody>
      </p:sp>
      <p:sp>
        <p:nvSpPr>
          <p:cNvPr id="3" name="TitleSlideNameDept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>
            <a:lvl1pPr marL="0" indent="0">
              <a:buNone/>
              <a:defRPr sz="900">
                <a:latin typeface="Mark Offc For MC Medium" pitchFamily="34"/>
              </a:defRPr>
            </a:lvl1pPr>
          </a:lstStyle>
          <a:p>
            <a:pPr lvl="0"/>
            <a:r>
              <a:rPr lang="en-US"/>
              <a:t>Click to add presenter name, department</a:t>
            </a: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4365629" cy="498722"/>
          </a:xfrm>
        </p:spPr>
        <p:txBody>
          <a:bodyPr rIns="91440"/>
          <a:lstStyle>
            <a:lvl1pPr marL="0" indent="0">
              <a:lnSpc>
                <a:spcPct val="80000"/>
              </a:lnSpc>
              <a:buNone/>
              <a:defRPr sz="1400">
                <a:latin typeface="Mark Offc For MC Light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64592" y="591031"/>
            <a:ext cx="4365629" cy="1865129"/>
          </a:xfrm>
        </p:spPr>
        <p:txBody>
          <a:bodyPr anchor="b"/>
          <a:lstStyle>
            <a:lvl1pPr>
              <a:lnSpc>
                <a:spcPct val="80000"/>
              </a:lnSpc>
              <a:defRPr sz="4800" b="0">
                <a:latin typeface="Mark Offc For MC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" y="4480560"/>
            <a:ext cx="1745991" cy="30861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4222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9184BB-DA11-4BBE-A67F-1A69EF92F794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042416"/>
            <a:ext cx="5786442" cy="3282696"/>
          </a:xfrm>
        </p:spPr>
        <p:txBody>
          <a:bodyPr/>
          <a:lstStyle>
            <a:lvl1pPr marL="342900" indent="-342900">
              <a:buSzPct val="50000"/>
              <a:buFont typeface="Mark Offc For MC Light"/>
              <a:buAutoNum type="arabicPeriod"/>
              <a:defRPr sz="2200"/>
            </a:lvl1pPr>
            <a:lvl2pPr marL="511177" indent="-138110"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body" idx="4294967295"/>
          </p:nvPr>
        </p:nvSpPr>
        <p:spPr>
          <a:xfrm>
            <a:off x="164592" y="1042416"/>
            <a:ext cx="2725899" cy="617933"/>
          </a:xfrm>
        </p:spPr>
        <p:txBody>
          <a:bodyPr/>
          <a:lstStyle>
            <a:lvl1pPr marL="0" indent="0">
              <a:buNone/>
              <a:defRPr sz="1400">
                <a:latin typeface="Mark Offc For MC" pitchFamily="34"/>
              </a:defRPr>
            </a:lvl1pPr>
          </a:lstStyle>
          <a:p>
            <a:pPr lvl="0"/>
            <a:r>
              <a:rPr lang="en-US"/>
              <a:t>Click to add subtitle or secondary text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1035F-540C-495C-ACC8-DC3BCB7101CB}" type="slidenum">
              <a:t>‹#›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3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6032" y="4892040"/>
            <a:ext cx="825849" cy="1457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Legal"/>
          <p:cNvSpPr/>
          <p:nvPr/>
        </p:nvSpPr>
        <p:spPr>
          <a:xfrm>
            <a:off x="8980377" y="3298030"/>
            <a:ext cx="90964" cy="148102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" b="0" i="0" u="none" strike="noStrike" kern="1200" cap="none" spc="0" baseline="0">
                <a:solidFill>
                  <a:srgbClr val="A2A2A2"/>
                </a:solidFill>
                <a:uFillTx/>
                <a:latin typeface="Mark Offc For MC" pitchFamily="34"/>
              </a:rPr>
              <a:t>©2018 Mastercard. Proprietary and Confidential.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" b="1" i="0" u="none" strike="noStrike" kern="1200" cap="all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fld id="{A47F1376-F1B9-4D26-ADB6-6649D23AEC9D}" type="slidenum">
              <a:t>‹#›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" b="1" i="0" u="none" strike="noStrike" kern="1200" cap="all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119091" y="4817955"/>
            <a:ext cx="1452908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600" b="0" i="0" u="none" strike="noStrike" kern="1200" cap="all" spc="0" baseline="0">
                <a:solidFill>
                  <a:srgbClr val="171717"/>
                </a:solidFill>
                <a:uFillTx/>
                <a:latin typeface="Mark Offc For MC" pitchFamily="34"/>
              </a:defRPr>
            </a:lvl1pPr>
          </a:lstStyle>
          <a:p>
            <a:pPr lvl="0"/>
            <a:r>
              <a:rPr lang="en-US"/>
              <a:t>June 5, 2018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3119091" y="192024"/>
            <a:ext cx="5786789" cy="41258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535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685781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1600" b="1" i="0" u="none" strike="noStrike" kern="1200" cap="none" spc="0" baseline="0">
          <a:solidFill>
            <a:srgbClr val="171717"/>
          </a:solidFill>
          <a:uFillTx/>
          <a:latin typeface="Mark Offc For MC" pitchFamily="34"/>
        </a:defRPr>
      </a:lvl1pPr>
    </p:titleStyle>
    <p:bodyStyle>
      <a:lvl1pPr marL="115881" marR="0" lvl="0" indent="-115881" algn="l" defTabSz="685781" rtl="0" fontAlgn="auto" hangingPunct="1">
        <a:lnSpc>
          <a:spcPct val="90000"/>
        </a:lnSpc>
        <a:spcBef>
          <a:spcPts val="1200"/>
        </a:spcBef>
        <a:spcAft>
          <a:spcPts val="0"/>
        </a:spcAft>
        <a:buSzPct val="100000"/>
        <a:buFont typeface="Mark Offc For MC" pitchFamily="34"/>
        <a:buChar char="•"/>
        <a:tabLst/>
        <a:defRPr lang="en-US" sz="1600" b="0" i="0" u="none" strike="noStrike" kern="1200" cap="none" spc="0" baseline="0">
          <a:solidFill>
            <a:srgbClr val="171717"/>
          </a:solidFill>
          <a:uFillTx/>
          <a:latin typeface="MarkForMC Nrw O"/>
        </a:defRPr>
      </a:lvl1pPr>
      <a:lvl2pPr marL="287331" marR="0" lvl="1" indent="-139692" algn="l" defTabSz="685781" rtl="0" fontAlgn="auto" hangingPunct="1">
        <a:lnSpc>
          <a:spcPct val="90000"/>
        </a:lnSpc>
        <a:spcBef>
          <a:spcPts val="200"/>
        </a:spcBef>
        <a:spcAft>
          <a:spcPts val="0"/>
        </a:spcAft>
        <a:buSzPct val="100000"/>
        <a:buFont typeface="Mark Offc For MC" pitchFamily="34"/>
        <a:buChar char="–"/>
        <a:tabLst/>
        <a:defRPr lang="en-US" sz="1400" b="0" i="0" u="none" strike="noStrike" kern="1200" cap="none" spc="0" baseline="0">
          <a:solidFill>
            <a:srgbClr val="171717"/>
          </a:solidFill>
          <a:uFillTx/>
          <a:latin typeface="MarkForMC Nrw O"/>
        </a:defRPr>
      </a:lvl2pPr>
      <a:lvl3pPr marL="403213" marR="0" lvl="2" indent="-115881" algn="l" defTabSz="685781" rtl="0" fontAlgn="auto" hangingPunct="1">
        <a:lnSpc>
          <a:spcPct val="90000"/>
        </a:lnSpc>
        <a:spcBef>
          <a:spcPts val="300"/>
        </a:spcBef>
        <a:spcAft>
          <a:spcPts val="0"/>
        </a:spcAft>
        <a:buSzPct val="100000"/>
        <a:buFont typeface="Mark Offc For MC" pitchFamily="34"/>
        <a:buChar char="•"/>
        <a:tabLst/>
        <a:defRPr lang="en-US" sz="1100" b="0" i="0" u="none" strike="noStrike" kern="1200" cap="none" spc="0" baseline="0">
          <a:solidFill>
            <a:srgbClr val="171717"/>
          </a:solidFill>
          <a:uFillTx/>
          <a:latin typeface="MarkForMC Nrw O"/>
        </a:defRPr>
      </a:lvl3pPr>
      <a:lvl4pPr marL="568308" marR="0" lvl="3" indent="-133346" algn="l" defTabSz="685781" rtl="0" fontAlgn="auto" hangingPunct="1">
        <a:lnSpc>
          <a:spcPct val="90000"/>
        </a:lnSpc>
        <a:spcBef>
          <a:spcPts val="300"/>
        </a:spcBef>
        <a:spcAft>
          <a:spcPts val="0"/>
        </a:spcAft>
        <a:buSzPct val="100000"/>
        <a:buFont typeface="Mark Offc For MC" pitchFamily="34"/>
        <a:buChar char="–"/>
        <a:tabLst/>
        <a:defRPr lang="en-US" sz="1100" b="0" i="0" u="none" strike="noStrike" kern="1200" cap="none" spc="0" baseline="0">
          <a:solidFill>
            <a:srgbClr val="171717"/>
          </a:solidFill>
          <a:uFillTx/>
          <a:latin typeface="MarkForMC Nrw O"/>
        </a:defRPr>
      </a:lvl4pPr>
      <a:lvl5pPr marL="684199" marR="0" lvl="4" indent="-115881" algn="l" defTabSz="685781" rtl="0" fontAlgn="auto" hangingPunct="1">
        <a:lnSpc>
          <a:spcPct val="90000"/>
        </a:lnSpc>
        <a:spcBef>
          <a:spcPts val="300"/>
        </a:spcBef>
        <a:spcAft>
          <a:spcPts val="0"/>
        </a:spcAft>
        <a:buSzPct val="100000"/>
        <a:buFont typeface="Mark Offc For MC" pitchFamily="34"/>
        <a:buChar char="•"/>
        <a:tabLst/>
        <a:defRPr lang="en-US" sz="1051" b="0" i="0" u="none" strike="noStrike" kern="1200" cap="none" spc="0" baseline="0">
          <a:solidFill>
            <a:srgbClr val="171717"/>
          </a:solidFill>
          <a:uFillTx/>
          <a:latin typeface="MarkForMC Nrw 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dcio.defense.gov/Open-Source-Software-FAQ/" TargetMode="External"/><Relationship Id="rId3" Type="http://schemas.openxmlformats.org/officeDocument/2006/relationships/hyperlink" Target="https://todogroup.org/" TargetMode="External"/><Relationship Id="rId7" Type="http://schemas.openxmlformats.org/officeDocument/2006/relationships/hyperlink" Target="https://www.apache.org/legal/resolved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fossmarks.org/" TargetMode="External"/><Relationship Id="rId5" Type="http://schemas.openxmlformats.org/officeDocument/2006/relationships/hyperlink" Target="https://opensource.guide/legal/" TargetMode="External"/><Relationship Id="rId10" Type="http://schemas.openxmlformats.org/officeDocument/2006/relationships/hyperlink" Target="https://people.apache.org/~druggeri/presentations/" TargetMode="External"/><Relationship Id="rId4" Type="http://schemas.openxmlformats.org/officeDocument/2006/relationships/hyperlink" Target="https://en.wikipedia.org/wiki/License_compatibility" TargetMode="External"/><Relationship Id="rId9" Type="http://schemas.openxmlformats.org/officeDocument/2006/relationships/hyperlink" Target="https://github.com/druggeri/OSSClas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64592" y="3217938"/>
            <a:ext cx="3124203" cy="170819"/>
          </a:xfrm>
        </p:spPr>
        <p:txBody>
          <a:bodyPr tIns="0" rIns="91440">
            <a:spAutoFit/>
          </a:bodyPr>
          <a:lstStyle/>
          <a:p>
            <a:pPr lvl="0">
              <a:buNone/>
            </a:pPr>
            <a:r>
              <a:rPr lang="en-US" sz="900">
                <a:latin typeface="Mark Offc For MC Medium" pitchFamily="34"/>
              </a:rPr>
              <a:t>Daniel Ruggeri, Principal Engineer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64592" y="2469419"/>
            <a:ext cx="5799527" cy="498722"/>
          </a:xfrm>
        </p:spPr>
        <p:txBody>
          <a:bodyPr rIns="91440"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1400">
                <a:latin typeface="Mark Offc For MC Light"/>
              </a:rPr>
              <a:t>How we did it…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64592" y="1181962"/>
            <a:ext cx="7851001" cy="1274198"/>
          </a:xfrm>
        </p:spPr>
        <p:txBody>
          <a:bodyPr/>
          <a:lstStyle/>
          <a:p>
            <a:pPr lvl="0"/>
            <a:r>
              <a:rPr lang="en-US" sz="4800"/>
              <a:t>Bringing the Enterprise into the Open Source World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592723-5BE6-4B95-8BB6-A6EA4456FBD0}" type="slidenum">
              <a:t>10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You must be able to answer, “Why are we doing this?”</a:t>
            </a:r>
          </a:p>
          <a:p>
            <a:pPr lvl="1"/>
            <a:r>
              <a:rPr lang="en-US"/>
              <a:t>There IS a benefit to your company, so explain it</a:t>
            </a:r>
          </a:p>
          <a:p>
            <a:pPr lvl="1"/>
            <a:r>
              <a:rPr lang="en-US"/>
              <a:t>This is not everyone’s day job, so be patient</a:t>
            </a:r>
          </a:p>
          <a:p>
            <a:pPr lvl="0"/>
            <a:endParaRPr lang="en-US"/>
          </a:p>
          <a:p>
            <a:pPr lvl="0"/>
            <a:r>
              <a:rPr lang="en-US"/>
              <a:t>Some starting points</a:t>
            </a:r>
          </a:p>
          <a:p>
            <a:pPr lvl="1"/>
            <a:r>
              <a:rPr lang="en-US"/>
              <a:t>“We don’t want to maintain patches and custom builds”</a:t>
            </a:r>
          </a:p>
          <a:p>
            <a:pPr lvl="1"/>
            <a:r>
              <a:rPr lang="en-US"/>
              <a:t>“Do well by doing good”</a:t>
            </a:r>
          </a:p>
          <a:p>
            <a:pPr lvl="1"/>
            <a:r>
              <a:rPr lang="en-US"/>
              <a:t>“Give our company a seat at the global table”</a:t>
            </a:r>
          </a:p>
          <a:p>
            <a:pPr lvl="1"/>
            <a:r>
              <a:rPr lang="en-US"/>
              <a:t>“This drives technologists to us and enhances our careers”</a:t>
            </a:r>
          </a:p>
          <a:p>
            <a:pPr lvl="1"/>
            <a:r>
              <a:rPr lang="en-US"/>
              <a:t>“It’s FREE!”</a:t>
            </a:r>
          </a:p>
          <a:p>
            <a:pPr lvl="0"/>
            <a:endParaRPr lang="en-US"/>
          </a:p>
          <a:p>
            <a:pPr lvl="0"/>
            <a:r>
              <a:rPr lang="en-US"/>
              <a:t>The whole team should be able to do this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Articulate WHY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Check your corporate objectives. I bet they can help!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505955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FEA6B2-FC3D-4CB0-A146-A3FB1D1DC73E}" type="slidenum">
              <a:t>11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Figure out how to collaborate</a:t>
            </a:r>
          </a:p>
          <a:p>
            <a:pPr lvl="1"/>
            <a:r>
              <a:rPr lang="en-US"/>
              <a:t>How will the core team work?</a:t>
            </a:r>
          </a:p>
          <a:p>
            <a:pPr lvl="1"/>
            <a:r>
              <a:rPr lang="en-US"/>
              <a:t>This is OSS, so be transparent</a:t>
            </a:r>
          </a:p>
          <a:p>
            <a:pPr lvl="0"/>
            <a:endParaRPr lang="en-US"/>
          </a:p>
          <a:p>
            <a:pPr lvl="0"/>
            <a:r>
              <a:rPr lang="en-US"/>
              <a:t>Define how people engage and work</a:t>
            </a:r>
          </a:p>
          <a:p>
            <a:pPr lvl="1"/>
            <a:r>
              <a:rPr lang="en-US"/>
              <a:t>Balance stakeholder and contributor needs</a:t>
            </a:r>
          </a:p>
          <a:p>
            <a:pPr lvl="1"/>
            <a:r>
              <a:rPr lang="en-US"/>
              <a:t>Be concerned about Internal </a:t>
            </a:r>
            <a:r>
              <a:rPr lang="en-US">
                <a:latin typeface="Wingdings" pitchFamily="2"/>
              </a:rPr>
              <a:t></a:t>
            </a:r>
            <a:r>
              <a:rPr lang="en-US"/>
              <a:t> External, too</a:t>
            </a:r>
          </a:p>
          <a:p>
            <a:pPr lvl="1"/>
            <a:r>
              <a:rPr lang="en-US"/>
              <a:t>Education and understanding is a top goal</a:t>
            </a:r>
          </a:p>
          <a:p>
            <a:pPr lvl="0"/>
            <a:endParaRPr lang="en-US"/>
          </a:p>
          <a:p>
            <a:pPr lvl="0"/>
            <a:r>
              <a:rPr lang="en-US"/>
              <a:t>VERY IMPORTANT in most enterprises</a:t>
            </a:r>
          </a:p>
          <a:p>
            <a:pPr lvl="1"/>
            <a:r>
              <a:rPr lang="en-US"/>
              <a:t>There must be a process</a:t>
            </a:r>
          </a:p>
          <a:p>
            <a:pPr lvl="1"/>
            <a:r>
              <a:rPr lang="en-US"/>
              <a:t>Be thorough in putting this together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Establish The Process™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Make the process as easy as possible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505955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F4E0A3-D5D2-4D46-835F-33E9438E7C5C}" type="slidenum">
              <a:t>12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This saves big headaches</a:t>
            </a:r>
          </a:p>
          <a:p>
            <a:pPr lvl="1"/>
            <a:r>
              <a:rPr lang="en-US"/>
              <a:t>Suggest a license so people have a starting point</a:t>
            </a:r>
          </a:p>
          <a:p>
            <a:pPr lvl="1"/>
            <a:r>
              <a:rPr lang="en-US"/>
              <a:t>Choose a well-known license</a:t>
            </a:r>
          </a:p>
          <a:p>
            <a:pPr lvl="0"/>
            <a:endParaRPr lang="en-US"/>
          </a:p>
          <a:p>
            <a:pPr lvl="0"/>
            <a:r>
              <a:rPr lang="en-US"/>
              <a:t>This is important</a:t>
            </a:r>
          </a:p>
          <a:p>
            <a:pPr lvl="1"/>
            <a:r>
              <a:rPr lang="en-US"/>
              <a:t>LICENSE establishes copyright and legal use of the code</a:t>
            </a:r>
          </a:p>
          <a:p>
            <a:pPr lvl="0"/>
            <a:endParaRPr lang="en-US"/>
          </a:p>
          <a:p>
            <a:pPr lvl="0"/>
            <a:r>
              <a:rPr lang="en-US"/>
              <a:t>To CLA or not to CLA</a:t>
            </a:r>
          </a:p>
          <a:p>
            <a:pPr lvl="1"/>
            <a:r>
              <a:rPr lang="en-US"/>
              <a:t>CLA = Contributor License Agreement</a:t>
            </a:r>
          </a:p>
          <a:p>
            <a:pPr lvl="0"/>
            <a:endParaRPr lang="en-US"/>
          </a:p>
          <a:p>
            <a:pPr lvl="0"/>
            <a:r>
              <a:rPr lang="en-US"/>
              <a:t>We chose Apache License v2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Pick a LICENSE.txt</a:t>
            </a:r>
          </a:p>
        </p:txBody>
      </p:sp>
      <p:grpSp>
        <p:nvGrpSpPr>
          <p:cNvPr id="6" name="Group 9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Start with one of the top five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505955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A17D657-C6B9-4FAA-BAF7-F5794205EDEB}" type="slidenum">
              <a:t>13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Documentation (everyone’s favorite part)</a:t>
            </a:r>
          </a:p>
          <a:p>
            <a:pPr lvl="1"/>
            <a:r>
              <a:rPr lang="en-US"/>
              <a:t>Important for scale</a:t>
            </a:r>
          </a:p>
          <a:p>
            <a:pPr lvl="0"/>
            <a:endParaRPr lang="en-US"/>
          </a:p>
          <a:p>
            <a:pPr lvl="0"/>
            <a:r>
              <a:rPr lang="en-US"/>
              <a:t>Minimal docs:</a:t>
            </a:r>
          </a:p>
          <a:p>
            <a:pPr lvl="1"/>
            <a:r>
              <a:rPr lang="en-US"/>
              <a:t>What is Open Source</a:t>
            </a:r>
          </a:p>
          <a:p>
            <a:pPr lvl="1"/>
            <a:r>
              <a:rPr lang="en-US"/>
              <a:t>Why are we doing this?</a:t>
            </a:r>
          </a:p>
          <a:p>
            <a:pPr lvl="1"/>
            <a:r>
              <a:rPr lang="en-US"/>
              <a:t>The Process™</a:t>
            </a:r>
          </a:p>
          <a:p>
            <a:pPr lvl="1"/>
            <a:r>
              <a:rPr lang="en-US"/>
              <a:t>Who to talk to for help</a:t>
            </a:r>
          </a:p>
          <a:p>
            <a:pPr lvl="0"/>
            <a:endParaRPr lang="en-US"/>
          </a:p>
          <a:p>
            <a:pPr lvl="0"/>
            <a:r>
              <a:rPr lang="en-US"/>
              <a:t>Good doco helps sell the program</a:t>
            </a:r>
          </a:p>
          <a:p>
            <a:pPr lvl="1"/>
            <a:r>
              <a:rPr lang="en-US"/>
              <a:t>Accidental communities may form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Document and Socialize</a:t>
            </a:r>
          </a:p>
        </p:txBody>
      </p:sp>
      <p:grpSp>
        <p:nvGrpSpPr>
          <p:cNvPr id="6" name="Group 10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Take the show on the road and involve your exec. sponsor</a:t>
              </a:r>
            </a:p>
          </p:txBody>
        </p:sp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505955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20DDEA-318D-4422-9C74-DA9A3D680055}" type="slidenum">
              <a:t>14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Assumption:</a:t>
            </a:r>
          </a:p>
          <a:p>
            <a:pPr lvl="1"/>
            <a:r>
              <a:rPr lang="en-US"/>
              <a:t>You successfully bootstrapped the program</a:t>
            </a:r>
          </a:p>
          <a:p>
            <a:pPr lvl="0"/>
            <a:endParaRPr lang="en-US"/>
          </a:p>
          <a:p>
            <a:pPr lvl="0"/>
            <a:r>
              <a:rPr lang="en-US"/>
              <a:t>Enter maintenance mode</a:t>
            </a:r>
          </a:p>
          <a:p>
            <a:pPr lvl="1"/>
            <a:r>
              <a:rPr lang="en-US"/>
              <a:t>Grow the program</a:t>
            </a:r>
          </a:p>
          <a:p>
            <a:pPr lvl="1"/>
            <a:r>
              <a:rPr lang="en-US"/>
              <a:t>Check in with stakeholders and exec. sponsor</a:t>
            </a:r>
          </a:p>
          <a:p>
            <a:pPr lvl="1"/>
            <a:r>
              <a:rPr lang="en-US"/>
              <a:t>Track and report</a:t>
            </a:r>
          </a:p>
          <a:p>
            <a:pPr lvl="0"/>
            <a:endParaRPr lang="en-US"/>
          </a:p>
          <a:p>
            <a:pPr lvl="0"/>
            <a:r>
              <a:rPr lang="en-US"/>
              <a:t>Look at the core team again</a:t>
            </a:r>
          </a:p>
          <a:p>
            <a:pPr lvl="1"/>
            <a:r>
              <a:rPr lang="en-US"/>
              <a:t>We chose to add several evangelists at this point</a:t>
            </a:r>
          </a:p>
          <a:p>
            <a:pPr lvl="1"/>
            <a:r>
              <a:rPr lang="en-US"/>
              <a:t>Helps spread the load and shows the program is here to stay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Keep it Going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Find some evangelists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505955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563233"/>
          </a:xfrm>
        </p:spPr>
        <p:txBody>
          <a:bodyPr/>
          <a:lstStyle/>
          <a:p>
            <a:pPr lvl="0"/>
            <a:r>
              <a:rPr lang="en-US"/>
              <a:t>Potential Gotchas</a:t>
            </a:r>
          </a:p>
        </p:txBody>
      </p:sp>
      <p:sp>
        <p:nvSpPr>
          <p:cNvPr id="4" name="Slide Number Placeholder 1"/>
          <p:cNvSpPr txBox="1"/>
          <p:nvPr/>
        </p:nvSpPr>
        <p:spPr>
          <a:xfrm>
            <a:off x="8709029" y="4818065"/>
            <a:ext cx="434970" cy="27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CD88A9-0FCB-4AAE-AA95-516E51FACA3D}" type="slidenum">
              <a:t>15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23ADB9-3850-4471-BF60-AFF00DF95171}" type="slidenum">
              <a:t>16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Probably not a big deal</a:t>
            </a:r>
          </a:p>
          <a:p>
            <a:pPr lvl="1"/>
            <a:r>
              <a:rPr lang="en-US"/>
              <a:t>Experience: “Why X instead of Y?”</a:t>
            </a:r>
          </a:p>
          <a:p>
            <a:pPr lvl="0"/>
            <a:endParaRPr lang="en-US"/>
          </a:p>
          <a:p>
            <a:pPr lvl="0"/>
            <a:r>
              <a:rPr lang="en-US"/>
              <a:t>Articulate your reasons for choosing the license</a:t>
            </a:r>
          </a:p>
          <a:p>
            <a:pPr lvl="1"/>
            <a:r>
              <a:rPr lang="en-US"/>
              <a:t>Be flexible since no license is a perfect fit all the time</a:t>
            </a:r>
          </a:p>
          <a:p>
            <a:pPr lvl="1"/>
            <a:r>
              <a:rPr lang="en-US"/>
              <a:t>Brace the team for this, too</a:t>
            </a:r>
          </a:p>
          <a:p>
            <a:pPr lvl="0"/>
            <a:endParaRPr lang="en-US"/>
          </a:p>
          <a:p>
            <a:pPr lvl="0"/>
            <a:r>
              <a:rPr lang="en-US"/>
              <a:t>Do be worried about copyright</a:t>
            </a:r>
          </a:p>
          <a:p>
            <a:pPr lvl="1"/>
            <a:r>
              <a:rPr lang="en-US"/>
              <a:t>Side note: It’s hard to lose copyright</a:t>
            </a:r>
          </a:p>
          <a:p>
            <a:pPr lvl="0"/>
            <a:endParaRPr lang="en-US"/>
          </a:p>
          <a:p>
            <a:pPr lvl="0"/>
            <a:r>
              <a:rPr lang="en-US"/>
              <a:t>Defense: Know your stuff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The License Will Be Questioned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Involve your team for their input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063501-D1EB-4780-9EB3-69922BA168F6}" type="slidenum">
              <a:t>17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Prepare an action plan for these scenarios:</a:t>
            </a:r>
          </a:p>
          <a:p>
            <a:pPr lvl="1"/>
            <a:r>
              <a:rPr lang="en-US"/>
              <a:t>Stuff that </a:t>
            </a:r>
            <a:r>
              <a:rPr lang="en-US" i="1"/>
              <a:t>probably</a:t>
            </a:r>
            <a:r>
              <a:rPr lang="en-US"/>
              <a:t> shouldn’t be public made it out there</a:t>
            </a:r>
          </a:p>
          <a:p>
            <a:pPr lvl="1"/>
            <a:r>
              <a:rPr lang="en-US"/>
              <a:t>We committed something *sensitive*</a:t>
            </a:r>
          </a:p>
          <a:p>
            <a:pPr lvl="1"/>
            <a:r>
              <a:rPr lang="en-US"/>
              <a:t>We committed something *private*</a:t>
            </a:r>
          </a:p>
          <a:p>
            <a:pPr lvl="0"/>
            <a:endParaRPr lang="en-US"/>
          </a:p>
          <a:p>
            <a:pPr lvl="0"/>
            <a:r>
              <a:rPr lang="en-US"/>
              <a:t>When it happens, handle it promptly</a:t>
            </a:r>
          </a:p>
          <a:p>
            <a:pPr lvl="1"/>
            <a:r>
              <a:rPr lang="en-US"/>
              <a:t>You and the core team are accountable</a:t>
            </a:r>
          </a:p>
          <a:p>
            <a:pPr lvl="0"/>
            <a:endParaRPr lang="en-US"/>
          </a:p>
          <a:p>
            <a:pPr lvl="0"/>
            <a:r>
              <a:rPr lang="en-US"/>
              <a:t>Defense: judicious use of delegation</a:t>
            </a:r>
          </a:p>
          <a:p>
            <a:pPr lvl="1"/>
            <a:r>
              <a:rPr lang="en-US"/>
              <a:t>You can only own so much</a:t>
            </a:r>
          </a:p>
          <a:p>
            <a:pPr lvl="1"/>
            <a:r>
              <a:rPr lang="en-US"/>
              <a:t>Expect common sense from your customers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Errors Will Be Made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Remember that distributed version control has history!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87D785-6CF7-4B84-A9FD-5171E563C5E4}" type="slidenum">
              <a:t>18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There may be non-company addresses in SCM history</a:t>
            </a:r>
          </a:p>
          <a:p>
            <a:pPr lvl="0"/>
            <a:endParaRPr lang="en-US"/>
          </a:p>
          <a:p>
            <a:pPr lvl="0"/>
            <a:r>
              <a:rPr lang="en-US"/>
              <a:t>Community contributions</a:t>
            </a:r>
          </a:p>
          <a:p>
            <a:pPr lvl="1"/>
            <a:r>
              <a:rPr lang="en-US"/>
              <a:t>This is normal</a:t>
            </a:r>
          </a:p>
          <a:p>
            <a:pPr lvl="0"/>
            <a:endParaRPr lang="en-US"/>
          </a:p>
          <a:p>
            <a:pPr lvl="0"/>
            <a:r>
              <a:rPr lang="en-US"/>
              <a:t>We permit personal accounts in our repos</a:t>
            </a:r>
          </a:p>
          <a:p>
            <a:pPr lvl="1"/>
            <a:r>
              <a:rPr lang="en-US"/>
              <a:t>This is unique</a:t>
            </a:r>
          </a:p>
          <a:p>
            <a:pPr lvl="1"/>
            <a:r>
              <a:rPr lang="en-US"/>
              <a:t>We keep an inside </a:t>
            </a:r>
            <a:r>
              <a:rPr lang="en-US">
                <a:latin typeface="Wingdings" pitchFamily="2"/>
              </a:rPr>
              <a:t></a:t>
            </a:r>
            <a:r>
              <a:rPr lang="en-US"/>
              <a:t> outside the firewall translation</a:t>
            </a:r>
          </a:p>
          <a:p>
            <a:pPr lvl="1"/>
            <a:r>
              <a:rPr lang="en-US"/>
              <a:t>Self service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“Who is THAT?”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Maintain an audit trail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BCBE4C-C9EC-4679-8A47-AFB6EB5A0EBC}" type="slidenum">
              <a:t>19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As the program grows/grew, were your assumptions right?</a:t>
            </a:r>
          </a:p>
          <a:p>
            <a:pPr lvl="0"/>
            <a:endParaRPr lang="en-US"/>
          </a:p>
          <a:p>
            <a:pPr lvl="0"/>
            <a:r>
              <a:rPr lang="en-US"/>
              <a:t>Identity specifically</a:t>
            </a:r>
          </a:p>
          <a:p>
            <a:pPr lvl="1"/>
            <a:r>
              <a:rPr lang="en-US"/>
              <a:t>Inside the firewall vs outside</a:t>
            </a:r>
          </a:p>
          <a:p>
            <a:pPr lvl="0"/>
            <a:endParaRPr lang="en-US"/>
          </a:p>
          <a:p>
            <a:pPr lvl="0"/>
            <a:r>
              <a:rPr lang="en-US"/>
              <a:t>Be concerned with protections</a:t>
            </a:r>
          </a:p>
          <a:p>
            <a:pPr lvl="1"/>
            <a:r>
              <a:rPr lang="en-US"/>
              <a:t>You as a company</a:t>
            </a:r>
          </a:p>
          <a:p>
            <a:pPr lvl="1"/>
            <a:r>
              <a:rPr lang="en-US"/>
              <a:t>Your people as users/contributors</a:t>
            </a:r>
          </a:p>
          <a:p>
            <a:pPr lvl="1"/>
            <a:r>
              <a:rPr lang="en-US"/>
              <a:t>The projects as consumers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Business vs Personal</a:t>
            </a:r>
          </a:p>
        </p:txBody>
      </p:sp>
      <p:grpSp>
        <p:nvGrpSpPr>
          <p:cNvPr id="6" name="Group 3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Remember the labor laws!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93869" y="918944"/>
            <a:ext cx="1721385" cy="25607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1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Work:</a:t>
            </a:r>
          </a:p>
          <a:p>
            <a:pPr lvl="0"/>
            <a:r>
              <a:rPr lang="en-US"/>
              <a:t>Principal Engineer</a:t>
            </a:r>
          </a:p>
          <a:p>
            <a:pPr lvl="1"/>
            <a:r>
              <a:rPr lang="en-US"/>
              <a:t>Design and implement on/off-prem clouds</a:t>
            </a:r>
          </a:p>
          <a:p>
            <a:pPr lvl="1"/>
            <a:r>
              <a:rPr lang="en-US"/>
              <a:t>Grew up in Internet space</a:t>
            </a:r>
          </a:p>
          <a:p>
            <a:pPr lvl="0"/>
            <a:r>
              <a:rPr lang="en-US"/>
              <a:t>Open Source advocate</a:t>
            </a:r>
          </a:p>
          <a:p>
            <a:pPr lvl="1"/>
            <a:r>
              <a:rPr lang="en-US"/>
              <a:t>Founding member of our OSS program</a:t>
            </a:r>
          </a:p>
          <a:p>
            <a:pPr lvl="1"/>
            <a:r>
              <a:rPr lang="en-US"/>
              <a:t>We’ll talk all about this</a:t>
            </a:r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n-US"/>
              <a:t>Play:</a:t>
            </a:r>
          </a:p>
          <a:p>
            <a:pPr lvl="0"/>
            <a:r>
              <a:rPr lang="en-US"/>
              <a:t>Apache Software Foundation</a:t>
            </a:r>
          </a:p>
          <a:p>
            <a:pPr lvl="1"/>
            <a:r>
              <a:rPr lang="en-US"/>
              <a:t>VP Fundraising, member, httpd PMC</a:t>
            </a:r>
          </a:p>
          <a:p>
            <a:pPr lvl="0"/>
            <a:r>
              <a:rPr lang="en-US"/>
              <a:t>Adjunct instructor</a:t>
            </a:r>
          </a:p>
          <a:p>
            <a:pPr lvl="1"/>
            <a:r>
              <a:rPr lang="en-US"/>
              <a:t>Open Source Software Development (University of MO – St. Louis)</a:t>
            </a:r>
          </a:p>
          <a:p>
            <a:pPr lvl="1"/>
            <a:r>
              <a:rPr lang="en-US"/>
              <a:t>Software Development (Washington University)</a:t>
            </a:r>
          </a:p>
        </p:txBody>
      </p:sp>
      <p:sp>
        <p:nvSpPr>
          <p:cNvPr id="4" name="Title 20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An Introduction</a:t>
            </a:r>
          </a:p>
        </p:txBody>
      </p:sp>
      <p:sp>
        <p:nvSpPr>
          <p:cNvPr id="5" name="Slide Number Placeholder 1"/>
          <p:cNvSpPr txBox="1"/>
          <p:nvPr/>
        </p:nvSpPr>
        <p:spPr>
          <a:xfrm>
            <a:off x="8709029" y="4818065"/>
            <a:ext cx="434970" cy="27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B83E70-9B54-43C7-A08E-FE9E97DEF679}" type="slidenum">
              <a:t>2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6" name="TextBox 27"/>
          <p:cNvSpPr txBox="1"/>
          <p:nvPr/>
        </p:nvSpPr>
        <p:spPr>
          <a:xfrm>
            <a:off x="164592" y="3565428"/>
            <a:ext cx="2044964" cy="7725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Daniel Ruggeri</a:t>
            </a:r>
            <a:endParaRPr lang="en-US" sz="1600" b="0" i="0" u="none" strike="noStrike" kern="1200" cap="none" spc="0" baseline="0">
              <a:solidFill>
                <a:srgbClr val="171717"/>
              </a:solidFill>
              <a:uFillTx/>
              <a:latin typeface="Courier New" pitchFamily="49"/>
              <a:cs typeface="Courier New" pitchFamily="49"/>
            </a:endParaRPr>
          </a:p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>
              <a:solidFill>
                <a:srgbClr val="171717"/>
              </a:solidFill>
              <a:uFillTx/>
              <a:latin typeface="Courier New" pitchFamily="49"/>
              <a:cs typeface="Courier New" pitchFamily="49"/>
            </a:endParaRPr>
          </a:p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b="0" i="0" u="none" strike="noStrike" kern="1200" cap="none" spc="0" baseline="0">
                <a:solidFill>
                  <a:srgbClr val="171717"/>
                </a:solidFill>
                <a:uFillTx/>
                <a:latin typeface="Courier New" pitchFamily="49"/>
                <a:cs typeface="Courier New" pitchFamily="49"/>
              </a:rPr>
              <a:t>DRuggeri &lt;at&gt; apache.org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563233"/>
          </a:xfrm>
        </p:spPr>
        <p:txBody>
          <a:bodyPr/>
          <a:lstStyle/>
          <a:p>
            <a:pPr lvl="0"/>
            <a:r>
              <a:rPr lang="en-US"/>
              <a:t>Wrap it Up</a:t>
            </a:r>
          </a:p>
        </p:txBody>
      </p:sp>
      <p:sp>
        <p:nvSpPr>
          <p:cNvPr id="4" name="Slide Number Placeholder 1"/>
          <p:cNvSpPr txBox="1"/>
          <p:nvPr/>
        </p:nvSpPr>
        <p:spPr>
          <a:xfrm>
            <a:off x="8709029" y="4818065"/>
            <a:ext cx="434970" cy="27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CFFF7-C3D9-46D6-825D-B75A379B554B}" type="slidenum">
              <a:t>20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F8F291-9F18-4761-8DA3-46A33C9A5807}" type="slidenum">
              <a:t>21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625867"/>
          </a:xfrm>
        </p:spPr>
        <p:txBody>
          <a:bodyPr/>
          <a:lstStyle/>
          <a:p>
            <a:pPr lvl="0"/>
            <a:r>
              <a:rPr lang="en-US"/>
              <a:t>People who do this for a living:</a:t>
            </a:r>
            <a:br>
              <a:rPr lang="en-US"/>
            </a:br>
            <a:r>
              <a:rPr lang="en-US">
                <a:hlinkClick r:id="rId3"/>
              </a:rPr>
              <a:t>https://todogroup.org</a:t>
            </a:r>
            <a:endParaRPr lang="en-US"/>
          </a:p>
          <a:p>
            <a:pPr lvl="0"/>
            <a:r>
              <a:rPr lang="en-US"/>
              <a:t>License compatibility matrices:</a:t>
            </a:r>
            <a:br>
              <a:rPr lang="en-US"/>
            </a:br>
            <a:r>
              <a:rPr lang="en-US">
                <a:hlinkClick r:id="rId4"/>
              </a:rPr>
              <a:t>https://en.wikipedia.org/wiki/License_compatibility</a:t>
            </a:r>
            <a:endParaRPr lang="en-US"/>
          </a:p>
          <a:p>
            <a:pPr lvl="0"/>
            <a:r>
              <a:rPr lang="en-US"/>
              <a:t>Some good notes about choosing a license:</a:t>
            </a:r>
            <a:br>
              <a:rPr lang="en-US"/>
            </a:br>
            <a:r>
              <a:rPr lang="en-US">
                <a:hlinkClick r:id="rId5"/>
              </a:rPr>
              <a:t>https://opensource.guide/legal/</a:t>
            </a:r>
            <a:endParaRPr lang="en-US"/>
          </a:p>
          <a:p>
            <a:pPr lvl="0"/>
            <a:r>
              <a:rPr lang="en-US"/>
              <a:t>Trademarks and OSS? Yes, please!</a:t>
            </a:r>
            <a:br>
              <a:rPr lang="en-US"/>
            </a:br>
            <a:r>
              <a:rPr lang="en-US">
                <a:hlinkClick r:id="rId6"/>
              </a:rPr>
              <a:t>http://fossmarks.org/</a:t>
            </a:r>
            <a:endParaRPr lang="en-US"/>
          </a:p>
          <a:p>
            <a:pPr lvl="0"/>
            <a:r>
              <a:rPr lang="en-US"/>
              <a:t>Apache Software Foundation resolved legal questions</a:t>
            </a:r>
            <a:br>
              <a:rPr lang="en-US"/>
            </a:br>
            <a:r>
              <a:rPr lang="en-US">
                <a:hlinkClick r:id="rId7"/>
              </a:rPr>
              <a:t>https://www.apache.org/legal/resolved.html</a:t>
            </a:r>
            <a:endParaRPr lang="en-US"/>
          </a:p>
          <a:p>
            <a:pPr lvl="0"/>
            <a:r>
              <a:rPr lang="en-US"/>
              <a:t>Dept of Defense FAQ on OSS*</a:t>
            </a:r>
            <a:br>
              <a:rPr lang="en-US"/>
            </a:br>
            <a:r>
              <a:rPr lang="en-US">
                <a:hlinkClick r:id="rId8"/>
              </a:rPr>
              <a:t>https://dodcio.defense.gov/Open-Source-Software-FAQ/</a:t>
            </a:r>
            <a:endParaRPr lang="en-US"/>
          </a:p>
          <a:p>
            <a:pPr lvl="0"/>
            <a:r>
              <a:rPr lang="en-US"/>
              <a:t>Teach a class on this stuff</a:t>
            </a:r>
            <a:br>
              <a:rPr lang="en-US"/>
            </a:br>
            <a:r>
              <a:rPr lang="en-US">
                <a:hlinkClick r:id="rId9"/>
              </a:rPr>
              <a:t>https://github.com/druggeri/OSSClass</a:t>
            </a:r>
            <a:endParaRPr lang="en-US"/>
          </a:p>
          <a:p>
            <a:pPr lvl="0"/>
            <a:r>
              <a:rPr lang="en-US"/>
              <a:t>THIS presentation:</a:t>
            </a:r>
            <a:br>
              <a:rPr lang="en-US"/>
            </a:br>
            <a:r>
              <a:rPr lang="en-US">
                <a:hlinkClick r:id="rId10"/>
              </a:rPr>
              <a:t>https://people.apache.org/~druggeri/presentations/</a:t>
            </a:r>
            <a:endParaRPr 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Handy links and notes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563233"/>
          </a:xfrm>
        </p:spPr>
        <p:txBody>
          <a:bodyPr/>
          <a:lstStyle/>
          <a:p>
            <a:pPr lvl="0"/>
            <a:r>
              <a:rPr lang="en-US"/>
              <a:t>Some History</a:t>
            </a:r>
          </a:p>
        </p:txBody>
      </p:sp>
      <p:sp>
        <p:nvSpPr>
          <p:cNvPr id="4" name="Slide Number Placeholder 1"/>
          <p:cNvSpPr txBox="1"/>
          <p:nvPr/>
        </p:nvSpPr>
        <p:spPr>
          <a:xfrm>
            <a:off x="8709029" y="4818065"/>
            <a:ext cx="434970" cy="27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92D04C-38E0-4F3E-9220-2E32AA2651C0}" type="slidenum">
              <a:t>3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87F100-9FD6-41F9-9FFF-409EE2EDF826}" type="slidenum">
              <a:t>4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itle 5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We’ve been around a while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88" y="1295028"/>
            <a:ext cx="1149419" cy="7170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343" y="1313663"/>
            <a:ext cx="1149419" cy="679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599" y="1310618"/>
            <a:ext cx="1149419" cy="6858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854" y="1308707"/>
            <a:ext cx="1149419" cy="6896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413" y="1256979"/>
            <a:ext cx="1016794" cy="7930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1"/>
          <p:cNvSpPr txBox="1"/>
          <p:nvPr/>
        </p:nvSpPr>
        <p:spPr>
          <a:xfrm>
            <a:off x="1382088" y="2162318"/>
            <a:ext cx="1149419" cy="2862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1969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932334" y="2148638"/>
            <a:ext cx="1149419" cy="2862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1979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482580" y="2148638"/>
            <a:ext cx="1149419" cy="2862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1990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032836" y="2137675"/>
            <a:ext cx="1149428" cy="2862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1997</a:t>
            </a:r>
          </a:p>
        </p:txBody>
      </p:sp>
      <p:sp>
        <p:nvSpPr>
          <p:cNvPr id="14" name="TextBox 16"/>
          <p:cNvSpPr txBox="1"/>
          <p:nvPr/>
        </p:nvSpPr>
        <p:spPr>
          <a:xfrm>
            <a:off x="7583091" y="2148638"/>
            <a:ext cx="1149428" cy="2862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2016</a:t>
            </a:r>
          </a:p>
        </p:txBody>
      </p:sp>
      <p:sp>
        <p:nvSpPr>
          <p:cNvPr id="15" name="TextBox 17"/>
          <p:cNvSpPr txBox="1"/>
          <p:nvPr/>
        </p:nvSpPr>
        <p:spPr>
          <a:xfrm>
            <a:off x="226981" y="3015572"/>
            <a:ext cx="8461107" cy="1369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Founded by member banks as a cooperative</a:t>
            </a: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171717"/>
              </a:solidFill>
              <a:uFillTx/>
              <a:latin typeface="MarkForMC Nrw O"/>
            </a:endParaRP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Organic growth</a:t>
            </a:r>
          </a:p>
          <a:p>
            <a:pPr marL="628650" marR="0" lvl="1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171717"/>
              </a:solidFill>
              <a:uFillTx/>
              <a:latin typeface="MarkForMC Nrw O"/>
            </a:endParaRP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Public company on NYSE (MA) in 2006</a:t>
            </a: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981" y="1276392"/>
            <a:ext cx="754270" cy="7542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Box 19"/>
          <p:cNvSpPr txBox="1"/>
          <p:nvPr/>
        </p:nvSpPr>
        <p:spPr>
          <a:xfrm>
            <a:off x="226981" y="2148638"/>
            <a:ext cx="754270" cy="2862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1966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19791E-4D89-4DBC-925E-32A9F074C068}" type="slidenum">
              <a:t>5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itle 5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Related OSS history</a:t>
            </a:r>
          </a:p>
        </p:txBody>
      </p:sp>
      <p:sp>
        <p:nvSpPr>
          <p:cNvPr id="5" name="TextBox 17"/>
          <p:cNvSpPr txBox="1"/>
          <p:nvPr/>
        </p:nvSpPr>
        <p:spPr>
          <a:xfrm>
            <a:off x="226981" y="3015572"/>
            <a:ext cx="8461107" cy="1369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OSS was being born in the 70’s</a:t>
            </a: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171717"/>
              </a:solidFill>
              <a:uFillTx/>
              <a:latin typeface="MarkForMC Nrw O"/>
            </a:endParaRP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X window and its business focus</a:t>
            </a: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171717"/>
              </a:solidFill>
              <a:uFillTx/>
              <a:latin typeface="MarkForMC Nrw O"/>
            </a:endParaRPr>
          </a:p>
          <a:p>
            <a:pPr marL="285750" marR="0" lvl="0" indent="-285750" algn="l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Foundations helped change the game</a:t>
            </a:r>
          </a:p>
        </p:txBody>
      </p:sp>
      <p:grpSp>
        <p:nvGrpSpPr>
          <p:cNvPr id="6" name="Group 52"/>
          <p:cNvGrpSpPr/>
          <p:nvPr/>
        </p:nvGrpSpPr>
        <p:grpSpPr>
          <a:xfrm>
            <a:off x="61383" y="1411422"/>
            <a:ext cx="1083225" cy="1023450"/>
            <a:chOff x="61383" y="1411422"/>
            <a:chExt cx="1083225" cy="1023450"/>
          </a:xfrm>
        </p:grpSpPr>
        <p:sp>
          <p:nvSpPr>
            <p:cNvPr id="7" name="TextBox 50"/>
            <p:cNvSpPr txBox="1"/>
            <p:nvPr/>
          </p:nvSpPr>
          <p:spPr>
            <a:xfrm>
              <a:off x="226981" y="2148638"/>
              <a:ext cx="754270" cy="2862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858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1978</a:t>
              </a:r>
            </a:p>
          </p:txBody>
        </p:sp>
        <p:pic>
          <p:nvPicPr>
            <p:cNvPr id="8" name="Picture 21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83" y="1411422"/>
              <a:ext cx="1083225" cy="677012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9" name="Group 53"/>
          <p:cNvGrpSpPr/>
          <p:nvPr/>
        </p:nvGrpSpPr>
        <p:grpSpPr>
          <a:xfrm>
            <a:off x="1382088" y="1257281"/>
            <a:ext cx="1149419" cy="1191271"/>
            <a:chOff x="1382088" y="1257281"/>
            <a:chExt cx="1149419" cy="1191271"/>
          </a:xfrm>
        </p:grpSpPr>
        <p:sp>
          <p:nvSpPr>
            <p:cNvPr id="10" name="TextBox 45"/>
            <p:cNvSpPr txBox="1"/>
            <p:nvPr/>
          </p:nvSpPr>
          <p:spPr>
            <a:xfrm>
              <a:off x="1382088" y="2162318"/>
              <a:ext cx="1149419" cy="2862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858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1983</a:t>
              </a:r>
            </a:p>
          </p:txBody>
        </p:sp>
        <p:pic>
          <p:nvPicPr>
            <p:cNvPr id="11" name="Picture 2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0318" y="1257281"/>
              <a:ext cx="985293" cy="985293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2" name="Group 54"/>
          <p:cNvGrpSpPr/>
          <p:nvPr/>
        </p:nvGrpSpPr>
        <p:grpSpPr>
          <a:xfrm>
            <a:off x="2932334" y="1540654"/>
            <a:ext cx="1149419" cy="894218"/>
            <a:chOff x="2932334" y="1540654"/>
            <a:chExt cx="1149419" cy="894218"/>
          </a:xfrm>
        </p:grpSpPr>
        <p:sp>
          <p:nvSpPr>
            <p:cNvPr id="13" name="TextBox 46"/>
            <p:cNvSpPr txBox="1"/>
            <p:nvPr/>
          </p:nvSpPr>
          <p:spPr>
            <a:xfrm>
              <a:off x="2932334" y="2148638"/>
              <a:ext cx="1149419" cy="2862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858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1989</a:t>
              </a:r>
            </a:p>
          </p:txBody>
        </p:sp>
        <p:pic>
          <p:nvPicPr>
            <p:cNvPr id="14" name="Picture 25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92937" y="1540654"/>
              <a:ext cx="418548" cy="418548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5" name="Group 55"/>
          <p:cNvGrpSpPr/>
          <p:nvPr/>
        </p:nvGrpSpPr>
        <p:grpSpPr>
          <a:xfrm>
            <a:off x="4405304" y="1485442"/>
            <a:ext cx="1296747" cy="949430"/>
            <a:chOff x="4405304" y="1485442"/>
            <a:chExt cx="1296747" cy="949430"/>
          </a:xfrm>
        </p:grpSpPr>
        <p:sp>
          <p:nvSpPr>
            <p:cNvPr id="16" name="TextBox 47"/>
            <p:cNvSpPr txBox="1"/>
            <p:nvPr/>
          </p:nvSpPr>
          <p:spPr>
            <a:xfrm>
              <a:off x="4482580" y="2148638"/>
              <a:ext cx="1149419" cy="2862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858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1994*</a:t>
              </a:r>
            </a:p>
          </p:txBody>
        </p:sp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5304" y="1485442"/>
              <a:ext cx="1296747" cy="528980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8" name="Group 56"/>
          <p:cNvGrpSpPr/>
          <p:nvPr/>
        </p:nvGrpSpPr>
        <p:grpSpPr>
          <a:xfrm>
            <a:off x="6032836" y="1390656"/>
            <a:ext cx="1149428" cy="1033253"/>
            <a:chOff x="6032836" y="1390656"/>
            <a:chExt cx="1149428" cy="1033253"/>
          </a:xfrm>
        </p:grpSpPr>
        <p:sp>
          <p:nvSpPr>
            <p:cNvPr id="19" name="TextBox 48"/>
            <p:cNvSpPr txBox="1"/>
            <p:nvPr/>
          </p:nvSpPr>
          <p:spPr>
            <a:xfrm>
              <a:off x="6032836" y="2137675"/>
              <a:ext cx="1149428" cy="2862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858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1998</a:t>
              </a:r>
            </a:p>
          </p:txBody>
        </p:sp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53470" y="1390656"/>
              <a:ext cx="508159" cy="718544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1" name="Group 57"/>
          <p:cNvGrpSpPr/>
          <p:nvPr/>
        </p:nvGrpSpPr>
        <p:grpSpPr>
          <a:xfrm>
            <a:off x="7535387" y="1561932"/>
            <a:ext cx="1236799" cy="872940"/>
            <a:chOff x="7535387" y="1561932"/>
            <a:chExt cx="1236799" cy="872940"/>
          </a:xfrm>
        </p:grpSpPr>
        <p:sp>
          <p:nvSpPr>
            <p:cNvPr id="22" name="TextBox 49"/>
            <p:cNvSpPr txBox="1"/>
            <p:nvPr/>
          </p:nvSpPr>
          <p:spPr>
            <a:xfrm>
              <a:off x="7583091" y="2148638"/>
              <a:ext cx="1149428" cy="2862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685800" rtl="0" fontAlgn="auto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2000</a:t>
              </a:r>
            </a:p>
          </p:txBody>
        </p:sp>
        <p:pic>
          <p:nvPicPr>
            <p:cNvPr id="23" name="Picture 30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5387" y="1561932"/>
              <a:ext cx="1236799" cy="375982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4" name="TextBox 3"/>
          <p:cNvSpPr txBox="1"/>
          <p:nvPr/>
        </p:nvSpPr>
        <p:spPr>
          <a:xfrm>
            <a:off x="0" y="4847938"/>
            <a:ext cx="9144000" cy="216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B9B9B9"/>
                </a:solidFill>
                <a:uFillTx/>
                <a:latin typeface="MarkForMC Nrw O"/>
              </a:rPr>
              <a:t>All logos copyright by their respective organization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36A41-9F2E-4164-B136-DD642550BB34}" type="slidenum">
              <a:t>6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58594"/>
            <a:ext cx="9144000" cy="14988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 dirty="0">
                <a:solidFill>
                  <a:srgbClr val="171717"/>
                </a:solidFill>
                <a:uFillTx/>
                <a:latin typeface="MarkForMC Nrw O"/>
              </a:rPr>
              <a:t>“Real enterprises do not</a:t>
            </a:r>
          </a:p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 dirty="0">
                <a:solidFill>
                  <a:srgbClr val="171717"/>
                </a:solidFill>
                <a:uFillTx/>
                <a:latin typeface="MarkForMC Nrw O"/>
              </a:rPr>
              <a:t>use open source software.”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965475"/>
            <a:ext cx="9144000" cy="7571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85800" rtl="0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171717"/>
                </a:solidFill>
                <a:uFillTx/>
                <a:latin typeface="MarkForMC Nrw O"/>
              </a:rPr>
              <a:t>“We &lt;3 Open Source!”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64592" y="191594"/>
            <a:ext cx="4198001" cy="32155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4"/>
          <p:cNvSpPr txBox="1">
            <a:spLocks noGrp="1"/>
          </p:cNvSpPr>
          <p:nvPr>
            <p:ph type="title"/>
          </p:nvPr>
        </p:nvSpPr>
        <p:spPr>
          <a:xfrm>
            <a:off x="164592" y="606174"/>
            <a:ext cx="4198001" cy="563233"/>
          </a:xfrm>
        </p:spPr>
        <p:txBody>
          <a:bodyPr/>
          <a:lstStyle/>
          <a:p>
            <a:pPr lvl="0"/>
            <a:r>
              <a:rPr lang="en-US"/>
              <a:t>How We Did It</a:t>
            </a:r>
          </a:p>
        </p:txBody>
      </p:sp>
      <p:sp>
        <p:nvSpPr>
          <p:cNvPr id="4" name="Slide Number Placeholder 1"/>
          <p:cNvSpPr txBox="1"/>
          <p:nvPr/>
        </p:nvSpPr>
        <p:spPr>
          <a:xfrm>
            <a:off x="8709029" y="4818065"/>
            <a:ext cx="434970" cy="273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F1BF21-B7B7-4601-A97D-688D8E1870AF}" type="slidenum">
              <a:t>7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9DCE9F-6C60-4D2B-BA99-9B00620AF05F}" type="slidenum">
              <a:t>8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Prepare for the long haul</a:t>
            </a:r>
          </a:p>
          <a:p>
            <a:pPr lvl="1"/>
            <a:r>
              <a:rPr lang="en-US"/>
              <a:t>You own responsibility</a:t>
            </a:r>
          </a:p>
          <a:p>
            <a:pPr lvl="1"/>
            <a:r>
              <a:rPr lang="en-US"/>
              <a:t>Do you &lt;3 OSS enough?</a:t>
            </a:r>
          </a:p>
          <a:p>
            <a:pPr lvl="0"/>
            <a:endParaRPr lang="en-US"/>
          </a:p>
          <a:p>
            <a:pPr lvl="0"/>
            <a:r>
              <a:rPr lang="en-US"/>
              <a:t>Know your stuff</a:t>
            </a:r>
          </a:p>
          <a:p>
            <a:pPr lvl="1"/>
            <a:r>
              <a:rPr lang="en-US"/>
              <a:t>Licenses, intellectual property, legal, copyright, etc</a:t>
            </a:r>
          </a:p>
          <a:p>
            <a:pPr lvl="1"/>
            <a:r>
              <a:rPr lang="en-US"/>
              <a:t>Company processes</a:t>
            </a:r>
          </a:p>
          <a:p>
            <a:pPr lvl="0"/>
            <a:endParaRPr lang="en-US"/>
          </a:p>
          <a:p>
            <a:pPr lvl="0"/>
            <a:r>
              <a:rPr lang="en-US"/>
              <a:t>Identify barriers and define success</a:t>
            </a:r>
          </a:p>
          <a:p>
            <a:pPr lvl="1"/>
            <a:r>
              <a:rPr lang="en-US"/>
              <a:t>Get ready for the barriers</a:t>
            </a:r>
          </a:p>
          <a:p>
            <a:pPr lvl="1"/>
            <a:r>
              <a:rPr lang="en-US"/>
              <a:t>Be prepared to track progress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64592" y="192024"/>
            <a:ext cx="2725899" cy="313931"/>
          </a:xfrm>
        </p:spPr>
        <p:txBody>
          <a:bodyPr/>
          <a:lstStyle/>
          <a:p>
            <a:pPr lvl="0"/>
            <a:r>
              <a:rPr lang="en-US"/>
              <a:t>Become the Champion(s)</a:t>
            </a:r>
          </a:p>
        </p:txBody>
      </p:sp>
      <p:grpSp>
        <p:nvGrpSpPr>
          <p:cNvPr id="6" name="Group 10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There can be more than one champion</a:t>
              </a:r>
            </a:p>
          </p:txBody>
        </p:sp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505955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/>
          <p:nvPr/>
        </p:nvSpPr>
        <p:spPr>
          <a:xfrm>
            <a:off x="8470297" y="4817955"/>
            <a:ext cx="435574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257345-2D68-457B-9BE9-85655688CB0C}" type="slidenum">
              <a:t>9</a:t>
            </a:fld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3" name="Footer Placeholder 2"/>
          <p:cNvSpPr txBox="1"/>
          <p:nvPr/>
        </p:nvSpPr>
        <p:spPr>
          <a:xfrm>
            <a:off x="4721010" y="4817955"/>
            <a:ext cx="3600276" cy="273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0" bIns="45720" anchor="ctr" anchorCtr="0" compatLnSpc="1">
            <a:noAutofit/>
          </a:bodyPr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600" b="1" i="0" u="none" strike="noStrike" kern="1200" cap="all" spc="0" baseline="0">
              <a:solidFill>
                <a:srgbClr val="171717"/>
              </a:solidFill>
              <a:uFillTx/>
              <a:latin typeface="Mark Offc For MC" pitchFamily="34"/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3119439" y="192088"/>
            <a:ext cx="5786442" cy="4125745"/>
          </a:xfrm>
        </p:spPr>
        <p:txBody>
          <a:bodyPr/>
          <a:lstStyle/>
          <a:p>
            <a:pPr lvl="0"/>
            <a:r>
              <a:rPr lang="en-US"/>
              <a:t>Establish the bootstrap team</a:t>
            </a:r>
          </a:p>
          <a:p>
            <a:pPr lvl="1"/>
            <a:r>
              <a:rPr lang="en-US"/>
              <a:t>You may need to educate team members</a:t>
            </a:r>
          </a:p>
          <a:p>
            <a:pPr marL="0" lvl="0" indent="0">
              <a:buNone/>
            </a:pPr>
            <a:endParaRPr lang="en-US"/>
          </a:p>
          <a:p>
            <a:pPr lvl="0"/>
            <a:r>
              <a:rPr lang="en-US"/>
              <a:t>“You have two ears and one mouth”</a:t>
            </a:r>
          </a:p>
          <a:p>
            <a:pPr lvl="1"/>
            <a:r>
              <a:rPr lang="en-US"/>
              <a:t>The team should be experts of their domain</a:t>
            </a:r>
          </a:p>
          <a:p>
            <a:pPr lvl="0"/>
            <a:endParaRPr lang="en-US"/>
          </a:p>
          <a:p>
            <a:pPr lvl="0"/>
            <a:r>
              <a:rPr lang="en-US"/>
              <a:t>Our bootstrap team:</a:t>
            </a:r>
          </a:p>
          <a:p>
            <a:pPr lvl="1"/>
            <a:r>
              <a:rPr lang="en-US"/>
              <a:t>Development &amp; Operations</a:t>
            </a:r>
          </a:p>
          <a:p>
            <a:pPr lvl="1"/>
            <a:r>
              <a:rPr lang="en-US"/>
              <a:t>Information Security</a:t>
            </a:r>
          </a:p>
          <a:p>
            <a:pPr lvl="1"/>
            <a:r>
              <a:rPr lang="en-US"/>
              <a:t>Legal</a:t>
            </a:r>
          </a:p>
          <a:p>
            <a:pPr lvl="1"/>
            <a:r>
              <a:rPr lang="en-US"/>
              <a:t>Intellectual Property</a:t>
            </a: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Form a Team of Stakeholders</a:t>
            </a:r>
          </a:p>
        </p:txBody>
      </p:sp>
      <p:grpSp>
        <p:nvGrpSpPr>
          <p:cNvPr id="6" name="Group 8"/>
          <p:cNvGrpSpPr/>
          <p:nvPr/>
        </p:nvGrpSpPr>
        <p:grpSpPr>
          <a:xfrm>
            <a:off x="3119439" y="3848142"/>
            <a:ext cx="5947156" cy="469681"/>
            <a:chOff x="3119439" y="3848142"/>
            <a:chExt cx="5947156" cy="469681"/>
          </a:xfrm>
        </p:grpSpPr>
        <p:sp>
          <p:nvSpPr>
            <p:cNvPr id="7" name="Rectangle 6"/>
            <p:cNvSpPr/>
            <p:nvPr/>
          </p:nvSpPr>
          <p:spPr>
            <a:xfrm>
              <a:off x="3468758" y="3929103"/>
              <a:ext cx="5597837" cy="307777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171717"/>
                  </a:solidFill>
                  <a:uFillTx/>
                  <a:latin typeface="MarkForMC Nrw O"/>
                </a:rPr>
                <a:t>Pro tip: Get an Executive sponsor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439" y="3848142"/>
              <a:ext cx="469681" cy="469681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" y="727551"/>
            <a:ext cx="1828800" cy="1828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mc_template_8ST</Template>
  <TotalTime>1056</TotalTime>
  <Words>2097</Words>
  <Application>Microsoft Office PowerPoint</Application>
  <PresentationFormat>On-screen Show (16:9)</PresentationFormat>
  <Paragraphs>402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Mark Offc For MC</vt:lpstr>
      <vt:lpstr>Mark Offc For MC Light</vt:lpstr>
      <vt:lpstr>Mark Offc For MC Medium</vt:lpstr>
      <vt:lpstr>MarkForMC Nrw Medium</vt:lpstr>
      <vt:lpstr>MarkForMC Nrw O</vt:lpstr>
      <vt:lpstr>Wingdings</vt:lpstr>
      <vt:lpstr>mc_template</vt:lpstr>
      <vt:lpstr>Bringing the Enterprise into the Open Source World</vt:lpstr>
      <vt:lpstr>An Introduction</vt:lpstr>
      <vt:lpstr>Some History</vt:lpstr>
      <vt:lpstr>We’ve been around a while</vt:lpstr>
      <vt:lpstr>Related OSS history</vt:lpstr>
      <vt:lpstr>PowerPoint Presentation</vt:lpstr>
      <vt:lpstr>How We Did It</vt:lpstr>
      <vt:lpstr>Become the Champion(s)</vt:lpstr>
      <vt:lpstr>Form a Team of Stakeholders</vt:lpstr>
      <vt:lpstr>Articulate WHY</vt:lpstr>
      <vt:lpstr>Establish The Process™</vt:lpstr>
      <vt:lpstr>Pick a LICENSE.txt</vt:lpstr>
      <vt:lpstr>Document and Socialize</vt:lpstr>
      <vt:lpstr>Keep it Going</vt:lpstr>
      <vt:lpstr>Potential Gotchas</vt:lpstr>
      <vt:lpstr>The License Will Be Questioned</vt:lpstr>
      <vt:lpstr>Errors Will Be Made</vt:lpstr>
      <vt:lpstr>“Who is THAT?”</vt:lpstr>
      <vt:lpstr>Business vs Personal</vt:lpstr>
      <vt:lpstr>Wrap it Up</vt:lpstr>
      <vt:lpstr>Handy links and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the Enterprise into the Open Source World</dc:title>
  <dc:creator>Ruggeri, Daniel</dc:creator>
  <cp:lastModifiedBy>Ruggeri, Daniel</cp:lastModifiedBy>
  <cp:revision>94</cp:revision>
  <cp:lastPrinted>2016-08-25T18:25:26Z</cp:lastPrinted>
  <dcterms:created xsi:type="dcterms:W3CDTF">2018-06-05T16:22:49Z</dcterms:created>
  <dcterms:modified xsi:type="dcterms:W3CDTF">2018-09-06T13:45:36Z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20160927</vt:lpwstr>
  </property>
</Properties>
</file>