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16"/>
  </p:notesMasterIdLst>
  <p:sldIdLst>
    <p:sldId id="322" r:id="rId2"/>
    <p:sldId id="326" r:id="rId3"/>
    <p:sldId id="319" r:id="rId4"/>
    <p:sldId id="320" r:id="rId5"/>
    <p:sldId id="323" r:id="rId6"/>
    <p:sldId id="321" r:id="rId7"/>
    <p:sldId id="260" r:id="rId8"/>
    <p:sldId id="280" r:id="rId9"/>
    <p:sldId id="283" r:id="rId10"/>
    <p:sldId id="281" r:id="rId11"/>
    <p:sldId id="330" r:id="rId12"/>
    <p:sldId id="331" r:id="rId13"/>
    <p:sldId id="256" r:id="rId14"/>
    <p:sldId id="32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56"/>
    <p:restoredTop sz="94647"/>
  </p:normalViewPr>
  <p:slideViewPr>
    <p:cSldViewPr snapToGrid="0">
      <p:cViewPr varScale="1">
        <p:scale>
          <a:sx n="105" d="100"/>
          <a:sy n="105" d="100"/>
        </p:scale>
        <p:origin x="216" y="10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7ECEA2-4855-7147-B0B7-0254A1509ADA}" type="doc">
      <dgm:prSet loTypeId="urn:microsoft.com/office/officeart/2005/8/layout/chart3" loCatId="process" qsTypeId="urn:microsoft.com/office/officeart/2005/8/quickstyle/3D4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11B2E0F-CE0E-574A-9A3F-A7DDB0248249}">
      <dgm:prSet phldrT="[Text]"/>
      <dgm:spPr>
        <a:solidFill>
          <a:srgbClr val="FFC000"/>
        </a:solidFill>
      </dgm:spPr>
      <dgm:t>
        <a:bodyPr/>
        <a:lstStyle/>
        <a:p>
          <a:r>
            <a:rPr lang="en-US"/>
            <a:t>Caches</a:t>
          </a:r>
        </a:p>
      </dgm:t>
    </dgm:pt>
    <dgm:pt modelId="{5C5B5501-C0A7-F34F-AF68-9C1E338BCD90}" type="parTrans" cxnId="{0A9561FF-4E30-354E-A180-44314C07B4D2}">
      <dgm:prSet/>
      <dgm:spPr/>
      <dgm:t>
        <a:bodyPr/>
        <a:lstStyle/>
        <a:p>
          <a:endParaRPr lang="en-US"/>
        </a:p>
      </dgm:t>
    </dgm:pt>
    <dgm:pt modelId="{4BA5171D-AAE2-BE4F-A294-FB21911D7FBA}" type="sibTrans" cxnId="{0A9561FF-4E30-354E-A180-44314C07B4D2}">
      <dgm:prSet/>
      <dgm:spPr/>
      <dgm:t>
        <a:bodyPr/>
        <a:lstStyle/>
        <a:p>
          <a:endParaRPr lang="en-US"/>
        </a:p>
      </dgm:t>
    </dgm:pt>
    <dgm:pt modelId="{D0432BBC-1F03-B142-9083-0A0EEBB28E38}">
      <dgm:prSet phldrT="[Text]"/>
      <dgm:spPr>
        <a:solidFill>
          <a:srgbClr val="00B050"/>
        </a:solidFill>
        <a:ln>
          <a:solidFill>
            <a:srgbClr val="00B050"/>
          </a:solidFill>
        </a:ln>
      </dgm:spPr>
      <dgm:t>
        <a:bodyPr/>
        <a:lstStyle/>
        <a:p>
          <a:r>
            <a:rPr lang="en-US"/>
            <a:t>Logging &amp; Analytics</a:t>
          </a:r>
        </a:p>
      </dgm:t>
    </dgm:pt>
    <dgm:pt modelId="{A5A38AB2-3102-C040-AACB-B5C754FD4539}" type="parTrans" cxnId="{3D739FDE-4DC3-DD48-815E-73800BC152F1}">
      <dgm:prSet/>
      <dgm:spPr/>
      <dgm:t>
        <a:bodyPr/>
        <a:lstStyle/>
        <a:p>
          <a:endParaRPr lang="en-US"/>
        </a:p>
      </dgm:t>
    </dgm:pt>
    <dgm:pt modelId="{813A9F73-D503-F345-97EE-226AFD68A3B7}" type="sibTrans" cxnId="{3D739FDE-4DC3-DD48-815E-73800BC152F1}">
      <dgm:prSet/>
      <dgm:spPr/>
      <dgm:t>
        <a:bodyPr/>
        <a:lstStyle/>
        <a:p>
          <a:endParaRPr lang="en-US"/>
        </a:p>
      </dgm:t>
    </dgm:pt>
    <dgm:pt modelId="{9BE1A63F-1E8F-0244-909B-30BE2DA12FF5}">
      <dgm:prSet phldrT="[Text]"/>
      <dgm:spPr>
        <a:solidFill>
          <a:srgbClr val="FF0000"/>
        </a:solidFill>
      </dgm:spPr>
      <dgm:t>
        <a:bodyPr/>
        <a:lstStyle/>
        <a:p>
          <a:r>
            <a:rPr lang="en-US"/>
            <a:t>Traffic Router</a:t>
          </a:r>
        </a:p>
      </dgm:t>
    </dgm:pt>
    <dgm:pt modelId="{F857CBDE-CDE6-5A45-B3A5-816BFA50FDE3}" type="parTrans" cxnId="{29C850C0-0987-834E-9A6C-36CAD135CF79}">
      <dgm:prSet/>
      <dgm:spPr/>
      <dgm:t>
        <a:bodyPr/>
        <a:lstStyle/>
        <a:p>
          <a:endParaRPr lang="en-US"/>
        </a:p>
      </dgm:t>
    </dgm:pt>
    <dgm:pt modelId="{06AD943C-5C87-7949-B2B6-1A3A6B37B82E}" type="sibTrans" cxnId="{29C850C0-0987-834E-9A6C-36CAD135CF79}">
      <dgm:prSet/>
      <dgm:spPr/>
      <dgm:t>
        <a:bodyPr/>
        <a:lstStyle/>
        <a:p>
          <a:endParaRPr lang="en-US"/>
        </a:p>
      </dgm:t>
    </dgm:pt>
    <dgm:pt modelId="{A095436D-E133-184B-911E-4491B6F194E9}">
      <dgm:prSet phldrT="[Text]"/>
      <dgm:spPr>
        <a:solidFill>
          <a:srgbClr val="7030A0"/>
        </a:solidFill>
      </dgm:spPr>
      <dgm:t>
        <a:bodyPr/>
        <a:lstStyle/>
        <a:p>
          <a:r>
            <a:rPr lang="en-US"/>
            <a:t>Health Protocol</a:t>
          </a:r>
        </a:p>
      </dgm:t>
    </dgm:pt>
    <dgm:pt modelId="{60BE07B4-44AF-324D-B7C8-DD685E5198A4}" type="parTrans" cxnId="{1091286A-5821-5D47-9BCF-0EFE66352E54}">
      <dgm:prSet/>
      <dgm:spPr/>
      <dgm:t>
        <a:bodyPr/>
        <a:lstStyle/>
        <a:p>
          <a:endParaRPr lang="en-US"/>
        </a:p>
      </dgm:t>
    </dgm:pt>
    <dgm:pt modelId="{93F0E347-165F-8A46-A2DA-A72028031EFA}" type="sibTrans" cxnId="{1091286A-5821-5D47-9BCF-0EFE66352E54}">
      <dgm:prSet/>
      <dgm:spPr/>
      <dgm:t>
        <a:bodyPr/>
        <a:lstStyle/>
        <a:p>
          <a:endParaRPr lang="en-US"/>
        </a:p>
      </dgm:t>
    </dgm:pt>
    <dgm:pt modelId="{00A6616A-DC95-7A44-8959-0C36A0C37A85}">
      <dgm:prSet phldrT="[Text]"/>
      <dgm:spPr>
        <a:solidFill>
          <a:srgbClr val="0070C0"/>
        </a:solidFill>
      </dgm:spPr>
      <dgm:t>
        <a:bodyPr/>
        <a:lstStyle/>
        <a:p>
          <a:r>
            <a:rPr lang="en-US"/>
            <a:t>Configuration Management</a:t>
          </a:r>
        </a:p>
      </dgm:t>
    </dgm:pt>
    <dgm:pt modelId="{9E0DCC56-6232-374D-A26E-365CEA05AA03}" type="parTrans" cxnId="{2017F37B-4A0F-B847-9BFE-3E79526D2E7B}">
      <dgm:prSet/>
      <dgm:spPr/>
      <dgm:t>
        <a:bodyPr/>
        <a:lstStyle/>
        <a:p>
          <a:endParaRPr lang="en-US"/>
        </a:p>
      </dgm:t>
    </dgm:pt>
    <dgm:pt modelId="{3BE26815-F4F0-5F49-8CB9-8733FB1F34A2}" type="sibTrans" cxnId="{2017F37B-4A0F-B847-9BFE-3E79526D2E7B}">
      <dgm:prSet/>
      <dgm:spPr/>
      <dgm:t>
        <a:bodyPr/>
        <a:lstStyle/>
        <a:p>
          <a:endParaRPr lang="en-US"/>
        </a:p>
      </dgm:t>
    </dgm:pt>
    <dgm:pt modelId="{58D1E426-C0F7-D846-A353-EF16C740BD77}" type="pres">
      <dgm:prSet presAssocID="{027ECEA2-4855-7147-B0B7-0254A1509ADA}" presName="compositeShape" presStyleCnt="0">
        <dgm:presLayoutVars>
          <dgm:chMax val="7"/>
          <dgm:dir/>
          <dgm:resizeHandles val="exact"/>
        </dgm:presLayoutVars>
      </dgm:prSet>
      <dgm:spPr/>
    </dgm:pt>
    <dgm:pt modelId="{22890091-F514-F745-8302-22A65F245F59}" type="pres">
      <dgm:prSet presAssocID="{027ECEA2-4855-7147-B0B7-0254A1509ADA}" presName="wedge1" presStyleLbl="node1" presStyleIdx="0" presStyleCnt="5"/>
      <dgm:spPr/>
    </dgm:pt>
    <dgm:pt modelId="{46A7A646-BCA0-4248-B162-0FD4213DBFF2}" type="pres">
      <dgm:prSet presAssocID="{027ECEA2-4855-7147-B0B7-0254A1509ADA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430D1176-6069-B64F-94FC-7B2A41388229}" type="pres">
      <dgm:prSet presAssocID="{027ECEA2-4855-7147-B0B7-0254A1509ADA}" presName="wedge2" presStyleLbl="node1" presStyleIdx="1" presStyleCnt="5"/>
      <dgm:spPr/>
    </dgm:pt>
    <dgm:pt modelId="{D89CE023-F295-634E-AF10-387FE5FA0DEF}" type="pres">
      <dgm:prSet presAssocID="{027ECEA2-4855-7147-B0B7-0254A1509ADA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7D11357C-12E5-0742-8C97-8481281BC59B}" type="pres">
      <dgm:prSet presAssocID="{027ECEA2-4855-7147-B0B7-0254A1509ADA}" presName="wedge3" presStyleLbl="node1" presStyleIdx="2" presStyleCnt="5"/>
      <dgm:spPr/>
    </dgm:pt>
    <dgm:pt modelId="{1E238BF9-CAFE-514D-8520-FE2511347D81}" type="pres">
      <dgm:prSet presAssocID="{027ECEA2-4855-7147-B0B7-0254A1509ADA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D94C74E1-BB55-0647-92A5-388AC5AE4492}" type="pres">
      <dgm:prSet presAssocID="{027ECEA2-4855-7147-B0B7-0254A1509ADA}" presName="wedge4" presStyleLbl="node1" presStyleIdx="3" presStyleCnt="5"/>
      <dgm:spPr/>
    </dgm:pt>
    <dgm:pt modelId="{FE989BE6-2345-1943-8E05-A4F0D1B6780D}" type="pres">
      <dgm:prSet presAssocID="{027ECEA2-4855-7147-B0B7-0254A1509ADA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CFC2013A-5130-B340-9C41-E3E43FDA9AF5}" type="pres">
      <dgm:prSet presAssocID="{027ECEA2-4855-7147-B0B7-0254A1509ADA}" presName="wedge5" presStyleLbl="node1" presStyleIdx="4" presStyleCnt="5"/>
      <dgm:spPr/>
    </dgm:pt>
    <dgm:pt modelId="{D8F1CD58-5DD9-504F-9830-D91A4AA4282D}" type="pres">
      <dgm:prSet presAssocID="{027ECEA2-4855-7147-B0B7-0254A1509ADA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E83F1C01-D2F7-F742-BE7A-850E1BF144C7}" type="presOf" srcId="{027ECEA2-4855-7147-B0B7-0254A1509ADA}" destId="{58D1E426-C0F7-D846-A353-EF16C740BD77}" srcOrd="0" destOrd="0" presId="urn:microsoft.com/office/officeart/2005/8/layout/chart3"/>
    <dgm:cxn modelId="{26664703-3F31-E14A-ADA4-F14FF44F32EA}" type="presOf" srcId="{D0432BBC-1F03-B142-9083-0A0EEBB28E38}" destId="{D8F1CD58-5DD9-504F-9830-D91A4AA4282D}" srcOrd="1" destOrd="0" presId="urn:microsoft.com/office/officeart/2005/8/layout/chart3"/>
    <dgm:cxn modelId="{38535417-5391-454E-AEED-DCF8F7DC12F3}" type="presOf" srcId="{00A6616A-DC95-7A44-8959-0C36A0C37A85}" destId="{FE989BE6-2345-1943-8E05-A4F0D1B6780D}" srcOrd="1" destOrd="0" presId="urn:microsoft.com/office/officeart/2005/8/layout/chart3"/>
    <dgm:cxn modelId="{1091286A-5821-5D47-9BCF-0EFE66352E54}" srcId="{027ECEA2-4855-7147-B0B7-0254A1509ADA}" destId="{A095436D-E133-184B-911E-4491B6F194E9}" srcOrd="2" destOrd="0" parTransId="{60BE07B4-44AF-324D-B7C8-DD685E5198A4}" sibTransId="{93F0E347-165F-8A46-A2DA-A72028031EFA}"/>
    <dgm:cxn modelId="{DC71847A-9797-FF43-94A0-CB337477D59B}" type="presOf" srcId="{00A6616A-DC95-7A44-8959-0C36A0C37A85}" destId="{D94C74E1-BB55-0647-92A5-388AC5AE4492}" srcOrd="0" destOrd="0" presId="urn:microsoft.com/office/officeart/2005/8/layout/chart3"/>
    <dgm:cxn modelId="{2017F37B-4A0F-B847-9BFE-3E79526D2E7B}" srcId="{027ECEA2-4855-7147-B0B7-0254A1509ADA}" destId="{00A6616A-DC95-7A44-8959-0C36A0C37A85}" srcOrd="3" destOrd="0" parTransId="{9E0DCC56-6232-374D-A26E-365CEA05AA03}" sibTransId="{3BE26815-F4F0-5F49-8CB9-8733FB1F34A2}"/>
    <dgm:cxn modelId="{99CBDB7E-815E-EF4F-87A1-02095A1C6E64}" type="presOf" srcId="{9BE1A63F-1E8F-0244-909B-30BE2DA12FF5}" destId="{430D1176-6069-B64F-94FC-7B2A41388229}" srcOrd="0" destOrd="0" presId="urn:microsoft.com/office/officeart/2005/8/layout/chart3"/>
    <dgm:cxn modelId="{9B7F4489-A14D-0344-8494-2553DD73EDDA}" type="presOf" srcId="{D0432BBC-1F03-B142-9083-0A0EEBB28E38}" destId="{CFC2013A-5130-B340-9C41-E3E43FDA9AF5}" srcOrd="0" destOrd="0" presId="urn:microsoft.com/office/officeart/2005/8/layout/chart3"/>
    <dgm:cxn modelId="{43E4078C-AC05-3E4D-81AB-8A468D324EB5}" type="presOf" srcId="{F11B2E0F-CE0E-574A-9A3F-A7DDB0248249}" destId="{22890091-F514-F745-8302-22A65F245F59}" srcOrd="0" destOrd="0" presId="urn:microsoft.com/office/officeart/2005/8/layout/chart3"/>
    <dgm:cxn modelId="{AF5EA597-B35A-194C-AC7E-DC8B055E3EA2}" type="presOf" srcId="{A095436D-E133-184B-911E-4491B6F194E9}" destId="{1E238BF9-CAFE-514D-8520-FE2511347D81}" srcOrd="1" destOrd="0" presId="urn:microsoft.com/office/officeart/2005/8/layout/chart3"/>
    <dgm:cxn modelId="{7EA252AB-83AE-8045-AD6C-35EBA72350FE}" type="presOf" srcId="{F11B2E0F-CE0E-574A-9A3F-A7DDB0248249}" destId="{46A7A646-BCA0-4248-B162-0FD4213DBFF2}" srcOrd="1" destOrd="0" presId="urn:microsoft.com/office/officeart/2005/8/layout/chart3"/>
    <dgm:cxn modelId="{29C850C0-0987-834E-9A6C-36CAD135CF79}" srcId="{027ECEA2-4855-7147-B0B7-0254A1509ADA}" destId="{9BE1A63F-1E8F-0244-909B-30BE2DA12FF5}" srcOrd="1" destOrd="0" parTransId="{F857CBDE-CDE6-5A45-B3A5-816BFA50FDE3}" sibTransId="{06AD943C-5C87-7949-B2B6-1A3A6B37B82E}"/>
    <dgm:cxn modelId="{C87695C5-3247-CF4C-92A5-4D3D35D3262D}" type="presOf" srcId="{9BE1A63F-1E8F-0244-909B-30BE2DA12FF5}" destId="{D89CE023-F295-634E-AF10-387FE5FA0DEF}" srcOrd="1" destOrd="0" presId="urn:microsoft.com/office/officeart/2005/8/layout/chart3"/>
    <dgm:cxn modelId="{339636D7-6B4E-2C47-BCBB-0C1B7C43E405}" type="presOf" srcId="{A095436D-E133-184B-911E-4491B6F194E9}" destId="{7D11357C-12E5-0742-8C97-8481281BC59B}" srcOrd="0" destOrd="0" presId="urn:microsoft.com/office/officeart/2005/8/layout/chart3"/>
    <dgm:cxn modelId="{3D739FDE-4DC3-DD48-815E-73800BC152F1}" srcId="{027ECEA2-4855-7147-B0B7-0254A1509ADA}" destId="{D0432BBC-1F03-B142-9083-0A0EEBB28E38}" srcOrd="4" destOrd="0" parTransId="{A5A38AB2-3102-C040-AACB-B5C754FD4539}" sibTransId="{813A9F73-D503-F345-97EE-226AFD68A3B7}"/>
    <dgm:cxn modelId="{0A9561FF-4E30-354E-A180-44314C07B4D2}" srcId="{027ECEA2-4855-7147-B0B7-0254A1509ADA}" destId="{F11B2E0F-CE0E-574A-9A3F-A7DDB0248249}" srcOrd="0" destOrd="0" parTransId="{5C5B5501-C0A7-F34F-AF68-9C1E338BCD90}" sibTransId="{4BA5171D-AAE2-BE4F-A294-FB21911D7FBA}"/>
    <dgm:cxn modelId="{65B87A08-D390-AE45-AE55-4C87BF8274D0}" type="presParOf" srcId="{58D1E426-C0F7-D846-A353-EF16C740BD77}" destId="{22890091-F514-F745-8302-22A65F245F59}" srcOrd="0" destOrd="0" presId="urn:microsoft.com/office/officeart/2005/8/layout/chart3"/>
    <dgm:cxn modelId="{549A8363-C054-724E-98D7-47C7E6EFD908}" type="presParOf" srcId="{58D1E426-C0F7-D846-A353-EF16C740BD77}" destId="{46A7A646-BCA0-4248-B162-0FD4213DBFF2}" srcOrd="1" destOrd="0" presId="urn:microsoft.com/office/officeart/2005/8/layout/chart3"/>
    <dgm:cxn modelId="{F66333F2-8B54-AE40-AB25-B22C11F360D4}" type="presParOf" srcId="{58D1E426-C0F7-D846-A353-EF16C740BD77}" destId="{430D1176-6069-B64F-94FC-7B2A41388229}" srcOrd="2" destOrd="0" presId="urn:microsoft.com/office/officeart/2005/8/layout/chart3"/>
    <dgm:cxn modelId="{CC46D0D6-FA20-A742-B86E-93AE61D321B3}" type="presParOf" srcId="{58D1E426-C0F7-D846-A353-EF16C740BD77}" destId="{D89CE023-F295-634E-AF10-387FE5FA0DEF}" srcOrd="3" destOrd="0" presId="urn:microsoft.com/office/officeart/2005/8/layout/chart3"/>
    <dgm:cxn modelId="{EBFA013F-A941-DD40-B7BF-57B0CC0B7977}" type="presParOf" srcId="{58D1E426-C0F7-D846-A353-EF16C740BD77}" destId="{7D11357C-12E5-0742-8C97-8481281BC59B}" srcOrd="4" destOrd="0" presId="urn:microsoft.com/office/officeart/2005/8/layout/chart3"/>
    <dgm:cxn modelId="{2B78E811-D624-A748-A145-DE58BC012A24}" type="presParOf" srcId="{58D1E426-C0F7-D846-A353-EF16C740BD77}" destId="{1E238BF9-CAFE-514D-8520-FE2511347D81}" srcOrd="5" destOrd="0" presId="urn:microsoft.com/office/officeart/2005/8/layout/chart3"/>
    <dgm:cxn modelId="{5FEF22E9-8820-DC45-89C0-B7D48D6145D6}" type="presParOf" srcId="{58D1E426-C0F7-D846-A353-EF16C740BD77}" destId="{D94C74E1-BB55-0647-92A5-388AC5AE4492}" srcOrd="6" destOrd="0" presId="urn:microsoft.com/office/officeart/2005/8/layout/chart3"/>
    <dgm:cxn modelId="{D583AAEB-67EC-0D4F-AC48-CF85E2048FA1}" type="presParOf" srcId="{58D1E426-C0F7-D846-A353-EF16C740BD77}" destId="{FE989BE6-2345-1943-8E05-A4F0D1B6780D}" srcOrd="7" destOrd="0" presId="urn:microsoft.com/office/officeart/2005/8/layout/chart3"/>
    <dgm:cxn modelId="{C307C740-299B-764D-BB02-0883B59B5A61}" type="presParOf" srcId="{58D1E426-C0F7-D846-A353-EF16C740BD77}" destId="{CFC2013A-5130-B340-9C41-E3E43FDA9AF5}" srcOrd="8" destOrd="0" presId="urn:microsoft.com/office/officeart/2005/8/layout/chart3"/>
    <dgm:cxn modelId="{A9F86588-EB94-3D4B-9130-B597E31CFF9B}" type="presParOf" srcId="{58D1E426-C0F7-D846-A353-EF16C740BD77}" destId="{D8F1CD58-5DD9-504F-9830-D91A4AA4282D}" srcOrd="9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890091-F514-F745-8302-22A65F245F59}">
      <dsp:nvSpPr>
        <dsp:cNvPr id="0" name=""/>
        <dsp:cNvSpPr/>
      </dsp:nvSpPr>
      <dsp:spPr>
        <a:xfrm>
          <a:off x="1074758" y="271275"/>
          <a:ext cx="3813745" cy="3813745"/>
        </a:xfrm>
        <a:prstGeom prst="pie">
          <a:avLst>
            <a:gd name="adj1" fmla="val 16200000"/>
            <a:gd name="adj2" fmla="val 20520000"/>
          </a:avLst>
        </a:prstGeom>
        <a:solidFill>
          <a:srgbClr val="FFC00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Caches</a:t>
          </a:r>
        </a:p>
      </dsp:txBody>
      <dsp:txXfrm>
        <a:off x="3029757" y="841067"/>
        <a:ext cx="1293949" cy="885333"/>
      </dsp:txXfrm>
    </dsp:sp>
    <dsp:sp modelId="{430D1176-6069-B64F-94FC-7B2A41388229}">
      <dsp:nvSpPr>
        <dsp:cNvPr id="0" name=""/>
        <dsp:cNvSpPr/>
      </dsp:nvSpPr>
      <dsp:spPr>
        <a:xfrm>
          <a:off x="941277" y="455152"/>
          <a:ext cx="3813745" cy="3813745"/>
        </a:xfrm>
        <a:prstGeom prst="pie">
          <a:avLst>
            <a:gd name="adj1" fmla="val 20520000"/>
            <a:gd name="adj2" fmla="val 3240000"/>
          </a:avLst>
        </a:prstGeom>
        <a:solidFill>
          <a:srgbClr val="FF000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Traffic Router</a:t>
          </a:r>
        </a:p>
      </dsp:txBody>
      <dsp:txXfrm>
        <a:off x="3433832" y="2180418"/>
        <a:ext cx="1135043" cy="957976"/>
      </dsp:txXfrm>
    </dsp:sp>
    <dsp:sp modelId="{7D11357C-12E5-0742-8C97-8481281BC59B}">
      <dsp:nvSpPr>
        <dsp:cNvPr id="0" name=""/>
        <dsp:cNvSpPr/>
      </dsp:nvSpPr>
      <dsp:spPr>
        <a:xfrm>
          <a:off x="941277" y="455152"/>
          <a:ext cx="3813745" cy="3813745"/>
        </a:xfrm>
        <a:prstGeom prst="pie">
          <a:avLst>
            <a:gd name="adj1" fmla="val 3240000"/>
            <a:gd name="adj2" fmla="val 7560000"/>
          </a:avLst>
        </a:prstGeom>
        <a:solidFill>
          <a:srgbClr val="7030A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Health Protocol</a:t>
          </a:r>
        </a:p>
      </dsp:txBody>
      <dsp:txXfrm>
        <a:off x="2167124" y="3315461"/>
        <a:ext cx="1362051" cy="817231"/>
      </dsp:txXfrm>
    </dsp:sp>
    <dsp:sp modelId="{D94C74E1-BB55-0647-92A5-388AC5AE4492}">
      <dsp:nvSpPr>
        <dsp:cNvPr id="0" name=""/>
        <dsp:cNvSpPr/>
      </dsp:nvSpPr>
      <dsp:spPr>
        <a:xfrm>
          <a:off x="941277" y="455152"/>
          <a:ext cx="3813745" cy="3813745"/>
        </a:xfrm>
        <a:prstGeom prst="pie">
          <a:avLst>
            <a:gd name="adj1" fmla="val 7560000"/>
            <a:gd name="adj2" fmla="val 11880000"/>
          </a:avLst>
        </a:prstGeom>
        <a:solidFill>
          <a:srgbClr val="0070C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Configuration Management</a:t>
          </a:r>
        </a:p>
      </dsp:txBody>
      <dsp:txXfrm>
        <a:off x="1122884" y="2180418"/>
        <a:ext cx="1135043" cy="957976"/>
      </dsp:txXfrm>
    </dsp:sp>
    <dsp:sp modelId="{CFC2013A-5130-B340-9C41-E3E43FDA9AF5}">
      <dsp:nvSpPr>
        <dsp:cNvPr id="0" name=""/>
        <dsp:cNvSpPr/>
      </dsp:nvSpPr>
      <dsp:spPr>
        <a:xfrm>
          <a:off x="941277" y="455152"/>
          <a:ext cx="3813745" cy="3813745"/>
        </a:xfrm>
        <a:prstGeom prst="pie">
          <a:avLst>
            <a:gd name="adj1" fmla="val 11880000"/>
            <a:gd name="adj2" fmla="val 16200000"/>
          </a:avLst>
        </a:prstGeom>
        <a:solidFill>
          <a:srgbClr val="00B050"/>
        </a:solidFill>
        <a:ln>
          <a:solidFill>
            <a:srgbClr val="00B050"/>
          </a:solidFill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Logging &amp; Analytics</a:t>
          </a:r>
        </a:p>
      </dsp:txBody>
      <dsp:txXfrm>
        <a:off x="1497448" y="1036294"/>
        <a:ext cx="1293949" cy="8853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4CAA6D-B715-B640-B511-E51868502366}" type="datetimeFigureOut">
              <a:rPr lang="en-US" smtClean="0"/>
              <a:t>9/22/18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5844DC-B052-9444-B6A0-5E532346E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32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844DC-B052-9444-B6A0-5E532346EC9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850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Content Delivery Network (CDN) traffic will carry 71 percent of all Internet traffic by 2021.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Seventy-one percent of all Internet traffic will cross CDNs by 2021 globally, up from 52 percent in 2016.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Internet video to TV grew 50 percent in 2016.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Internet video to TV will continue to grow at a rapid pace, increasing 3.6-fold by 2021. Internet video-to-TV traffic will be 26 percent of consumer Internet video traffic by 2021, up from 24 percent in 2016.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https://</a:t>
            </a:r>
            <a:r>
              <a:rPr lang="en-US" dirty="0" err="1"/>
              <a:t>www.cisco.com</a:t>
            </a:r>
            <a:r>
              <a:rPr lang="en-US" dirty="0"/>
              <a:t>/c/</a:t>
            </a:r>
            <a:r>
              <a:rPr lang="en-US" dirty="0" err="1"/>
              <a:t>en</a:t>
            </a:r>
            <a:r>
              <a:rPr lang="en-US" dirty="0"/>
              <a:t>/us/solutions/collateral/service-provider/visual-networking-index-</a:t>
            </a:r>
            <a:r>
              <a:rPr lang="en-US" dirty="0" err="1"/>
              <a:t>vni</a:t>
            </a:r>
            <a:r>
              <a:rPr lang="en-US" dirty="0"/>
              <a:t>/complete-white-paper-c11-481360.html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844DC-B052-9444-B6A0-5E532346EC9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322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C13F33-C23B-8F49-AEEE-80594CF724D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865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844DC-B052-9444-B6A0-5E532346EC9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73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844DC-B052-9444-B6A0-5E532346EC9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0304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844DC-B052-9444-B6A0-5E532346EC9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8292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844DC-B052-9444-B6A0-5E532346EC9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433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844DC-B052-9444-B6A0-5E532346EC9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862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384F-E47B-2D40-B306-E95B09118174}" type="datetimeFigureOut">
              <a:rPr lang="en-US" smtClean="0"/>
              <a:t>9/22/18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FCBC7-4771-3143-9F58-2A417CE13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03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384F-E47B-2D40-B306-E95B09118174}" type="datetimeFigureOut">
              <a:rPr lang="en-US" smtClean="0"/>
              <a:t>9/22/18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FCBC7-4771-3143-9F58-2A417CE13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699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384F-E47B-2D40-B306-E95B09118174}" type="datetimeFigureOut">
              <a:rPr lang="en-US" smtClean="0"/>
              <a:t>9/22/18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FCBC7-4771-3143-9F58-2A417CE13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8725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3"/>
          <p:cNvSpPr>
            <a:spLocks noGrp="1"/>
          </p:cNvSpPr>
          <p:nvPr>
            <p:ph type="title" hasCustomPrompt="1"/>
          </p:nvPr>
        </p:nvSpPr>
        <p:spPr>
          <a:xfrm>
            <a:off x="815734" y="2563316"/>
            <a:ext cx="10515600" cy="1859603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7600"/>
              </a:lnSpc>
              <a:spcBef>
                <a:spcPct val="0"/>
              </a:spcBef>
              <a:buNone/>
              <a:defRPr lang="en-US" sz="7200" kern="1200" cap="all" spc="200">
                <a:solidFill>
                  <a:schemeClr val="tx2"/>
                </a:solidFill>
                <a:latin typeface="+mj-lt"/>
                <a:ea typeface="Gotham Light" charset="0"/>
                <a:cs typeface="Gotham Light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18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815734" y="4817848"/>
            <a:ext cx="3111500" cy="481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 baseline="0">
                <a:solidFill>
                  <a:schemeClr val="accent1"/>
                </a:solidFill>
                <a:latin typeface="+mj-lt"/>
                <a:ea typeface="Gotham" charset="0"/>
                <a:cs typeface="Gotham" charset="0"/>
              </a:defRPr>
            </a:lvl1pPr>
          </a:lstStyle>
          <a:p>
            <a:pPr lvl="0"/>
            <a:r>
              <a:rPr lang="en-US"/>
              <a:t>Month, Date, Year</a:t>
            </a:r>
          </a:p>
        </p:txBody>
      </p:sp>
    </p:spTree>
    <p:extLst>
      <p:ext uri="{BB962C8B-B14F-4D97-AF65-F5344CB8AC3E}">
        <p14:creationId xmlns:p14="http://schemas.microsoft.com/office/powerpoint/2010/main" val="228998299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/>
          <p:cNvSpPr>
            <a:spLocks noGrp="1"/>
          </p:cNvSpPr>
          <p:nvPr>
            <p:ph type="title" hasCustomPrompt="1"/>
          </p:nvPr>
        </p:nvSpPr>
        <p:spPr>
          <a:xfrm>
            <a:off x="814948" y="440048"/>
            <a:ext cx="4516224" cy="769594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lang="en-US" sz="3200" b="1" kern="1200" cap="all" spc="200" baseline="0">
                <a:solidFill>
                  <a:schemeClr val="tx2"/>
                </a:solidFill>
                <a:latin typeface="Gotham" charset="0"/>
                <a:ea typeface="Gotham" charset="0"/>
                <a:cs typeface="Gotham" charset="0"/>
              </a:defRPr>
            </a:lvl1pPr>
          </a:lstStyle>
          <a:p>
            <a:r>
              <a:rPr lang="en-US"/>
              <a:t>Presentation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393997" y="440048"/>
            <a:ext cx="5086804" cy="55867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endParaRPr lang="en-US"/>
          </a:p>
        </p:txBody>
      </p:sp>
      <p:sp>
        <p:nvSpPr>
          <p:cNvPr id="18" name="Content Placeholder 8"/>
          <p:cNvSpPr>
            <a:spLocks noGrp="1"/>
          </p:cNvSpPr>
          <p:nvPr>
            <p:ph sz="quarter" idx="11"/>
          </p:nvPr>
        </p:nvSpPr>
        <p:spPr>
          <a:xfrm>
            <a:off x="815733" y="1913642"/>
            <a:ext cx="4411744" cy="36387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i="0" kern="0" cap="all" dirty="0" smtClean="0">
                <a:solidFill>
                  <a:srgbClr val="2B9CD8"/>
                </a:solidFill>
                <a:latin typeface="+mj-lt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8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/>
              <a:t>Third level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819804" y="6400800"/>
            <a:ext cx="377071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fld id="{55B6A344-D51B-3743-AE60-3AAE9FE29C10}" type="slidenum">
              <a:rPr lang="en-US" sz="800" b="1" i="0" spc="200" baseline="0" smtClean="0">
                <a:solidFill>
                  <a:schemeClr val="bg2"/>
                </a:solidFill>
                <a:latin typeface="Gotham" charset="0"/>
                <a:ea typeface="Gotham" charset="0"/>
                <a:cs typeface="Gotham" charset="0"/>
              </a:rPr>
              <a:t>‹#›</a:t>
            </a:fld>
            <a:endParaRPr lang="en-US" sz="800" b="1" i="0" spc="200" baseline="0">
              <a:solidFill>
                <a:schemeClr val="bg2"/>
              </a:solidFill>
              <a:latin typeface="Gotham" charset="0"/>
              <a:ea typeface="Gotham" charset="0"/>
              <a:cs typeface="Gotha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3192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/>
          <p:cNvSpPr>
            <a:spLocks noGrp="1"/>
          </p:cNvSpPr>
          <p:nvPr>
            <p:ph type="title" hasCustomPrompt="1"/>
          </p:nvPr>
        </p:nvSpPr>
        <p:spPr>
          <a:xfrm>
            <a:off x="814948" y="440048"/>
            <a:ext cx="10515600" cy="769594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lang="en-US" sz="3200" b="1" kern="1200" cap="all" spc="200" baseline="0">
                <a:solidFill>
                  <a:schemeClr val="tx2"/>
                </a:solidFill>
                <a:latin typeface="Gotham" charset="0"/>
                <a:ea typeface="Gotham" charset="0"/>
                <a:cs typeface="Gotham" charset="0"/>
              </a:defRPr>
            </a:lvl1pPr>
          </a:lstStyle>
          <a:p>
            <a:r>
              <a:rPr lang="en-US"/>
              <a:t>Presentation title style</a:t>
            </a:r>
          </a:p>
        </p:txBody>
      </p:sp>
      <p:sp>
        <p:nvSpPr>
          <p:cNvPr id="18" name="Content Placeholder 8"/>
          <p:cNvSpPr>
            <a:spLocks noGrp="1"/>
          </p:cNvSpPr>
          <p:nvPr>
            <p:ph sz="quarter" idx="10"/>
          </p:nvPr>
        </p:nvSpPr>
        <p:spPr>
          <a:xfrm>
            <a:off x="6328009" y="1590675"/>
            <a:ext cx="4411744" cy="4074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i="0" kern="0" cap="all" dirty="0" smtClean="0">
                <a:solidFill>
                  <a:srgbClr val="2B9CD8"/>
                </a:solidFill>
                <a:latin typeface="+mj-lt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800" kern="1200" dirty="0" smtClean="0">
                <a:solidFill>
                  <a:schemeClr val="tx2"/>
                </a:solidFill>
                <a:latin typeface="+mj-lt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/>
              <a:t>Third level</a:t>
            </a:r>
          </a:p>
        </p:txBody>
      </p:sp>
      <p:sp>
        <p:nvSpPr>
          <p:cNvPr id="20" name="Content Placeholder 8"/>
          <p:cNvSpPr>
            <a:spLocks noGrp="1"/>
          </p:cNvSpPr>
          <p:nvPr>
            <p:ph sz="quarter" idx="11"/>
          </p:nvPr>
        </p:nvSpPr>
        <p:spPr>
          <a:xfrm>
            <a:off x="815733" y="1590675"/>
            <a:ext cx="4411744" cy="4074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i="0" kern="0" cap="all" dirty="0" smtClean="0">
                <a:solidFill>
                  <a:srgbClr val="2B9CD8"/>
                </a:solidFill>
                <a:latin typeface="+mj-lt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800" kern="1200" dirty="0" smtClean="0">
                <a:solidFill>
                  <a:schemeClr val="tx2"/>
                </a:solidFill>
                <a:latin typeface="+mj-lt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/>
              <a:t>Third level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819804" y="6400800"/>
            <a:ext cx="377071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fld id="{55B6A344-D51B-3743-AE60-3AAE9FE29C10}" type="slidenum">
              <a:rPr lang="en-US" sz="800" b="1" i="0" spc="200" baseline="0" smtClean="0">
                <a:solidFill>
                  <a:schemeClr val="bg2"/>
                </a:solidFill>
                <a:latin typeface="Gotham" charset="0"/>
                <a:ea typeface="Gotham" charset="0"/>
                <a:cs typeface="Gotham" charset="0"/>
              </a:rPr>
              <a:t>‹#›</a:t>
            </a:fld>
            <a:endParaRPr lang="en-US" sz="800" b="1" i="0" spc="200" baseline="0">
              <a:solidFill>
                <a:schemeClr val="bg2"/>
              </a:solidFill>
              <a:latin typeface="Gotham" charset="0"/>
              <a:ea typeface="Gotham" charset="0"/>
              <a:cs typeface="Gotha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870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384F-E47B-2D40-B306-E95B09118174}" type="datetimeFigureOut">
              <a:rPr lang="en-US" smtClean="0"/>
              <a:t>9/22/18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FCBC7-4771-3143-9F58-2A417CE13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112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384F-E47B-2D40-B306-E95B09118174}" type="datetimeFigureOut">
              <a:rPr lang="en-US" smtClean="0"/>
              <a:t>9/22/18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FCBC7-4771-3143-9F58-2A417CE13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453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384F-E47B-2D40-B306-E95B09118174}" type="datetimeFigureOut">
              <a:rPr lang="en-US" smtClean="0"/>
              <a:t>9/22/18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FCBC7-4771-3143-9F58-2A417CE13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811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384F-E47B-2D40-B306-E95B09118174}" type="datetimeFigureOut">
              <a:rPr lang="en-US" smtClean="0"/>
              <a:t>9/22/18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FCBC7-4771-3143-9F58-2A417CE13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532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384F-E47B-2D40-B306-E95B09118174}" type="datetimeFigureOut">
              <a:rPr lang="en-US" smtClean="0"/>
              <a:t>9/22/18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FCBC7-4771-3143-9F58-2A417CE13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306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384F-E47B-2D40-B306-E95B09118174}" type="datetimeFigureOut">
              <a:rPr lang="en-US" smtClean="0"/>
              <a:t>9/22/18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FCBC7-4771-3143-9F58-2A417CE13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927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384F-E47B-2D40-B306-E95B09118174}" type="datetimeFigureOut">
              <a:rPr lang="en-US" smtClean="0"/>
              <a:t>9/22/18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FCBC7-4771-3143-9F58-2A417CE13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754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384F-E47B-2D40-B306-E95B09118174}" type="datetimeFigureOut">
              <a:rPr lang="en-US" smtClean="0"/>
              <a:t>9/22/18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FCBC7-4771-3143-9F58-2A417CE13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337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18384F-E47B-2D40-B306-E95B09118174}" type="datetimeFigureOut">
              <a:rPr lang="en-US" smtClean="0"/>
              <a:t>9/22/18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4FCBC7-4771-3143-9F58-2A417CE13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556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5.pn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2643BE6C-86B7-4AB9-91E8-9B5DB45AC8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88" y="0"/>
            <a:ext cx="12188825" cy="42428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C107FA7-C71F-4D7B-9F4F-8325F341AF6A}"/>
              </a:ext>
            </a:extLst>
          </p:cNvPr>
          <p:cNvSpPr txBox="1">
            <a:spLocks/>
          </p:cNvSpPr>
          <p:nvPr/>
        </p:nvSpPr>
        <p:spPr>
          <a:xfrm>
            <a:off x="1293026" y="713195"/>
            <a:ext cx="9605948" cy="31180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15000" b="1" dirty="0">
                <a:solidFill>
                  <a:srgbClr val="FFFFFF"/>
                </a:solidFill>
                <a:cs typeface="Calibri Light"/>
              </a:rPr>
              <a:t>Streaming Media at Scale</a:t>
            </a:r>
            <a:r>
              <a:rPr lang="en-US" sz="15000" b="1" dirty="0">
                <a:solidFill>
                  <a:srgbClr val="FFFFFF"/>
                </a:solidFill>
              </a:rPr>
              <a:t> </a:t>
            </a:r>
          </a:p>
          <a:p>
            <a:pPr algn="ctr">
              <a:spcAft>
                <a:spcPts val="600"/>
              </a:spcAft>
            </a:pPr>
            <a:r>
              <a:rPr lang="en-US" sz="8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Story of Apache Traffic Control</a:t>
            </a:r>
            <a:endParaRPr lang="en-US" sz="8800" dirty="0">
              <a:cs typeface="Calibri Light"/>
            </a:endParaRPr>
          </a:p>
          <a:p>
            <a:pPr algn="ctr">
              <a:spcAft>
                <a:spcPts val="600"/>
              </a:spcAft>
            </a:pPr>
            <a:endParaRPr lang="en-US" sz="30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/>
            <a:endParaRPr lang="en-US" sz="63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/>
            <a:r>
              <a:rPr lang="en-US" sz="5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Dave Neuman, Comcast</a:t>
            </a:r>
            <a:endParaRPr lang="en-US" sz="5700" kern="1200" dirty="0">
              <a:solidFill>
                <a:srgbClr val="FFFFFF"/>
              </a:solidFill>
              <a:latin typeface="+mj-lt"/>
            </a:endParaRPr>
          </a:p>
          <a:p>
            <a:pPr algn="ctr"/>
            <a:r>
              <a:rPr lang="en-US" sz="5700" dirty="0" err="1">
                <a:solidFill>
                  <a:srgbClr val="FFFFFF"/>
                </a:solidFill>
                <a:cs typeface="Calibri Light"/>
              </a:rPr>
              <a:t>neuman@apache.org</a:t>
            </a:r>
            <a:endParaRPr lang="en-US" sz="5700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07F83695-16FA-4966-8196-2EF47063D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8686" y="4794025"/>
            <a:ext cx="4206723" cy="150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177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340DBB7-36A2-4870-9E9B-CFB76B0B84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88" y="0"/>
            <a:ext cx="12188825" cy="15818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487E3F6-2C3D-4C4B-98A4-6685E1425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440048"/>
            <a:ext cx="3293619" cy="59309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B04636C-8362-7143-9A04-D509A27449E7}"/>
              </a:ext>
            </a:extLst>
          </p:cNvPr>
          <p:cNvSpPr/>
          <p:nvPr/>
        </p:nvSpPr>
        <p:spPr>
          <a:xfrm>
            <a:off x="734709" y="554966"/>
            <a:ext cx="6133923" cy="60016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sz="3300">
                <a:solidFill>
                  <a:schemeClr val="bg1"/>
                </a:solidFill>
                <a:latin typeface="Calibri Light_MSFontService"/>
                <a:ea typeface="Calibri" panose="020F0502020204030204" pitchFamily="34" charset="0"/>
                <a:cs typeface="Times New Roman" panose="02020603050405020304" pitchFamily="18" charset="0"/>
              </a:rPr>
              <a:t>Apache Traffic Control CDNs serve:</a:t>
            </a:r>
            <a:endParaRPr lang="en-US" sz="3300">
              <a:solidFill>
                <a:schemeClr val="bg1"/>
              </a:solidFill>
              <a:latin typeface="Calibri Light_MSFontService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B7536A-4E37-419F-86A7-8F3D376DA852}"/>
              </a:ext>
            </a:extLst>
          </p:cNvPr>
          <p:cNvSpPr txBox="1"/>
          <p:nvPr/>
        </p:nvSpPr>
        <p:spPr>
          <a:xfrm>
            <a:off x="737810" y="2305352"/>
            <a:ext cx="7015238" cy="31700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500" dirty="0">
                <a:latin typeface="+mj-lt"/>
                <a:cs typeface="Calibri"/>
              </a:rPr>
              <a:t>More than 35 petabytes per day</a:t>
            </a:r>
            <a:endParaRPr lang="en-US" dirty="0">
              <a:latin typeface="+mj-lt"/>
            </a:endParaRPr>
          </a:p>
          <a:p>
            <a:r>
              <a:rPr lang="en-US" sz="2500" dirty="0">
                <a:cs typeface="Calibri"/>
              </a:rPr>
              <a:t>     </a:t>
            </a:r>
            <a:r>
              <a:rPr lang="en-US" dirty="0">
                <a:cs typeface="Calibri"/>
              </a:rPr>
              <a:t>1.5 libraries of congress per minute</a:t>
            </a:r>
            <a:r>
              <a:rPr lang="en-US" sz="2500" dirty="0">
                <a:cs typeface="Calibri"/>
              </a:rPr>
              <a:t>​</a:t>
            </a:r>
          </a:p>
          <a:p>
            <a:r>
              <a:rPr lang="en-US" sz="2500" dirty="0">
                <a:cs typeface="Calibri"/>
              </a:rPr>
              <a:t>​</a:t>
            </a:r>
          </a:p>
          <a:p>
            <a:r>
              <a:rPr lang="en-US" sz="2500" dirty="0">
                <a:latin typeface="+mj-lt"/>
                <a:cs typeface="Calibri"/>
              </a:rPr>
              <a:t>More than 100 billion transactions/day</a:t>
            </a:r>
          </a:p>
          <a:p>
            <a:r>
              <a:rPr lang="en-US" sz="2500" dirty="0">
                <a:cs typeface="Calibri"/>
              </a:rPr>
              <a:t>      </a:t>
            </a:r>
            <a:r>
              <a:rPr lang="en-US" dirty="0">
                <a:cs typeface="Calibri"/>
              </a:rPr>
              <a:t>&gt; 1 million TPS​</a:t>
            </a:r>
          </a:p>
          <a:p>
            <a:r>
              <a:rPr lang="en-US" sz="2500" dirty="0">
                <a:cs typeface="Calibri"/>
              </a:rPr>
              <a:t>​</a:t>
            </a:r>
          </a:p>
          <a:p>
            <a:r>
              <a:rPr lang="en-US" sz="2500" dirty="0">
                <a:latin typeface="+mj-lt"/>
                <a:cs typeface="Calibri"/>
              </a:rPr>
              <a:t>More than 18 exabytes served in total​</a:t>
            </a:r>
          </a:p>
          <a:p>
            <a:r>
              <a:rPr lang="en-US" sz="2500" dirty="0">
                <a:cs typeface="Calibri"/>
              </a:rPr>
              <a:t>      </a:t>
            </a:r>
            <a:r>
              <a:rPr lang="en-US" dirty="0">
                <a:cs typeface="Calibri"/>
              </a:rPr>
              <a:t>Exabyte = 1,000,000,000,000,000,000 bytes</a:t>
            </a:r>
          </a:p>
        </p:txBody>
      </p:sp>
    </p:spTree>
    <p:extLst>
      <p:ext uri="{BB962C8B-B14F-4D97-AF65-F5344CB8AC3E}">
        <p14:creationId xmlns:p14="http://schemas.microsoft.com/office/powerpoint/2010/main" val="2550849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340DBB7-36A2-4870-9E9B-CFB76B0B84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88" y="0"/>
            <a:ext cx="12188825" cy="15818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04636C-8362-7143-9A04-D509A27449E7}"/>
              </a:ext>
            </a:extLst>
          </p:cNvPr>
          <p:cNvSpPr/>
          <p:nvPr/>
        </p:nvSpPr>
        <p:spPr>
          <a:xfrm>
            <a:off x="734709" y="554966"/>
            <a:ext cx="1892056" cy="60016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sz="3300" dirty="0">
                <a:solidFill>
                  <a:schemeClr val="bg1"/>
                </a:solidFill>
                <a:latin typeface="Calibri Light_MSFontService"/>
                <a:ea typeface="Calibri" panose="020F0502020204030204" pitchFamily="34" charset="0"/>
                <a:cs typeface="Times New Roman" panose="02020603050405020304" pitchFamily="18" charset="0"/>
              </a:rPr>
              <a:t>Why ASF?</a:t>
            </a:r>
            <a:endParaRPr lang="en-US" sz="3300" dirty="0">
              <a:solidFill>
                <a:schemeClr val="bg1"/>
              </a:solidFill>
              <a:latin typeface="Calibri Light_MSFontService"/>
            </a:endParaRPr>
          </a:p>
        </p:txBody>
      </p:sp>
      <p:pic>
        <p:nvPicPr>
          <p:cNvPr id="7" name="Picture 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EA29D749-14B9-9F47-9261-7F737704B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959" y="666557"/>
            <a:ext cx="3345788" cy="59158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CED7CC-7042-8A41-9349-D1253B7043C5}"/>
              </a:ext>
            </a:extLst>
          </p:cNvPr>
          <p:cNvSpPr txBox="1"/>
          <p:nvPr/>
        </p:nvSpPr>
        <p:spPr>
          <a:xfrm>
            <a:off x="734709" y="1873467"/>
            <a:ext cx="6096000" cy="470898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latin typeface="+mj-lt"/>
                <a:cs typeface="Segoe UI"/>
              </a:rPr>
              <a:t>Friendly To Contributors​​</a:t>
            </a:r>
          </a:p>
          <a:p>
            <a:r>
              <a:rPr lang="en-US" sz="2400" dirty="0">
                <a:cs typeface="Segoe UI"/>
              </a:rPr>
              <a:t>• No Corporate CLA​​</a:t>
            </a:r>
          </a:p>
          <a:p>
            <a:r>
              <a:rPr lang="en-US" sz="2400" dirty="0">
                <a:cs typeface="Segoe UI"/>
              </a:rPr>
              <a:t>​​</a:t>
            </a:r>
            <a:endParaRPr lang="en-US" sz="2400" dirty="0">
              <a:latin typeface="Segoe UI"/>
              <a:cs typeface="Segoe UI"/>
            </a:endParaRPr>
          </a:p>
          <a:p>
            <a:r>
              <a:rPr lang="en-US" sz="2800" dirty="0">
                <a:latin typeface="+mj-lt"/>
                <a:cs typeface="Segoe UI"/>
              </a:rPr>
              <a:t>Provides Mentorship To New Projects</a:t>
            </a:r>
            <a:r>
              <a:rPr lang="en-US" sz="2400" dirty="0">
                <a:latin typeface="Calibri Light_MSFontService"/>
                <a:cs typeface="Segoe UI"/>
              </a:rPr>
              <a:t>​​</a:t>
            </a:r>
          </a:p>
          <a:p>
            <a:r>
              <a:rPr lang="en-US" sz="2400" dirty="0"/>
              <a:t>• Apache Incubator​​</a:t>
            </a:r>
          </a:p>
          <a:p>
            <a:r>
              <a:rPr lang="en-US" sz="2400" dirty="0"/>
              <a:t>• Roadmap for success (or not) </a:t>
            </a:r>
          </a:p>
          <a:p>
            <a:r>
              <a:rPr lang="en-US" sz="2400" dirty="0"/>
              <a:t>• Mentors​​​​</a:t>
            </a:r>
          </a:p>
          <a:p>
            <a:r>
              <a:rPr lang="en-US" sz="2400" dirty="0">
                <a:cs typeface="Segoe UI"/>
              </a:rPr>
              <a:t>​​</a:t>
            </a:r>
            <a:endParaRPr lang="en-US" sz="2400" dirty="0">
              <a:latin typeface="Segoe UI"/>
              <a:cs typeface="Segoe UI"/>
            </a:endParaRPr>
          </a:p>
          <a:p>
            <a:r>
              <a:rPr lang="en-US" sz="2800" dirty="0">
                <a:latin typeface="+mj-lt"/>
                <a:cs typeface="Segoe UI"/>
              </a:rPr>
              <a:t>Bootstrap Infrastructure</a:t>
            </a:r>
            <a:r>
              <a:rPr lang="en-US" sz="2400" dirty="0">
                <a:latin typeface="+mj-lt"/>
                <a:cs typeface="Segoe UI"/>
              </a:rPr>
              <a:t>​​</a:t>
            </a:r>
          </a:p>
          <a:p>
            <a:r>
              <a:rPr lang="en-US" sz="2400" dirty="0">
                <a:latin typeface="Calibri Light_MSFontService"/>
                <a:cs typeface="Segoe UI"/>
              </a:rPr>
              <a:t>• </a:t>
            </a:r>
            <a:r>
              <a:rPr lang="en-US" sz="2400" dirty="0"/>
              <a:t>Infra Team​​</a:t>
            </a:r>
          </a:p>
          <a:p>
            <a:r>
              <a:rPr lang="en-US" sz="2400" dirty="0"/>
              <a:t>• Jenkins CI/CD​​</a:t>
            </a:r>
          </a:p>
          <a:p>
            <a:r>
              <a:rPr lang="en-US" sz="2400" dirty="0"/>
              <a:t>• Mailing Lists​</a:t>
            </a:r>
          </a:p>
        </p:txBody>
      </p:sp>
    </p:spTree>
    <p:extLst>
      <p:ext uri="{BB962C8B-B14F-4D97-AF65-F5344CB8AC3E}">
        <p14:creationId xmlns:p14="http://schemas.microsoft.com/office/powerpoint/2010/main" val="3039632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340DBB7-36A2-4870-9E9B-CFB76B0B84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88" y="0"/>
            <a:ext cx="12188825" cy="15818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04636C-8362-7143-9A04-D509A27449E7}"/>
              </a:ext>
            </a:extLst>
          </p:cNvPr>
          <p:cNvSpPr/>
          <p:nvPr/>
        </p:nvSpPr>
        <p:spPr>
          <a:xfrm>
            <a:off x="734709" y="554966"/>
            <a:ext cx="1892056" cy="60016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sz="3300" dirty="0">
                <a:solidFill>
                  <a:schemeClr val="bg1"/>
                </a:solidFill>
                <a:latin typeface="Calibri Light_MSFontService"/>
                <a:ea typeface="Calibri" panose="020F0502020204030204" pitchFamily="34" charset="0"/>
                <a:cs typeface="Times New Roman" panose="02020603050405020304" pitchFamily="18" charset="0"/>
              </a:rPr>
              <a:t>Why ASF?</a:t>
            </a:r>
            <a:endParaRPr lang="en-US" sz="3300" dirty="0">
              <a:solidFill>
                <a:schemeClr val="bg1"/>
              </a:solidFill>
              <a:latin typeface="Calibri Light_MSFontService"/>
            </a:endParaRPr>
          </a:p>
        </p:txBody>
      </p:sp>
      <p:pic>
        <p:nvPicPr>
          <p:cNvPr id="7" name="Picture 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EA29D749-14B9-9F47-9261-7F737704B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959" y="666557"/>
            <a:ext cx="3345788" cy="59158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8FDCBC-E66A-D14B-838E-2A88872E941F}"/>
              </a:ext>
            </a:extLst>
          </p:cNvPr>
          <p:cNvSpPr txBox="1"/>
          <p:nvPr/>
        </p:nvSpPr>
        <p:spPr>
          <a:xfrm>
            <a:off x="734709" y="2268509"/>
            <a:ext cx="6096000" cy="30162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latin typeface="+mj-lt"/>
                <a:cs typeface="Arial"/>
              </a:rPr>
              <a:t>The Apache Way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Charity​​​​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Pragmatic​​​​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Openness​​​​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Meritocracy​​​​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Consensus​​​​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u="sng" dirty="0">
                <a:cs typeface="Arial"/>
              </a:rPr>
              <a:t>Community Over Code</a:t>
            </a:r>
            <a:r>
              <a:rPr lang="en-US" sz="2400" dirty="0">
                <a:cs typeface="Arial"/>
              </a:rPr>
              <a:t>​</a:t>
            </a:r>
          </a:p>
          <a:p>
            <a:endParaRPr lang="en-US" dirty="0"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3291354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C86434-45BF-894F-BB17-F7824A469897}"/>
              </a:ext>
            </a:extLst>
          </p:cNvPr>
          <p:cNvSpPr txBox="1"/>
          <p:nvPr/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Apache Projects we use </a:t>
            </a:r>
            <a:r>
              <a:rPr lang="en-US" sz="3300">
                <a:solidFill>
                  <a:srgbClr val="FFFFFF"/>
                </a:solidFill>
                <a:latin typeface="+mj-lt"/>
                <a:ea typeface="+mj-ea"/>
                <a:cs typeface="Calibri Light"/>
              </a:rPr>
              <a:t>&amp; love </a:t>
            </a:r>
            <a:endParaRPr lang="en-US" sz="3300" kern="1200">
              <a:solidFill>
                <a:srgbClr val="FFFFFF"/>
              </a:solidFill>
              <a:latin typeface="+mj-lt"/>
              <a:ea typeface="+mj-ea"/>
              <a:cs typeface="Calibri Ligh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4621C2-1D00-0A4A-8ECB-2141E5A87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033497"/>
            <a:ext cx="7188199" cy="47801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AD01C5-914F-384A-8600-D504BC97E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399" y="5469382"/>
            <a:ext cx="20066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254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outdoor, person, tree&#10;&#10;Description generated with very high confidence">
            <a:extLst>
              <a:ext uri="{FF2B5EF4-FFF2-40B4-BE49-F238E27FC236}">
                <a16:creationId xmlns:a16="http://schemas.microsoft.com/office/drawing/2014/main" id="{3AF2FFB9-AC75-4139-BC3B-FA205C5860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t="2767" b="1296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9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DBC269-7959-42B9-A758-4DBAB105674A}"/>
              </a:ext>
            </a:extLst>
          </p:cNvPr>
          <p:cNvSpPr txBox="1"/>
          <p:nvPr/>
        </p:nvSpPr>
        <p:spPr>
          <a:xfrm>
            <a:off x="7642961" y="3254524"/>
            <a:ext cx="4642795" cy="217911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600">
                <a:latin typeface="+mj-lt"/>
                <a:ea typeface="+mj-ea"/>
                <a:cs typeface="+mj-cs"/>
              </a:rPr>
              <a:t>Congratulations Traffic Control! </a:t>
            </a:r>
          </a:p>
        </p:txBody>
      </p:sp>
    </p:spTree>
    <p:extLst>
      <p:ext uri="{BB962C8B-B14F-4D97-AF65-F5344CB8AC3E}">
        <p14:creationId xmlns:p14="http://schemas.microsoft.com/office/powerpoint/2010/main" val="1265662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643BE6C-86B7-4AB9-91E8-9B5DB45AC8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88" y="0"/>
            <a:ext cx="12188825" cy="35383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918F83-A177-EC42-B896-3739EAF486FE}"/>
              </a:ext>
            </a:extLst>
          </p:cNvPr>
          <p:cNvSpPr txBox="1"/>
          <p:nvPr/>
        </p:nvSpPr>
        <p:spPr>
          <a:xfrm>
            <a:off x="3176" y="1276720"/>
            <a:ext cx="12188824" cy="110799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300" dirty="0">
                <a:solidFill>
                  <a:schemeClr val="bg1"/>
                </a:solidFill>
                <a:latin typeface="+mj-lt"/>
                <a:cs typeface="Segoe UI"/>
              </a:rPr>
              <a:t>A set of components that can be used to build, ​monitor, configure, </a:t>
            </a:r>
            <a:endParaRPr lang="en-US" sz="3300" dirty="0">
              <a:solidFill>
                <a:schemeClr val="bg1"/>
              </a:solidFill>
              <a:latin typeface="+mj-lt"/>
              <a:cs typeface="Calibri"/>
            </a:endParaRPr>
          </a:p>
          <a:p>
            <a:pPr algn="ctr"/>
            <a:r>
              <a:rPr lang="en-US" sz="3300" dirty="0">
                <a:solidFill>
                  <a:schemeClr val="bg1"/>
                </a:solidFill>
                <a:latin typeface="+mj-lt"/>
                <a:cs typeface="Segoe UI"/>
              </a:rPr>
              <a:t>and provision a large-scale content delivery network (CDN).​</a:t>
            </a:r>
            <a:endParaRPr lang="en-US" sz="3300" dirty="0">
              <a:solidFill>
                <a:schemeClr val="bg1"/>
              </a:solidFill>
              <a:latin typeface="+mj-lt"/>
              <a:cs typeface="Calibri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2CBA180-9776-4FE0-B7F1-E8404DF3F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676" y="4385147"/>
            <a:ext cx="6606555" cy="162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468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643BE6C-86B7-4AB9-91E8-9B5DB45AC8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88" y="0"/>
            <a:ext cx="12188825" cy="35383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700DB8-A75D-4603-B4F1-70EF9DBDE64D}"/>
              </a:ext>
            </a:extLst>
          </p:cNvPr>
          <p:cNvSpPr txBox="1"/>
          <p:nvPr/>
        </p:nvSpPr>
        <p:spPr>
          <a:xfrm>
            <a:off x="1293026" y="1170395"/>
            <a:ext cx="9605948" cy="119753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 </a:t>
            </a:r>
            <a:r>
              <a:rPr lang="en-US" sz="33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CDN</a:t>
            </a:r>
            <a:r>
              <a:rPr lang="en-US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is a distributed system of servers used for delivering content over HTTP(s). </a:t>
            </a:r>
            <a:endParaRPr lang="en-US" sz="3300" kern="1200" dirty="0">
              <a:solidFill>
                <a:srgbClr val="FFFFFF"/>
              </a:solidFill>
              <a:latin typeface="+mj-lt"/>
              <a:ea typeface="+mj-ea"/>
              <a:cs typeface="Calibri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778C30-63C9-744F-8420-8C5E0D6A8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5623" y="3745055"/>
            <a:ext cx="7000754" cy="286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073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lh6.googleusercontent.com/Vfo1jmYp9Guto4RAUUa0ctL5xopAoquc0u8WLNjgmhmW911FaiBiLfaIruqLr58AhwkQuRR1ghe203GLTO4JNT9aLwZWpTynOowTG6LClv9fCIMgGHzYFlzUYrLKITfEddgHSJkIpio">
            <a:extLst>
              <a:ext uri="{FF2B5EF4-FFF2-40B4-BE49-F238E27FC236}">
                <a16:creationId xmlns:a16="http://schemas.microsoft.com/office/drawing/2014/main" id="{1F643A87-48AD-484E-8CEC-461D96EE4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424" y="5566809"/>
            <a:ext cx="2759084" cy="69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105317-CE49-D345-8CA0-E2D15AD9E7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5820" y="645032"/>
            <a:ext cx="3303056" cy="6275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7F1AE72-0DB1-CC42-9D7B-0F3C6A77612E}"/>
              </a:ext>
            </a:extLst>
          </p:cNvPr>
          <p:cNvSpPr txBox="1"/>
          <p:nvPr/>
        </p:nvSpPr>
        <p:spPr>
          <a:xfrm>
            <a:off x="1541752" y="645032"/>
            <a:ext cx="5834217" cy="627864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600" dirty="0">
                <a:latin typeface="+mj-lt"/>
                <a:cs typeface="Calibri"/>
              </a:rPr>
              <a:t>Caches</a:t>
            </a:r>
            <a:endParaRPr lang="en-US" sz="2600" dirty="0">
              <a:latin typeface="+mj-lt"/>
            </a:endParaRPr>
          </a:p>
          <a:p>
            <a:r>
              <a:rPr lang="en-US" sz="1700" dirty="0">
                <a:cs typeface="Calibri"/>
              </a:rPr>
              <a:t>The HTTP standards compliant work horses of the CDN;  deployed in multiple tiers and locations </a:t>
            </a:r>
            <a:endParaRPr lang="en-US" sz="1700" dirty="0"/>
          </a:p>
          <a:p>
            <a:endParaRPr lang="en-US" sz="2000" dirty="0">
              <a:latin typeface="Calibri Light_MSFontService"/>
              <a:cs typeface="Calibri"/>
            </a:endParaRPr>
          </a:p>
          <a:p>
            <a:r>
              <a:rPr lang="en-US" sz="2600" dirty="0">
                <a:latin typeface="+mj-lt"/>
                <a:cs typeface="Calibri"/>
              </a:rPr>
              <a:t>Traffic Router  </a:t>
            </a:r>
          </a:p>
          <a:p>
            <a:r>
              <a:rPr lang="en-US" dirty="0"/>
              <a:t>Routes clients to the best available cache in their location for their content using HTTP(s) redirects or DNS</a:t>
            </a:r>
            <a:endParaRPr lang="en-US" sz="1700" dirty="0">
              <a:cs typeface="Calibri"/>
            </a:endParaRPr>
          </a:p>
          <a:p>
            <a:endParaRPr lang="en-US" sz="2000" dirty="0">
              <a:latin typeface="Calibri Light_MSFontService"/>
              <a:cs typeface="Calibri"/>
            </a:endParaRPr>
          </a:p>
          <a:p>
            <a:r>
              <a:rPr lang="en-US" sz="2600" dirty="0">
                <a:latin typeface="+mj-lt"/>
                <a:cs typeface="Calibri"/>
              </a:rPr>
              <a:t>Health protocol</a:t>
            </a:r>
          </a:p>
          <a:p>
            <a:r>
              <a:rPr lang="en-US" dirty="0"/>
              <a:t>Monitors caches for system and application metrics and use that data to make health decisions about caches in the CDN</a:t>
            </a:r>
          </a:p>
          <a:p>
            <a:endParaRPr lang="en-US" sz="2000" dirty="0">
              <a:latin typeface="Calibri Light_MSFontService"/>
            </a:endParaRPr>
          </a:p>
          <a:p>
            <a:r>
              <a:rPr lang="en-US" sz="2600" dirty="0">
                <a:latin typeface="+mj-lt"/>
                <a:cs typeface="Calibri"/>
              </a:rPr>
              <a:t>Configuration Management</a:t>
            </a:r>
          </a:p>
          <a:p>
            <a:r>
              <a:rPr lang="en-US" sz="1700" dirty="0">
                <a:cs typeface="Calibri"/>
              </a:rPr>
              <a:t>Provides the ability to manage users, configuration files, servers, and topology via an API or UI</a:t>
            </a:r>
          </a:p>
          <a:p>
            <a:endParaRPr lang="en-US" sz="2000" dirty="0">
              <a:latin typeface="Calibri Light_MSFontService"/>
            </a:endParaRPr>
          </a:p>
          <a:p>
            <a:r>
              <a:rPr lang="en-US" sz="2600" dirty="0">
                <a:latin typeface="+mj-lt"/>
                <a:cs typeface="Calibri"/>
              </a:rPr>
              <a:t>Logging and analytics</a:t>
            </a:r>
          </a:p>
          <a:p>
            <a:r>
              <a:rPr lang="en-US" sz="1700" dirty="0">
                <a:cs typeface="Calibri"/>
              </a:rPr>
              <a:t>Collect and index logs for all servers in the CDN making them available for search and analysis</a:t>
            </a:r>
          </a:p>
          <a:p>
            <a:endParaRPr lang="en-US" dirty="0">
              <a:cs typeface="Calibri"/>
            </a:endParaRPr>
          </a:p>
        </p:txBody>
      </p:sp>
      <p:graphicFrame>
        <p:nvGraphicFramePr>
          <p:cNvPr id="17" name="Content Placeholder 6">
            <a:extLst>
              <a:ext uri="{FF2B5EF4-FFF2-40B4-BE49-F238E27FC236}">
                <a16:creationId xmlns:a16="http://schemas.microsoft.com/office/drawing/2014/main" id="{C72501F2-9B88-D849-BF9A-2CA2962E59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9595632"/>
              </p:ext>
            </p:extLst>
          </p:nvPr>
        </p:nvGraphicFramePr>
        <p:xfrm>
          <a:off x="6560457" y="1114462"/>
          <a:ext cx="5829782" cy="45401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id="{A372F3BF-4957-47A6-9196-11DA850EE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8460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31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058A7B0-3D44-4649-8DB3-471DEC97D337}"/>
              </a:ext>
            </a:extLst>
          </p:cNvPr>
          <p:cNvSpPr txBox="1"/>
          <p:nvPr/>
        </p:nvSpPr>
        <p:spPr>
          <a:xfrm>
            <a:off x="951914" y="2067139"/>
            <a:ext cx="3115994" cy="3012830"/>
          </a:xfrm>
          <a:prstGeom prst="rect">
            <a:avLst/>
          </a:prstGeom>
          <a:solidFill>
            <a:schemeClr val="accent1"/>
          </a:solidFill>
          <a:ln w="174625" cmpd="thinThick">
            <a:solidFill>
              <a:schemeClr val="accent1"/>
            </a:solidFill>
          </a:ln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story begins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9B819D-BF5B-5B49-9FE4-795EE4A9D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9231" y="1972385"/>
            <a:ext cx="6893169" cy="320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006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3A283C-16E2-4E40-AE19-8CB59BD49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88" y="0"/>
            <a:ext cx="12188825" cy="100129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401F47-1BD3-0E42-8CF6-BFD5B3C35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546" y="5054815"/>
            <a:ext cx="1434432" cy="14394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E0E11A-12F0-634E-9758-70DAE3B70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7758" y="4783900"/>
            <a:ext cx="3043382" cy="171038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6870A9C-16BB-3044-BF70-2E9709EA7CD7}"/>
              </a:ext>
            </a:extLst>
          </p:cNvPr>
          <p:cNvSpPr/>
          <p:nvPr/>
        </p:nvSpPr>
        <p:spPr>
          <a:xfrm>
            <a:off x="855882" y="278575"/>
            <a:ext cx="3057760" cy="60016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sz="3300">
                <a:solidFill>
                  <a:schemeClr val="bg1"/>
                </a:solidFill>
                <a:latin typeface="Calibri Light_MSFontService"/>
                <a:ea typeface="Calibri" panose="020F0502020204030204" pitchFamily="34" charset="0"/>
                <a:cs typeface="Times New Roman" panose="02020603050405020304" pitchFamily="18" charset="0"/>
              </a:rPr>
              <a:t>We Need a CDN!</a:t>
            </a:r>
            <a:endParaRPr lang="en-US" sz="3300">
              <a:solidFill>
                <a:schemeClr val="bg1"/>
              </a:solidFill>
              <a:latin typeface="Calibri Light_MSFontService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DBDFF6-A365-3246-B7BB-F220B1372B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286" y="1157314"/>
            <a:ext cx="3832952" cy="38810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352D8D-BA73-0342-9EB4-5BB3B04552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1130" y="1085393"/>
            <a:ext cx="3370010" cy="39529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A4313A-769C-234F-9B0D-5CDC8270B9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1238" y="2513042"/>
            <a:ext cx="3636638" cy="218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873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C3DAFBD-D043-4B7D-BFCB-9E49B2E6B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88" y="0"/>
            <a:ext cx="12188825" cy="15818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432C2D-D547-E44D-B586-F5F6919B692D}"/>
              </a:ext>
            </a:extLst>
          </p:cNvPr>
          <p:cNvSpPr/>
          <p:nvPr/>
        </p:nvSpPr>
        <p:spPr>
          <a:xfrm>
            <a:off x="864113" y="493325"/>
            <a:ext cx="5672450" cy="60016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sz="3300" dirty="0">
                <a:solidFill>
                  <a:schemeClr val="bg1"/>
                </a:solidFill>
                <a:latin typeface="Calibri Light_MSFontService"/>
                <a:ea typeface="Calibri" panose="020F0502020204030204" pitchFamily="34" charset="0"/>
                <a:cs typeface="Times New Roman" panose="02020603050405020304" pitchFamily="18" charset="0"/>
              </a:rPr>
              <a:t>Traffic Control design principles </a:t>
            </a:r>
            <a:endParaRPr lang="en-US" sz="3300" dirty="0">
              <a:solidFill>
                <a:schemeClr val="bg1"/>
              </a:solidFill>
              <a:latin typeface="Calibri Light_MSFontService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06D3CB-0A14-48B6-8A32-22EED1933458}"/>
              </a:ext>
            </a:extLst>
          </p:cNvPr>
          <p:cNvSpPr txBox="1"/>
          <p:nvPr/>
        </p:nvSpPr>
        <p:spPr>
          <a:xfrm>
            <a:off x="858762" y="2450495"/>
            <a:ext cx="11115523" cy="332398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Calibri Light_MSFontService"/>
                <a:cs typeface="Calibri"/>
              </a:rPr>
              <a:t>Leverage open source software, common hardware, and industry standards wherever possible</a:t>
            </a:r>
            <a:endParaRPr lang="en-US" dirty="0"/>
          </a:p>
          <a:p>
            <a:pPr>
              <a:buChar char="•"/>
            </a:pPr>
            <a:endParaRPr lang="en-US" sz="2400" dirty="0">
              <a:latin typeface="Calibri Light_MSFontService"/>
              <a:cs typeface="Calibri"/>
            </a:endParaRPr>
          </a:p>
          <a:p>
            <a:r>
              <a:rPr lang="en-US" sz="2400" dirty="0">
                <a:latin typeface="Calibri Light_MSFontService"/>
                <a:cs typeface="Calibri"/>
              </a:rPr>
              <a:t>All customer facing parts are IPv4 and IPv6</a:t>
            </a:r>
          </a:p>
          <a:p>
            <a:pPr>
              <a:buChar char="•"/>
            </a:pPr>
            <a:endParaRPr lang="en-US" sz="2400" dirty="0">
              <a:latin typeface="Calibri Light_MSFontService"/>
              <a:cs typeface="Calibri"/>
            </a:endParaRPr>
          </a:p>
          <a:p>
            <a:r>
              <a:rPr lang="en-US" sz="2400" dirty="0">
                <a:latin typeface="Calibri Light_MSFontService"/>
                <a:cs typeface="Calibri"/>
              </a:rPr>
              <a:t>Horizontally scalable with loosely coupled components to achieve 100% availability </a:t>
            </a:r>
            <a:endParaRPr lang="en-US" sz="2400" dirty="0">
              <a:latin typeface="Calibri"/>
              <a:cs typeface="Calibri"/>
            </a:endParaRPr>
          </a:p>
          <a:p>
            <a:pPr>
              <a:buChar char="•"/>
            </a:pPr>
            <a:endParaRPr lang="en-US" sz="2400" dirty="0">
              <a:latin typeface="Calibri"/>
              <a:cs typeface="Calibri"/>
            </a:endParaRPr>
          </a:p>
          <a:p>
            <a:r>
              <a:rPr lang="en-US" sz="2400" dirty="0">
                <a:latin typeface="Calibri Light_MSFontService"/>
                <a:cs typeface="Calibri"/>
              </a:rPr>
              <a:t>Maintenance, testing, and outages are a part of normal life</a:t>
            </a:r>
          </a:p>
          <a:p>
            <a:endParaRPr lang="en-US" dirty="0"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1218138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2AB73E-70DD-480F-AF61-E5DF3957F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507" y="0"/>
            <a:ext cx="12200920" cy="13762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7E73AAEC-A945-BF4D-AC82-8C8B2F2314DF}"/>
              </a:ext>
            </a:extLst>
          </p:cNvPr>
          <p:cNvCxnSpPr>
            <a:cxnSpLocks/>
          </p:cNvCxnSpPr>
          <p:nvPr/>
        </p:nvCxnSpPr>
        <p:spPr>
          <a:xfrm>
            <a:off x="11095354" y="4019411"/>
            <a:ext cx="1096646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272CB9A-11DA-403F-8A2C-8ACABB9E55E3}"/>
              </a:ext>
            </a:extLst>
          </p:cNvPr>
          <p:cNvCxnSpPr>
            <a:cxnSpLocks/>
            <a:stCxn id="29" idx="6"/>
            <a:endCxn id="46" idx="2"/>
          </p:cNvCxnSpPr>
          <p:nvPr/>
        </p:nvCxnSpPr>
        <p:spPr>
          <a:xfrm>
            <a:off x="5060618" y="3995318"/>
            <a:ext cx="2038518" cy="24093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67E87360-F24A-47BA-928F-2F0179FA8620}"/>
              </a:ext>
            </a:extLst>
          </p:cNvPr>
          <p:cNvCxnSpPr>
            <a:cxnSpLocks/>
            <a:stCxn id="46" idx="6"/>
            <a:endCxn id="55" idx="2"/>
          </p:cNvCxnSpPr>
          <p:nvPr/>
        </p:nvCxnSpPr>
        <p:spPr>
          <a:xfrm>
            <a:off x="7289636" y="4019411"/>
            <a:ext cx="1810437" cy="2872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08346D99-21A2-4F27-AB30-6BF25A60C3AC}"/>
              </a:ext>
            </a:extLst>
          </p:cNvPr>
          <p:cNvCxnSpPr>
            <a:cxnSpLocks/>
            <a:stCxn id="55" idx="6"/>
            <a:endCxn id="81" idx="2"/>
          </p:cNvCxnSpPr>
          <p:nvPr/>
        </p:nvCxnSpPr>
        <p:spPr>
          <a:xfrm flipV="1">
            <a:off x="9290573" y="4019411"/>
            <a:ext cx="1728956" cy="2872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92DD698-41EA-44B3-A338-53428D7D5050}"/>
              </a:ext>
            </a:extLst>
          </p:cNvPr>
          <p:cNvCxnSpPr>
            <a:cxnSpLocks/>
            <a:stCxn id="20" idx="6"/>
            <a:endCxn id="29" idx="2"/>
          </p:cNvCxnSpPr>
          <p:nvPr/>
        </p:nvCxnSpPr>
        <p:spPr>
          <a:xfrm flipV="1">
            <a:off x="3149753" y="3995318"/>
            <a:ext cx="1720365" cy="1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141C71E-E08E-4C35-AF33-12A46FFB4E28}"/>
              </a:ext>
            </a:extLst>
          </p:cNvPr>
          <p:cNvCxnSpPr>
            <a:cxnSpLocks/>
            <a:stCxn id="8" idx="6"/>
            <a:endCxn id="20" idx="6"/>
          </p:cNvCxnSpPr>
          <p:nvPr/>
        </p:nvCxnSpPr>
        <p:spPr>
          <a:xfrm>
            <a:off x="1172669" y="3995319"/>
            <a:ext cx="1977084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rc 10">
            <a:extLst>
              <a:ext uri="{FF2B5EF4-FFF2-40B4-BE49-F238E27FC236}">
                <a16:creationId xmlns:a16="http://schemas.microsoft.com/office/drawing/2014/main" id="{AF54DAFC-72BF-4C18-B451-30110FC8EBCC}"/>
              </a:ext>
            </a:extLst>
          </p:cNvPr>
          <p:cNvSpPr/>
          <p:nvPr/>
        </p:nvSpPr>
        <p:spPr>
          <a:xfrm>
            <a:off x="617838" y="3535738"/>
            <a:ext cx="919162" cy="919162"/>
          </a:xfrm>
          <a:prstGeom prst="arc">
            <a:avLst>
              <a:gd name="adj1" fmla="val 5420354"/>
              <a:gd name="adj2" fmla="val 10853341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AB54977-33F8-4105-824C-3D0C493D5B00}"/>
              </a:ext>
            </a:extLst>
          </p:cNvPr>
          <p:cNvCxnSpPr>
            <a:cxnSpLocks/>
            <a:endCxn id="8" idx="2"/>
          </p:cNvCxnSpPr>
          <p:nvPr/>
        </p:nvCxnSpPr>
        <p:spPr>
          <a:xfrm>
            <a:off x="0" y="3995319"/>
            <a:ext cx="982169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BADB8234-7655-4312-99D5-ACC91B4B894B}"/>
              </a:ext>
            </a:extLst>
          </p:cNvPr>
          <p:cNvSpPr/>
          <p:nvPr/>
        </p:nvSpPr>
        <p:spPr>
          <a:xfrm>
            <a:off x="982169" y="3900069"/>
            <a:ext cx="190500" cy="1905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9" name="Circle: Hollow 8">
            <a:extLst>
              <a:ext uri="{FF2B5EF4-FFF2-40B4-BE49-F238E27FC236}">
                <a16:creationId xmlns:a16="http://schemas.microsoft.com/office/drawing/2014/main" id="{868629C6-9D56-44C4-A90C-D16F2E7AA94B}"/>
              </a:ext>
            </a:extLst>
          </p:cNvPr>
          <p:cNvSpPr/>
          <p:nvPr/>
        </p:nvSpPr>
        <p:spPr>
          <a:xfrm>
            <a:off x="863106" y="3781006"/>
            <a:ext cx="428626" cy="428626"/>
          </a:xfrm>
          <a:prstGeom prst="donut">
            <a:avLst>
              <a:gd name="adj" fmla="val 528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ircle: Hollow 9">
            <a:extLst>
              <a:ext uri="{FF2B5EF4-FFF2-40B4-BE49-F238E27FC236}">
                <a16:creationId xmlns:a16="http://schemas.microsoft.com/office/drawing/2014/main" id="{1E0E5245-3E9D-45CB-A2A2-78E37536928E}"/>
              </a:ext>
            </a:extLst>
          </p:cNvPr>
          <p:cNvSpPr/>
          <p:nvPr/>
        </p:nvSpPr>
        <p:spPr>
          <a:xfrm>
            <a:off x="730234" y="3648134"/>
            <a:ext cx="694370" cy="694370"/>
          </a:xfrm>
          <a:prstGeom prst="donut">
            <a:avLst>
              <a:gd name="adj" fmla="val 28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B8353AA-1A28-4FAD-AF44-130B899BAAE4}"/>
              </a:ext>
            </a:extLst>
          </p:cNvPr>
          <p:cNvCxnSpPr>
            <a:cxnSpLocks/>
          </p:cNvCxnSpPr>
          <p:nvPr/>
        </p:nvCxnSpPr>
        <p:spPr>
          <a:xfrm flipV="1">
            <a:off x="1077420" y="4342505"/>
            <a:ext cx="0" cy="1033387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36B49B4F-63E8-4430-9059-553CBCA3AB43}"/>
              </a:ext>
            </a:extLst>
          </p:cNvPr>
          <p:cNvSpPr/>
          <p:nvPr/>
        </p:nvSpPr>
        <p:spPr>
          <a:xfrm>
            <a:off x="1015299" y="5350759"/>
            <a:ext cx="124240" cy="12424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59B938-7387-4E6C-B81C-CA1B61488588}"/>
              </a:ext>
            </a:extLst>
          </p:cNvPr>
          <p:cNvSpPr txBox="1"/>
          <p:nvPr/>
        </p:nvSpPr>
        <p:spPr>
          <a:xfrm>
            <a:off x="319726" y="2961830"/>
            <a:ext cx="1515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C000"/>
                </a:solidFill>
              </a:rPr>
              <a:t>2012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23F98E-5FFF-4701-A99F-87B202C66033}"/>
              </a:ext>
            </a:extLst>
          </p:cNvPr>
          <p:cNvSpPr txBox="1"/>
          <p:nvPr/>
        </p:nvSpPr>
        <p:spPr>
          <a:xfrm>
            <a:off x="-9134" y="5523837"/>
            <a:ext cx="32962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kern="0" cap="all">
                <a:solidFill>
                  <a:srgbClr val="2B9CD8"/>
                </a:solidFill>
                <a:latin typeface="Gotham" charset="0"/>
              </a:rPr>
              <a:t>JANUARY</a:t>
            </a:r>
            <a:r>
              <a:rPr lang="en-US" sz="1400">
                <a:solidFill>
                  <a:schemeClr val="bg2">
                    <a:lumMod val="50000"/>
                  </a:schemeClr>
                </a:solidFill>
              </a:rPr>
              <a:t>: </a:t>
            </a:r>
            <a:r>
              <a:rPr lang="en-US" sz="1400">
                <a:solidFill>
                  <a:schemeClr val="tx2"/>
                </a:solidFill>
                <a:latin typeface="Gotham Light" charset="0"/>
              </a:rPr>
              <a:t>Work begins on the IPCDN</a:t>
            </a:r>
          </a:p>
          <a:p>
            <a:r>
              <a:rPr lang="en-US" sz="1400" b="1" kern="0" cap="all">
                <a:solidFill>
                  <a:srgbClr val="2B9CD8"/>
                </a:solidFill>
                <a:latin typeface="Gotham" charset="0"/>
              </a:rPr>
              <a:t>MAY</a:t>
            </a:r>
            <a:r>
              <a:rPr lang="en-US" sz="1400">
                <a:solidFill>
                  <a:schemeClr val="bg2">
                    <a:lumMod val="50000"/>
                  </a:schemeClr>
                </a:solidFill>
              </a:rPr>
              <a:t>: </a:t>
            </a:r>
            <a:r>
              <a:rPr lang="en-US" sz="1400">
                <a:solidFill>
                  <a:schemeClr val="tx2"/>
                </a:solidFill>
                <a:latin typeface="Gotham Light" charset="0"/>
              </a:rPr>
              <a:t>Comcast begins National roll out of the X1 Platform </a:t>
            </a:r>
          </a:p>
          <a:p>
            <a:r>
              <a:rPr lang="en-US" sz="1400" b="1" kern="0" cap="all">
                <a:solidFill>
                  <a:srgbClr val="2B9CD8"/>
                </a:solidFill>
                <a:latin typeface="Gotham" charset="0"/>
              </a:rPr>
              <a:t>OCTOBER</a:t>
            </a:r>
            <a:r>
              <a:rPr lang="en-US" sz="1400">
                <a:solidFill>
                  <a:schemeClr val="bg2">
                    <a:lumMod val="50000"/>
                  </a:schemeClr>
                </a:solidFill>
              </a:rPr>
              <a:t>: </a:t>
            </a:r>
            <a:r>
              <a:rPr lang="en-US" sz="1400">
                <a:solidFill>
                  <a:schemeClr val="tx2"/>
                </a:solidFill>
                <a:latin typeface="Gotham Light" charset="0"/>
              </a:rPr>
              <a:t>IPCDN is in Production!</a:t>
            </a:r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B54B9C7B-4DA7-40E1-B723-68758EB971FE}"/>
              </a:ext>
            </a:extLst>
          </p:cNvPr>
          <p:cNvSpPr/>
          <p:nvPr/>
        </p:nvSpPr>
        <p:spPr>
          <a:xfrm rot="5400000">
            <a:off x="2594922" y="3535738"/>
            <a:ext cx="919162" cy="919162"/>
          </a:xfrm>
          <a:prstGeom prst="arc">
            <a:avLst>
              <a:gd name="adj1" fmla="val 5420354"/>
              <a:gd name="adj2" fmla="val 10853341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37A3CB3-AA60-41C6-B92B-B84EC0A87E61}"/>
              </a:ext>
            </a:extLst>
          </p:cNvPr>
          <p:cNvSpPr/>
          <p:nvPr/>
        </p:nvSpPr>
        <p:spPr>
          <a:xfrm>
            <a:off x="2959253" y="3900069"/>
            <a:ext cx="190500" cy="1905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ircle: Hollow 20">
            <a:extLst>
              <a:ext uri="{FF2B5EF4-FFF2-40B4-BE49-F238E27FC236}">
                <a16:creationId xmlns:a16="http://schemas.microsoft.com/office/drawing/2014/main" id="{5AB77009-91CD-4089-A339-205E1FD860BA}"/>
              </a:ext>
            </a:extLst>
          </p:cNvPr>
          <p:cNvSpPr/>
          <p:nvPr/>
        </p:nvSpPr>
        <p:spPr>
          <a:xfrm>
            <a:off x="2840190" y="3781006"/>
            <a:ext cx="428626" cy="428626"/>
          </a:xfrm>
          <a:prstGeom prst="donut">
            <a:avLst>
              <a:gd name="adj" fmla="val 5281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Circle: Hollow 21">
            <a:extLst>
              <a:ext uri="{FF2B5EF4-FFF2-40B4-BE49-F238E27FC236}">
                <a16:creationId xmlns:a16="http://schemas.microsoft.com/office/drawing/2014/main" id="{EB4F978A-6973-4038-9D44-C992F6903D28}"/>
              </a:ext>
            </a:extLst>
          </p:cNvPr>
          <p:cNvSpPr/>
          <p:nvPr/>
        </p:nvSpPr>
        <p:spPr>
          <a:xfrm>
            <a:off x="2707318" y="3648134"/>
            <a:ext cx="694370" cy="694370"/>
          </a:xfrm>
          <a:prstGeom prst="donut">
            <a:avLst>
              <a:gd name="adj" fmla="val 28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982AF7D-7FF0-494C-891D-C601C69FAD64}"/>
              </a:ext>
            </a:extLst>
          </p:cNvPr>
          <p:cNvCxnSpPr>
            <a:cxnSpLocks/>
          </p:cNvCxnSpPr>
          <p:nvPr/>
        </p:nvCxnSpPr>
        <p:spPr>
          <a:xfrm flipV="1">
            <a:off x="3054504" y="2614747"/>
            <a:ext cx="0" cy="103338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D26033AC-E99E-4309-BD9B-47A98BA0DEA7}"/>
              </a:ext>
            </a:extLst>
          </p:cNvPr>
          <p:cNvSpPr/>
          <p:nvPr/>
        </p:nvSpPr>
        <p:spPr>
          <a:xfrm>
            <a:off x="2992383" y="2568391"/>
            <a:ext cx="124240" cy="1242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297ECE7-7E0E-48D0-9C27-6FB0E3DB79DD}"/>
              </a:ext>
            </a:extLst>
          </p:cNvPr>
          <p:cNvSpPr txBox="1"/>
          <p:nvPr/>
        </p:nvSpPr>
        <p:spPr>
          <a:xfrm>
            <a:off x="2296810" y="4382611"/>
            <a:ext cx="1515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2014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DEA27D8-0CF3-496D-AD7D-2076231DE52C}"/>
              </a:ext>
            </a:extLst>
          </p:cNvPr>
          <p:cNvSpPr txBox="1"/>
          <p:nvPr/>
        </p:nvSpPr>
        <p:spPr>
          <a:xfrm>
            <a:off x="1913562" y="1631579"/>
            <a:ext cx="32010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kern="0" cap="all">
                <a:solidFill>
                  <a:srgbClr val="2B9CD8"/>
                </a:solidFill>
                <a:latin typeface="Gotham" charset="0"/>
              </a:rPr>
              <a:t>JANUARY</a:t>
            </a:r>
            <a:r>
              <a:rPr lang="en-US" sz="1400" b="1">
                <a:solidFill>
                  <a:schemeClr val="bg2">
                    <a:lumMod val="50000"/>
                  </a:schemeClr>
                </a:solidFill>
              </a:rPr>
              <a:t>: </a:t>
            </a:r>
            <a:r>
              <a:rPr lang="en-US" sz="1400">
                <a:solidFill>
                  <a:schemeClr val="tx2"/>
                </a:solidFill>
                <a:latin typeface="Gotham Light" charset="0"/>
              </a:rPr>
              <a:t>Comcast and Cox announce a deal to bring the X1 platform (including CDN) to Cox</a:t>
            </a:r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A2636062-43D3-463C-B6BD-741D547DE965}"/>
              </a:ext>
            </a:extLst>
          </p:cNvPr>
          <p:cNvSpPr/>
          <p:nvPr/>
        </p:nvSpPr>
        <p:spPr>
          <a:xfrm>
            <a:off x="4505787" y="3535737"/>
            <a:ext cx="919162" cy="919162"/>
          </a:xfrm>
          <a:prstGeom prst="arc">
            <a:avLst>
              <a:gd name="adj1" fmla="val 5420354"/>
              <a:gd name="adj2" fmla="val 10853341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DCB9A2B-6699-4804-99AE-7A924FDA4340}"/>
              </a:ext>
            </a:extLst>
          </p:cNvPr>
          <p:cNvSpPr/>
          <p:nvPr/>
        </p:nvSpPr>
        <p:spPr>
          <a:xfrm>
            <a:off x="4870118" y="3900068"/>
            <a:ext cx="190500" cy="1905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ircle: Hollow 29">
            <a:extLst>
              <a:ext uri="{FF2B5EF4-FFF2-40B4-BE49-F238E27FC236}">
                <a16:creationId xmlns:a16="http://schemas.microsoft.com/office/drawing/2014/main" id="{3A6CDF07-EF0B-4379-8FBF-3718BD896047}"/>
              </a:ext>
            </a:extLst>
          </p:cNvPr>
          <p:cNvSpPr/>
          <p:nvPr/>
        </p:nvSpPr>
        <p:spPr>
          <a:xfrm>
            <a:off x="4751055" y="3781005"/>
            <a:ext cx="428626" cy="428626"/>
          </a:xfrm>
          <a:prstGeom prst="donut">
            <a:avLst>
              <a:gd name="adj" fmla="val 5281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Circle: Hollow 30">
            <a:extLst>
              <a:ext uri="{FF2B5EF4-FFF2-40B4-BE49-F238E27FC236}">
                <a16:creationId xmlns:a16="http://schemas.microsoft.com/office/drawing/2014/main" id="{FB3E2DCF-4068-4715-BD27-13370B541EAC}"/>
              </a:ext>
            </a:extLst>
          </p:cNvPr>
          <p:cNvSpPr/>
          <p:nvPr/>
        </p:nvSpPr>
        <p:spPr>
          <a:xfrm>
            <a:off x="4618183" y="3648133"/>
            <a:ext cx="694370" cy="694370"/>
          </a:xfrm>
          <a:prstGeom prst="donut">
            <a:avLst>
              <a:gd name="adj" fmla="val 28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A49CDC4-E9AD-4789-BEA6-BFF07A73111B}"/>
              </a:ext>
            </a:extLst>
          </p:cNvPr>
          <p:cNvCxnSpPr>
            <a:cxnSpLocks/>
          </p:cNvCxnSpPr>
          <p:nvPr/>
        </p:nvCxnSpPr>
        <p:spPr>
          <a:xfrm flipV="1">
            <a:off x="4965369" y="4342504"/>
            <a:ext cx="0" cy="1033387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DD4A8794-EADF-4527-95C6-C9D6781E9C8E}"/>
              </a:ext>
            </a:extLst>
          </p:cNvPr>
          <p:cNvSpPr/>
          <p:nvPr/>
        </p:nvSpPr>
        <p:spPr>
          <a:xfrm>
            <a:off x="4903248" y="5350758"/>
            <a:ext cx="124240" cy="12424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BE7D141-E60D-4B00-AA4B-1F588212DCAD}"/>
              </a:ext>
            </a:extLst>
          </p:cNvPr>
          <p:cNvSpPr txBox="1"/>
          <p:nvPr/>
        </p:nvSpPr>
        <p:spPr>
          <a:xfrm>
            <a:off x="4207675" y="2961829"/>
            <a:ext cx="1515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7030A0"/>
                </a:solidFill>
              </a:rPr>
              <a:t>2015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A5C5A36-EC92-462F-BB70-6A797D63B1DD}"/>
              </a:ext>
            </a:extLst>
          </p:cNvPr>
          <p:cNvSpPr txBox="1"/>
          <p:nvPr/>
        </p:nvSpPr>
        <p:spPr>
          <a:xfrm>
            <a:off x="3911687" y="5565402"/>
            <a:ext cx="32010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kern="0" cap="all">
                <a:solidFill>
                  <a:srgbClr val="2B9CD8"/>
                </a:solidFill>
                <a:latin typeface="Gotham" charset="0"/>
              </a:rPr>
              <a:t>APRIL</a:t>
            </a:r>
            <a:r>
              <a:rPr lang="en-US" sz="1400" b="1">
                <a:solidFill>
                  <a:schemeClr val="bg2">
                    <a:lumMod val="50000"/>
                  </a:schemeClr>
                </a:solidFill>
              </a:rPr>
              <a:t>: </a:t>
            </a:r>
            <a:r>
              <a:rPr lang="en-US" sz="1400">
                <a:solidFill>
                  <a:schemeClr val="tx2"/>
                </a:solidFill>
                <a:latin typeface="Gotham Light" charset="0"/>
              </a:rPr>
              <a:t>Traffic Control is open sourced!  </a:t>
            </a:r>
          </a:p>
          <a:p>
            <a:r>
              <a:rPr lang="en-US" sz="1400" b="1" kern="0" cap="all">
                <a:solidFill>
                  <a:srgbClr val="2B9CD8"/>
                </a:solidFill>
                <a:latin typeface="Gotham" charset="0"/>
              </a:rPr>
              <a:t>DECEMBER</a:t>
            </a:r>
            <a:r>
              <a:rPr lang="en-US" sz="1400" b="1">
                <a:solidFill>
                  <a:schemeClr val="bg2">
                    <a:lumMod val="50000"/>
                  </a:schemeClr>
                </a:solidFill>
              </a:rPr>
              <a:t>: </a:t>
            </a:r>
            <a:r>
              <a:rPr lang="en-US" sz="1400">
                <a:solidFill>
                  <a:schemeClr val="tx2"/>
                </a:solidFill>
                <a:latin typeface="Gotham Light" charset="0"/>
              </a:rPr>
              <a:t>Four confirmed installs, Five external contributors</a:t>
            </a:r>
          </a:p>
        </p:txBody>
      </p:sp>
      <p:sp>
        <p:nvSpPr>
          <p:cNvPr id="45" name="Arc 44">
            <a:extLst>
              <a:ext uri="{FF2B5EF4-FFF2-40B4-BE49-F238E27FC236}">
                <a16:creationId xmlns:a16="http://schemas.microsoft.com/office/drawing/2014/main" id="{E3730103-7F8D-4792-83EE-5FFC4A5D2274}"/>
              </a:ext>
            </a:extLst>
          </p:cNvPr>
          <p:cNvSpPr/>
          <p:nvPr/>
        </p:nvSpPr>
        <p:spPr>
          <a:xfrm rot="5400000">
            <a:off x="6734805" y="3559830"/>
            <a:ext cx="919162" cy="919162"/>
          </a:xfrm>
          <a:prstGeom prst="arc">
            <a:avLst>
              <a:gd name="adj1" fmla="val 5420354"/>
              <a:gd name="adj2" fmla="val 10853341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86694F26-80D5-467D-94C4-C9C860517F5F}"/>
              </a:ext>
            </a:extLst>
          </p:cNvPr>
          <p:cNvSpPr/>
          <p:nvPr/>
        </p:nvSpPr>
        <p:spPr>
          <a:xfrm>
            <a:off x="7099136" y="3924161"/>
            <a:ext cx="190500" cy="190500"/>
          </a:xfrm>
          <a:prstGeom prst="ellipse">
            <a:avLst/>
          </a:prstGeom>
          <a:solidFill>
            <a:srgbClr val="1C7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ircle: Hollow 46">
            <a:extLst>
              <a:ext uri="{FF2B5EF4-FFF2-40B4-BE49-F238E27FC236}">
                <a16:creationId xmlns:a16="http://schemas.microsoft.com/office/drawing/2014/main" id="{B0789B4A-0620-4211-9109-6DBE9A07FE51}"/>
              </a:ext>
            </a:extLst>
          </p:cNvPr>
          <p:cNvSpPr/>
          <p:nvPr/>
        </p:nvSpPr>
        <p:spPr>
          <a:xfrm>
            <a:off x="6980073" y="3805098"/>
            <a:ext cx="428626" cy="428626"/>
          </a:xfrm>
          <a:prstGeom prst="donut">
            <a:avLst>
              <a:gd name="adj" fmla="val 5281"/>
            </a:avLst>
          </a:prstGeom>
          <a:solidFill>
            <a:srgbClr val="1C7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Circle: Hollow 47">
            <a:extLst>
              <a:ext uri="{FF2B5EF4-FFF2-40B4-BE49-F238E27FC236}">
                <a16:creationId xmlns:a16="http://schemas.microsoft.com/office/drawing/2014/main" id="{9C63B36C-028C-4461-9179-02E81EA9B830}"/>
              </a:ext>
            </a:extLst>
          </p:cNvPr>
          <p:cNvSpPr/>
          <p:nvPr/>
        </p:nvSpPr>
        <p:spPr>
          <a:xfrm>
            <a:off x="6847201" y="3672226"/>
            <a:ext cx="694370" cy="694370"/>
          </a:xfrm>
          <a:prstGeom prst="donut">
            <a:avLst>
              <a:gd name="adj" fmla="val 28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5E6C7CE-0DCB-4A82-B08E-519AC3270B85}"/>
              </a:ext>
            </a:extLst>
          </p:cNvPr>
          <p:cNvCxnSpPr>
            <a:cxnSpLocks/>
          </p:cNvCxnSpPr>
          <p:nvPr/>
        </p:nvCxnSpPr>
        <p:spPr>
          <a:xfrm flipV="1">
            <a:off x="7194387" y="2638839"/>
            <a:ext cx="0" cy="1033387"/>
          </a:xfrm>
          <a:prstGeom prst="line">
            <a:avLst/>
          </a:prstGeom>
          <a:ln w="19050">
            <a:solidFill>
              <a:srgbClr val="1C7C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4CFE38F3-7830-46D8-95EE-69DB62ED465D}"/>
              </a:ext>
            </a:extLst>
          </p:cNvPr>
          <p:cNvSpPr/>
          <p:nvPr/>
        </p:nvSpPr>
        <p:spPr>
          <a:xfrm>
            <a:off x="7132266" y="2592483"/>
            <a:ext cx="124240" cy="124240"/>
          </a:xfrm>
          <a:prstGeom prst="ellipse">
            <a:avLst/>
          </a:prstGeom>
          <a:solidFill>
            <a:srgbClr val="1C7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5F62DC2-C651-4B22-B4CB-1846861868F6}"/>
              </a:ext>
            </a:extLst>
          </p:cNvPr>
          <p:cNvSpPr txBox="1"/>
          <p:nvPr/>
        </p:nvSpPr>
        <p:spPr>
          <a:xfrm>
            <a:off x="6436693" y="4406703"/>
            <a:ext cx="1515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1C7CBB"/>
                </a:solidFill>
              </a:rPr>
              <a:t>2016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4337E62-7F21-4CD3-9B0D-507A64DF7728}"/>
              </a:ext>
            </a:extLst>
          </p:cNvPr>
          <p:cNvSpPr txBox="1"/>
          <p:nvPr/>
        </p:nvSpPr>
        <p:spPr>
          <a:xfrm>
            <a:off x="6102492" y="1632677"/>
            <a:ext cx="32010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kern="0" cap="all">
                <a:solidFill>
                  <a:srgbClr val="2B9CD8"/>
                </a:solidFill>
                <a:latin typeface="Gotham" charset="0"/>
              </a:rPr>
              <a:t>JULY</a:t>
            </a:r>
            <a:r>
              <a:rPr lang="en-US" sz="1400" b="1">
                <a:solidFill>
                  <a:schemeClr val="bg2">
                    <a:lumMod val="50000"/>
                  </a:schemeClr>
                </a:solidFill>
              </a:rPr>
              <a:t>:</a:t>
            </a:r>
            <a:r>
              <a:rPr lang="en-US" sz="140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400">
                <a:solidFill>
                  <a:schemeClr val="tx2"/>
                </a:solidFill>
                <a:latin typeface="Gotham Light" charset="0"/>
              </a:rPr>
              <a:t>Traffic Control enters the Apache Incubator!</a:t>
            </a:r>
          </a:p>
          <a:p>
            <a:r>
              <a:rPr lang="en-US" sz="1400">
                <a:solidFill>
                  <a:schemeClr val="tx2"/>
                </a:solidFill>
                <a:latin typeface="Gotham Light" charset="0"/>
              </a:rPr>
              <a:t>12 Committers </a:t>
            </a:r>
          </a:p>
          <a:p>
            <a:r>
              <a:rPr lang="en-US" sz="1400">
                <a:solidFill>
                  <a:schemeClr val="tx2"/>
                </a:solidFill>
                <a:latin typeface="Gotham Light" charset="0"/>
              </a:rPr>
              <a:t>3 companies</a:t>
            </a:r>
          </a:p>
        </p:txBody>
      </p:sp>
      <p:sp>
        <p:nvSpPr>
          <p:cNvPr id="53" name="Arc 52">
            <a:extLst>
              <a:ext uri="{FF2B5EF4-FFF2-40B4-BE49-F238E27FC236}">
                <a16:creationId xmlns:a16="http://schemas.microsoft.com/office/drawing/2014/main" id="{FC85B459-7BA2-4C61-9178-E1CE5EFAEC56}"/>
              </a:ext>
            </a:extLst>
          </p:cNvPr>
          <p:cNvSpPr/>
          <p:nvPr/>
        </p:nvSpPr>
        <p:spPr>
          <a:xfrm>
            <a:off x="8735742" y="3562702"/>
            <a:ext cx="919162" cy="919162"/>
          </a:xfrm>
          <a:prstGeom prst="arc">
            <a:avLst>
              <a:gd name="adj1" fmla="val 5420354"/>
              <a:gd name="adj2" fmla="val 10853341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4A6EEA54-5314-432F-B5DF-B223248AB8AA}"/>
              </a:ext>
            </a:extLst>
          </p:cNvPr>
          <p:cNvSpPr/>
          <p:nvPr/>
        </p:nvSpPr>
        <p:spPr>
          <a:xfrm>
            <a:off x="9100073" y="3927033"/>
            <a:ext cx="190500" cy="1905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Circle: Hollow 55">
            <a:extLst>
              <a:ext uri="{FF2B5EF4-FFF2-40B4-BE49-F238E27FC236}">
                <a16:creationId xmlns:a16="http://schemas.microsoft.com/office/drawing/2014/main" id="{0C983C23-7914-456E-AA37-90FEEBD851C0}"/>
              </a:ext>
            </a:extLst>
          </p:cNvPr>
          <p:cNvSpPr/>
          <p:nvPr/>
        </p:nvSpPr>
        <p:spPr>
          <a:xfrm>
            <a:off x="8981010" y="3807970"/>
            <a:ext cx="428626" cy="428626"/>
          </a:xfrm>
          <a:prstGeom prst="donut">
            <a:avLst>
              <a:gd name="adj" fmla="val 5281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7" name="Circle: Hollow 56">
            <a:extLst>
              <a:ext uri="{FF2B5EF4-FFF2-40B4-BE49-F238E27FC236}">
                <a16:creationId xmlns:a16="http://schemas.microsoft.com/office/drawing/2014/main" id="{CD810234-B3DF-4AE8-B7F5-9B91C3FEE8A3}"/>
              </a:ext>
            </a:extLst>
          </p:cNvPr>
          <p:cNvSpPr/>
          <p:nvPr/>
        </p:nvSpPr>
        <p:spPr>
          <a:xfrm>
            <a:off x="8848138" y="3675098"/>
            <a:ext cx="694370" cy="694370"/>
          </a:xfrm>
          <a:prstGeom prst="donut">
            <a:avLst>
              <a:gd name="adj" fmla="val 28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61A79A1-830D-43A5-991E-41089FE309F5}"/>
              </a:ext>
            </a:extLst>
          </p:cNvPr>
          <p:cNvCxnSpPr>
            <a:cxnSpLocks/>
          </p:cNvCxnSpPr>
          <p:nvPr/>
        </p:nvCxnSpPr>
        <p:spPr>
          <a:xfrm flipV="1">
            <a:off x="9195324" y="4369469"/>
            <a:ext cx="0" cy="1033387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Oval 58">
            <a:extLst>
              <a:ext uri="{FF2B5EF4-FFF2-40B4-BE49-F238E27FC236}">
                <a16:creationId xmlns:a16="http://schemas.microsoft.com/office/drawing/2014/main" id="{91D217BA-6735-41FC-ADDE-ADA84BF5E891}"/>
              </a:ext>
            </a:extLst>
          </p:cNvPr>
          <p:cNvSpPr/>
          <p:nvPr/>
        </p:nvSpPr>
        <p:spPr>
          <a:xfrm>
            <a:off x="9133203" y="5377723"/>
            <a:ext cx="124240" cy="12424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93BBA26-6FB6-4EDA-AE7C-332D388F6619}"/>
              </a:ext>
            </a:extLst>
          </p:cNvPr>
          <p:cNvSpPr txBox="1"/>
          <p:nvPr/>
        </p:nvSpPr>
        <p:spPr>
          <a:xfrm>
            <a:off x="8493083" y="2961829"/>
            <a:ext cx="1515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B050"/>
                </a:solidFill>
              </a:rPr>
              <a:t>2017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710CEB2-4E11-44C6-A201-5DCB3EA9A265}"/>
              </a:ext>
            </a:extLst>
          </p:cNvPr>
          <p:cNvSpPr txBox="1"/>
          <p:nvPr/>
        </p:nvSpPr>
        <p:spPr>
          <a:xfrm>
            <a:off x="8185500" y="5579991"/>
            <a:ext cx="320104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kern="0" cap="all">
                <a:solidFill>
                  <a:srgbClr val="2B9CD8"/>
                </a:solidFill>
                <a:latin typeface="Gotham" charset="0"/>
              </a:rPr>
              <a:t>FEBRUARY</a:t>
            </a:r>
            <a:r>
              <a:rPr lang="en-US" sz="1400" b="1">
                <a:solidFill>
                  <a:schemeClr val="bg2">
                    <a:lumMod val="50000"/>
                  </a:schemeClr>
                </a:solidFill>
              </a:rPr>
              <a:t>: </a:t>
            </a:r>
            <a:r>
              <a:rPr lang="en-US" sz="1400">
                <a:solidFill>
                  <a:schemeClr val="tx2"/>
                </a:solidFill>
                <a:latin typeface="Gotham Light" charset="0"/>
              </a:rPr>
              <a:t>First release through the Incubator!</a:t>
            </a:r>
          </a:p>
          <a:p>
            <a:endParaRPr lang="en-US" sz="1400">
              <a:solidFill>
                <a:schemeClr val="bg2">
                  <a:lumMod val="50000"/>
                </a:schemeClr>
              </a:solidFill>
            </a:endParaRPr>
          </a:p>
          <a:p>
            <a:endParaRPr lang="en-US" sz="1400">
              <a:solidFill>
                <a:schemeClr val="bg2">
                  <a:lumMod val="50000"/>
                </a:schemeClr>
              </a:solidFill>
            </a:endParaRPr>
          </a:p>
          <a:p>
            <a:endParaRPr lang="en-US" sz="1400" b="1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5CE23E97-80CA-4DCE-905B-0371552128FB}"/>
              </a:ext>
            </a:extLst>
          </p:cNvPr>
          <p:cNvCxnSpPr>
            <a:cxnSpLocks/>
          </p:cNvCxnSpPr>
          <p:nvPr/>
        </p:nvCxnSpPr>
        <p:spPr>
          <a:xfrm>
            <a:off x="52987" y="6552442"/>
            <a:ext cx="2048865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36AF9195-D1C7-4EAB-9766-CBBD5AC04E3E}"/>
              </a:ext>
            </a:extLst>
          </p:cNvPr>
          <p:cNvCxnSpPr>
            <a:cxnSpLocks/>
          </p:cNvCxnSpPr>
          <p:nvPr/>
        </p:nvCxnSpPr>
        <p:spPr>
          <a:xfrm>
            <a:off x="4003055" y="6372580"/>
            <a:ext cx="2048865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E7FD0854-B613-4503-8F9F-7EBA21977DB6}"/>
              </a:ext>
            </a:extLst>
          </p:cNvPr>
          <p:cNvCxnSpPr>
            <a:cxnSpLocks/>
          </p:cNvCxnSpPr>
          <p:nvPr/>
        </p:nvCxnSpPr>
        <p:spPr>
          <a:xfrm>
            <a:off x="8279102" y="6304066"/>
            <a:ext cx="2048865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267D5D77-7183-46A2-913A-91854EB46B5B}"/>
              </a:ext>
            </a:extLst>
          </p:cNvPr>
          <p:cNvCxnSpPr>
            <a:cxnSpLocks/>
          </p:cNvCxnSpPr>
          <p:nvPr/>
        </p:nvCxnSpPr>
        <p:spPr>
          <a:xfrm>
            <a:off x="2030071" y="1563394"/>
            <a:ext cx="204886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3FE4C8AC-856E-47A1-86C3-D3143F6DF56B}"/>
              </a:ext>
            </a:extLst>
          </p:cNvPr>
          <p:cNvCxnSpPr>
            <a:cxnSpLocks/>
          </p:cNvCxnSpPr>
          <p:nvPr/>
        </p:nvCxnSpPr>
        <p:spPr>
          <a:xfrm>
            <a:off x="6130278" y="1564373"/>
            <a:ext cx="2048865" cy="0"/>
          </a:xfrm>
          <a:prstGeom prst="line">
            <a:avLst/>
          </a:prstGeom>
          <a:ln w="19050">
            <a:solidFill>
              <a:srgbClr val="1C7C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Arc 79">
            <a:extLst>
              <a:ext uri="{FF2B5EF4-FFF2-40B4-BE49-F238E27FC236}">
                <a16:creationId xmlns:a16="http://schemas.microsoft.com/office/drawing/2014/main" id="{D66D0A87-874E-4042-960F-320E33001707}"/>
              </a:ext>
            </a:extLst>
          </p:cNvPr>
          <p:cNvSpPr/>
          <p:nvPr/>
        </p:nvSpPr>
        <p:spPr>
          <a:xfrm rot="5400000">
            <a:off x="10655198" y="3559830"/>
            <a:ext cx="919162" cy="919162"/>
          </a:xfrm>
          <a:prstGeom prst="arc">
            <a:avLst>
              <a:gd name="adj1" fmla="val 5420354"/>
              <a:gd name="adj2" fmla="val 10853341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8D9D37D0-FA88-1042-8833-B0BB0E40E87F}"/>
              </a:ext>
            </a:extLst>
          </p:cNvPr>
          <p:cNvSpPr/>
          <p:nvPr/>
        </p:nvSpPr>
        <p:spPr>
          <a:xfrm>
            <a:off x="11019529" y="3924161"/>
            <a:ext cx="190500" cy="1905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Circle: Hollow 46">
            <a:extLst>
              <a:ext uri="{FF2B5EF4-FFF2-40B4-BE49-F238E27FC236}">
                <a16:creationId xmlns:a16="http://schemas.microsoft.com/office/drawing/2014/main" id="{5FCB58EF-9D55-C746-9DA5-9BA388AF73C7}"/>
              </a:ext>
            </a:extLst>
          </p:cNvPr>
          <p:cNvSpPr/>
          <p:nvPr/>
        </p:nvSpPr>
        <p:spPr>
          <a:xfrm>
            <a:off x="10900466" y="3805098"/>
            <a:ext cx="428626" cy="428626"/>
          </a:xfrm>
          <a:prstGeom prst="donut">
            <a:avLst>
              <a:gd name="adj" fmla="val 5281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3" name="Circle: Hollow 47">
            <a:extLst>
              <a:ext uri="{FF2B5EF4-FFF2-40B4-BE49-F238E27FC236}">
                <a16:creationId xmlns:a16="http://schemas.microsoft.com/office/drawing/2014/main" id="{0F1707B9-92A4-C74A-85C2-975C0E575563}"/>
              </a:ext>
            </a:extLst>
          </p:cNvPr>
          <p:cNvSpPr/>
          <p:nvPr/>
        </p:nvSpPr>
        <p:spPr>
          <a:xfrm>
            <a:off x="10767594" y="3672226"/>
            <a:ext cx="694370" cy="694370"/>
          </a:xfrm>
          <a:prstGeom prst="donut">
            <a:avLst>
              <a:gd name="adj" fmla="val 28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EEAEB7EE-0B3A-8E47-8787-0874C0ADEA17}"/>
              </a:ext>
            </a:extLst>
          </p:cNvPr>
          <p:cNvCxnSpPr>
            <a:cxnSpLocks/>
          </p:cNvCxnSpPr>
          <p:nvPr/>
        </p:nvCxnSpPr>
        <p:spPr>
          <a:xfrm flipV="1">
            <a:off x="11114780" y="2638839"/>
            <a:ext cx="0" cy="1033387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Oval 84">
            <a:extLst>
              <a:ext uri="{FF2B5EF4-FFF2-40B4-BE49-F238E27FC236}">
                <a16:creationId xmlns:a16="http://schemas.microsoft.com/office/drawing/2014/main" id="{EC97F0B1-6E8C-D94F-92E5-BC57F19AC70E}"/>
              </a:ext>
            </a:extLst>
          </p:cNvPr>
          <p:cNvSpPr/>
          <p:nvPr/>
        </p:nvSpPr>
        <p:spPr>
          <a:xfrm>
            <a:off x="11052659" y="2592483"/>
            <a:ext cx="124240" cy="1242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48F5DC1-0266-6E40-9E0F-A9F92800D43B}"/>
              </a:ext>
            </a:extLst>
          </p:cNvPr>
          <p:cNvSpPr txBox="1"/>
          <p:nvPr/>
        </p:nvSpPr>
        <p:spPr>
          <a:xfrm>
            <a:off x="10349102" y="4406703"/>
            <a:ext cx="1515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B0F0"/>
                </a:solidFill>
              </a:rPr>
              <a:t>2018</a:t>
            </a: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A7B3D055-B0AB-F44C-A00E-C0C00A5A3397}"/>
              </a:ext>
            </a:extLst>
          </p:cNvPr>
          <p:cNvCxnSpPr>
            <a:cxnSpLocks/>
          </p:cNvCxnSpPr>
          <p:nvPr/>
        </p:nvCxnSpPr>
        <p:spPr>
          <a:xfrm>
            <a:off x="9740925" y="1563394"/>
            <a:ext cx="2037370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0AE805AA-2E2B-7F40-BBC7-D912D6D47FB3}"/>
              </a:ext>
            </a:extLst>
          </p:cNvPr>
          <p:cNvSpPr txBox="1"/>
          <p:nvPr/>
        </p:nvSpPr>
        <p:spPr>
          <a:xfrm>
            <a:off x="9707353" y="1626486"/>
            <a:ext cx="23990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kern="0" cap="all">
                <a:solidFill>
                  <a:srgbClr val="2B9CD8"/>
                </a:solidFill>
                <a:latin typeface="Gotham" charset="0"/>
              </a:rPr>
              <a:t>May</a:t>
            </a:r>
            <a:r>
              <a:rPr lang="en-US" sz="1400" b="1">
                <a:solidFill>
                  <a:schemeClr val="bg2">
                    <a:lumMod val="50000"/>
                  </a:schemeClr>
                </a:solidFill>
              </a:rPr>
              <a:t>:</a:t>
            </a:r>
            <a:r>
              <a:rPr lang="en-US" sz="140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400">
                <a:solidFill>
                  <a:schemeClr val="tx2"/>
                </a:solidFill>
                <a:latin typeface="Gotham Light" charset="0"/>
              </a:rPr>
              <a:t>Traffic Control Graduates to a TLP!</a:t>
            </a:r>
          </a:p>
          <a:p>
            <a:r>
              <a:rPr lang="en-US" sz="1400">
                <a:solidFill>
                  <a:schemeClr val="tx2"/>
                </a:solidFill>
                <a:latin typeface="Gotham Light" charset="0"/>
              </a:rPr>
              <a:t>16 Committers</a:t>
            </a:r>
          </a:p>
          <a:p>
            <a:r>
              <a:rPr lang="en-US" sz="1400">
                <a:solidFill>
                  <a:schemeClr val="tx2"/>
                </a:solidFill>
                <a:latin typeface="Gotham Light" charset="0"/>
              </a:rPr>
              <a:t>6 Companies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39AA0D06-4A8B-F243-A839-C23B4CAB17E7}"/>
              </a:ext>
            </a:extLst>
          </p:cNvPr>
          <p:cNvSpPr/>
          <p:nvPr/>
        </p:nvSpPr>
        <p:spPr>
          <a:xfrm>
            <a:off x="703632" y="271091"/>
            <a:ext cx="3401509" cy="60016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sz="3300">
                <a:solidFill>
                  <a:schemeClr val="bg1"/>
                </a:solidFill>
                <a:latin typeface="Calibri Light_MSFontService"/>
                <a:ea typeface="Calibri" panose="020F0502020204030204" pitchFamily="34" charset="0"/>
                <a:cs typeface="Times New Roman" panose="02020603050405020304" pitchFamily="18" charset="0"/>
              </a:rPr>
              <a:t>Our journey to TLP</a:t>
            </a:r>
            <a:endParaRPr lang="en-US" sz="3300">
              <a:solidFill>
                <a:schemeClr val="bg1"/>
              </a:solidFill>
              <a:latin typeface="Calibri Light_MSFontService"/>
            </a:endParaRPr>
          </a:p>
        </p:txBody>
      </p:sp>
    </p:spTree>
    <p:extLst>
      <p:ext uri="{BB962C8B-B14F-4D97-AF65-F5344CB8AC3E}">
        <p14:creationId xmlns:p14="http://schemas.microsoft.com/office/powerpoint/2010/main" val="83417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00"/>
                            </p:stCondLst>
                            <p:childTnLst>
                              <p:par>
                                <p:cTn id="1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500"/>
                            </p:stCondLst>
                            <p:childTnLst>
                              <p:par>
                                <p:cTn id="1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000"/>
                            </p:stCondLst>
                            <p:childTnLst>
                              <p:par>
                                <p:cTn id="18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500"/>
                            </p:stCondLst>
                            <p:childTnLst>
                              <p:par>
                                <p:cTn id="19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000"/>
                            </p:stCondLst>
                            <p:childTnLst>
                              <p:par>
                                <p:cTn id="2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500"/>
                            </p:stCondLst>
                            <p:childTnLst>
                              <p:par>
                                <p:cTn id="2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1000"/>
                            </p:stCondLst>
                            <p:childTnLst>
                              <p:par>
                                <p:cTn id="28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1500"/>
                            </p:stCondLst>
                            <p:childTnLst>
                              <p:par>
                                <p:cTn id="29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000"/>
                            </p:stCondLst>
                            <p:childTnLst>
                              <p:par>
                                <p:cTn id="29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9" grpId="0" animBg="1"/>
      <p:bldP spid="10" grpId="0" animBg="1"/>
      <p:bldP spid="14" grpId="0" animBg="1"/>
      <p:bldP spid="16" grpId="0"/>
      <p:bldP spid="17" grpId="0"/>
      <p:bldP spid="18" grpId="0" animBg="1"/>
      <p:bldP spid="20" grpId="0" animBg="1"/>
      <p:bldP spid="21" grpId="0" animBg="1"/>
      <p:bldP spid="22" grpId="0" animBg="1"/>
      <p:bldP spid="24" grpId="0" animBg="1"/>
      <p:bldP spid="25" grpId="0"/>
      <p:bldP spid="26" grpId="0"/>
      <p:bldP spid="27" grpId="0" animBg="1"/>
      <p:bldP spid="29" grpId="0" animBg="1"/>
      <p:bldP spid="30" grpId="0" animBg="1"/>
      <p:bldP spid="31" grpId="0" animBg="1"/>
      <p:bldP spid="33" grpId="0" animBg="1"/>
      <p:bldP spid="34" grpId="0"/>
      <p:bldP spid="35" grpId="0"/>
      <p:bldP spid="45" grpId="0" animBg="1"/>
      <p:bldP spid="46" grpId="0" animBg="1"/>
      <p:bldP spid="47" grpId="0" animBg="1"/>
      <p:bldP spid="48" grpId="0" animBg="1"/>
      <p:bldP spid="50" grpId="0" animBg="1"/>
      <p:bldP spid="51" grpId="0"/>
      <p:bldP spid="52" grpId="0"/>
      <p:bldP spid="53" grpId="0" animBg="1"/>
      <p:bldP spid="55" grpId="0" animBg="1"/>
      <p:bldP spid="56" grpId="0" animBg="1"/>
      <p:bldP spid="57" grpId="0" animBg="1"/>
      <p:bldP spid="59" grpId="0" animBg="1"/>
      <p:bldP spid="60" grpId="0"/>
      <p:bldP spid="61" grpId="0"/>
      <p:bldP spid="80" grpId="0" animBg="1"/>
      <p:bldP spid="81" grpId="0" animBg="1"/>
      <p:bldP spid="82" grpId="0" animBg="1"/>
      <p:bldP spid="83" grpId="0" animBg="1"/>
      <p:bldP spid="85" grpId="0" animBg="1"/>
      <p:bldP spid="86" grpId="0"/>
      <p:bldP spid="9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502E4E8-4C03-4B25-BC7E-D64F5B4AB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88" y="0"/>
            <a:ext cx="12188825" cy="15818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84E41A-5E07-614A-8BBE-19D9F1CC0A72}"/>
              </a:ext>
            </a:extLst>
          </p:cNvPr>
          <p:cNvSpPr/>
          <p:nvPr/>
        </p:nvSpPr>
        <p:spPr>
          <a:xfrm>
            <a:off x="815733" y="494366"/>
            <a:ext cx="3483902" cy="60016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sz="3300">
                <a:solidFill>
                  <a:schemeClr val="bg1"/>
                </a:solidFill>
                <a:latin typeface="Calibri Light_MSFontService"/>
                <a:ea typeface="Calibri" panose="020F0502020204030204" pitchFamily="34" charset="0"/>
                <a:cs typeface="Times New Roman" panose="02020603050405020304" pitchFamily="18" charset="0"/>
              </a:rPr>
              <a:t>How are we doing?</a:t>
            </a:r>
            <a:endParaRPr lang="en-US" sz="3300">
              <a:solidFill>
                <a:schemeClr val="bg1"/>
              </a:solidFill>
              <a:latin typeface="Calibri Light_MSFontService"/>
              <a:cs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55CCC7-AA16-434B-9EF1-9FC891D3C490}"/>
              </a:ext>
            </a:extLst>
          </p:cNvPr>
          <p:cNvSpPr/>
          <p:nvPr/>
        </p:nvSpPr>
        <p:spPr>
          <a:xfrm>
            <a:off x="1472183" y="1844346"/>
            <a:ext cx="4617720" cy="286232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19 Committers representing 7 different companies</a:t>
            </a:r>
          </a:p>
          <a:p>
            <a:endParaRPr lang="en-US" dirty="0">
              <a:cs typeface="Calibri Light"/>
            </a:endParaRPr>
          </a:p>
          <a:p>
            <a:r>
              <a:rPr lang="en-US" dirty="0">
                <a:cs typeface="Calibri Light"/>
              </a:rPr>
              <a:t>1800+ Pull Requests Merged</a:t>
            </a:r>
          </a:p>
          <a:p>
            <a:endParaRPr lang="en-US" dirty="0">
              <a:cs typeface="Calibri Light"/>
            </a:endParaRPr>
          </a:p>
          <a:p>
            <a:r>
              <a:rPr lang="en-US" dirty="0">
                <a:cs typeface="Calibri Light"/>
              </a:rPr>
              <a:t>5 releases since joining the incubator</a:t>
            </a:r>
          </a:p>
          <a:p>
            <a:endParaRPr lang="en-US" dirty="0">
              <a:cs typeface="Calibri Light"/>
            </a:endParaRPr>
          </a:p>
          <a:p>
            <a:r>
              <a:rPr lang="en-US" dirty="0">
                <a:cs typeface="Calibri Light"/>
              </a:rPr>
              <a:t>9000+ commits</a:t>
            </a:r>
          </a:p>
          <a:p>
            <a:endParaRPr lang="en-US" dirty="0">
              <a:cs typeface="Calibri Light"/>
            </a:endParaRPr>
          </a:p>
          <a:p>
            <a:r>
              <a:rPr lang="en-US" dirty="0">
                <a:cs typeface="Calibri Light"/>
              </a:rPr>
              <a:t>70+ contributors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052673-4993-E44A-9524-044539726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6989" y="4706668"/>
            <a:ext cx="7465829" cy="180520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4294A2D-518C-CD47-92A7-5B7144F10110}"/>
              </a:ext>
            </a:extLst>
          </p:cNvPr>
          <p:cNvSpPr/>
          <p:nvPr/>
        </p:nvSpPr>
        <p:spPr>
          <a:xfrm>
            <a:off x="7388352" y="1895146"/>
            <a:ext cx="4599432" cy="230832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450+ Open issues</a:t>
            </a:r>
          </a:p>
          <a:p>
            <a:endParaRPr 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60+ Pull requests</a:t>
            </a:r>
          </a:p>
          <a:p>
            <a:endParaRPr 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Majority of the development from one company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cs typeface="Calibri 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7DA7E4-56EE-F847-95EB-E9D95266CE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93" y="1895146"/>
            <a:ext cx="1146634" cy="11466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D7A816-E19D-DA42-830A-D28BD88362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5964" y="1844346"/>
            <a:ext cx="1166327" cy="116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883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8670</TotalTime>
  <Words>327</Words>
  <Application>Microsoft Macintosh PowerPoint</Application>
  <PresentationFormat>Widescreen</PresentationFormat>
  <Paragraphs>119</Paragraphs>
  <Slides>14</Slides>
  <Notes>8</Notes>
  <HiddenSlides>1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.AppleSystemUIFont</vt:lpstr>
      <vt:lpstr>Arial</vt:lpstr>
      <vt:lpstr>Calibri</vt:lpstr>
      <vt:lpstr>Calibri Light</vt:lpstr>
      <vt:lpstr>Calibri Light_MSFontService</vt:lpstr>
      <vt:lpstr>Gotham</vt:lpstr>
      <vt:lpstr>Gotham Book</vt:lpstr>
      <vt:lpstr>Gotham Light</vt:lpstr>
      <vt:lpstr>Segoe UI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Neuman, David</cp:lastModifiedBy>
  <cp:revision>23</cp:revision>
  <dcterms:created xsi:type="dcterms:W3CDTF">1601-01-01T00:00:00Z</dcterms:created>
  <dcterms:modified xsi:type="dcterms:W3CDTF">2018-09-25T21:58:01Z</dcterms:modified>
</cp:coreProperties>
</file>