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9" r:id="rId3"/>
    <p:sldId id="260" r:id="rId4"/>
    <p:sldId id="286" r:id="rId5"/>
    <p:sldId id="268" r:id="rId6"/>
    <p:sldId id="272" r:id="rId7"/>
    <p:sldId id="270" r:id="rId8"/>
    <p:sldId id="273" r:id="rId9"/>
    <p:sldId id="287" r:id="rId10"/>
    <p:sldId id="276" r:id="rId11"/>
    <p:sldId id="281" r:id="rId12"/>
    <p:sldId id="278" r:id="rId13"/>
    <p:sldId id="282" r:id="rId14"/>
    <p:sldId id="284" r:id="rId15"/>
    <p:sldId id="283" r:id="rId16"/>
    <p:sldId id="285" r:id="rId17"/>
    <p:sldId id="277" r:id="rId18"/>
    <p:sldId id="279" r:id="rId19"/>
    <p:sldId id="280" r:id="rId20"/>
    <p:sldId id="288" r:id="rId21"/>
    <p:sldId id="289" r:id="rId22"/>
    <p:sldId id="290" r:id="rId23"/>
    <p:sldId id="291" r:id="rId24"/>
    <p:sldId id="292" r:id="rId25"/>
    <p:sldId id="293" r:id="rId26"/>
    <p:sldId id="294" r:id="rId27"/>
    <p:sldId id="295" r:id="rId28"/>
    <p:sldId id="296" r:id="rId29"/>
    <p:sldId id="297"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19"/>
    <p:restoredTop sz="95992"/>
  </p:normalViewPr>
  <p:slideViewPr>
    <p:cSldViewPr snapToGrid="0" snapToObjects="1">
      <p:cViewPr varScale="1">
        <p:scale>
          <a:sx n="69" d="100"/>
          <a:sy n="69" d="100"/>
        </p:scale>
        <p:origin x="256" y="376"/>
      </p:cViewPr>
      <p:guideLst>
        <p:guide orient="horz" pos="4320"/>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1143000" y="685800"/>
            <a:ext cx="4572000" cy="3429000"/>
          </a:xfrm>
          <a:prstGeom prst="rect">
            <a:avLst/>
          </a:prstGeom>
        </p:spPr>
        <p:txBody>
          <a:bodyPr/>
          <a:lstStyle/>
          <a:p>
            <a:endParaRPr/>
          </a:p>
        </p:txBody>
      </p:sp>
      <p:sp>
        <p:nvSpPr>
          <p:cNvPr id="209" name="Shape 20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8012233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p>
        </p:txBody>
      </p:sp>
    </p:spTree>
    <p:extLst>
      <p:ext uri="{BB962C8B-B14F-4D97-AF65-F5344CB8AC3E}">
        <p14:creationId xmlns:p14="http://schemas.microsoft.com/office/powerpoint/2010/main" val="19094599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 speaker">
    <p:spTree>
      <p:nvGrpSpPr>
        <p:cNvPr id="1" name=""/>
        <p:cNvGrpSpPr/>
        <p:nvPr/>
      </p:nvGrpSpPr>
      <p:grpSpPr>
        <a:xfrm>
          <a:off x="0" y="0"/>
          <a:ext cx="0" cy="0"/>
          <a:chOff x="0" y="0"/>
          <a:chExt cx="0" cy="0"/>
        </a:xfrm>
      </p:grpSpPr>
      <p:sp>
        <p:nvSpPr>
          <p:cNvPr id="11" name="SPEAKER NAME"/>
          <p:cNvSpPr txBox="1">
            <a:spLocks noGrp="1"/>
          </p:cNvSpPr>
          <p:nvPr>
            <p:ph type="body" sz="quarter" idx="13"/>
          </p:nvPr>
        </p:nvSpPr>
        <p:spPr>
          <a:xfrm>
            <a:off x="12220971" y="4602757"/>
            <a:ext cx="10211992" cy="1589486"/>
          </a:xfrm>
          <a:prstGeom prst="rect">
            <a:avLst/>
          </a:prstGeom>
        </p:spPr>
        <p:txBody>
          <a:bodyPr anchor="t"/>
          <a:lstStyle>
            <a:lvl1pPr marL="0" indent="0">
              <a:spcBef>
                <a:spcPts val="0"/>
              </a:spcBef>
              <a:buSzTx/>
              <a:buNone/>
              <a:defRPr sz="6000" cap="all">
                <a:solidFill>
                  <a:srgbClr val="5E5E5E"/>
                </a:solidFill>
                <a:latin typeface="Helvetica"/>
                <a:ea typeface="Helvetica"/>
                <a:cs typeface="Helvetica"/>
                <a:sym typeface="Helvetica"/>
              </a:defRPr>
            </a:lvl1pPr>
          </a:lstStyle>
          <a:p>
            <a:r>
              <a:t>SPEAKER NAME</a:t>
            </a:r>
          </a:p>
        </p:txBody>
      </p:sp>
      <p:sp>
        <p:nvSpPr>
          <p:cNvPr id="12" name="Title, Company"/>
          <p:cNvSpPr txBox="1">
            <a:spLocks noGrp="1"/>
          </p:cNvSpPr>
          <p:nvPr>
            <p:ph type="body" sz="quarter" idx="14"/>
          </p:nvPr>
        </p:nvSpPr>
        <p:spPr>
          <a:xfrm>
            <a:off x="12220971" y="5706541"/>
            <a:ext cx="10211992" cy="1589485"/>
          </a:xfrm>
          <a:prstGeom prst="rect">
            <a:avLst/>
          </a:prstGeom>
        </p:spPr>
        <p:txBody>
          <a:bodyPr anchor="t"/>
          <a:lstStyle>
            <a:lvl1pPr marL="0" indent="0">
              <a:spcBef>
                <a:spcPts val="0"/>
              </a:spcBef>
              <a:buSzTx/>
              <a:buNone/>
              <a:defRPr sz="6500">
                <a:solidFill>
                  <a:srgbClr val="5E5E5E"/>
                </a:solidFill>
                <a:latin typeface="Helvetica"/>
                <a:ea typeface="Helvetica"/>
                <a:cs typeface="Helvetica"/>
                <a:sym typeface="Helvetica"/>
              </a:defRPr>
            </a:lvl1pPr>
          </a:lstStyle>
          <a:p>
            <a:r>
              <a:t>Title, Company</a:t>
            </a:r>
          </a:p>
        </p:txBody>
      </p:sp>
      <p:sp>
        <p:nvSpPr>
          <p:cNvPr id="14" name="Line"/>
          <p:cNvSpPr/>
          <p:nvPr/>
        </p:nvSpPr>
        <p:spPr>
          <a:xfrm flipV="1">
            <a:off x="9648824" y="9172078"/>
            <a:ext cx="6674646" cy="4751488"/>
          </a:xfrm>
          <a:prstGeom prst="line">
            <a:avLst/>
          </a:prstGeom>
          <a:ln w="190500">
            <a:solidFill>
              <a:srgbClr val="CCE4E8"/>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15" name="Line"/>
          <p:cNvSpPr/>
          <p:nvPr/>
        </p:nvSpPr>
        <p:spPr>
          <a:xfrm flipH="1" flipV="1">
            <a:off x="16172159" y="9172078"/>
            <a:ext cx="3827761" cy="4751488"/>
          </a:xfrm>
          <a:prstGeom prst="line">
            <a:avLst/>
          </a:prstGeom>
          <a:ln w="190500">
            <a:solidFill>
              <a:srgbClr val="CCE4E8"/>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16" name="Line"/>
          <p:cNvSpPr/>
          <p:nvPr/>
        </p:nvSpPr>
        <p:spPr>
          <a:xfrm>
            <a:off x="-41523" y="9809658"/>
            <a:ext cx="15534136" cy="1"/>
          </a:xfrm>
          <a:prstGeom prst="line">
            <a:avLst/>
          </a:prstGeom>
          <a:ln w="190500">
            <a:solidFill>
              <a:srgbClr val="CCE4E8"/>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17" name="Line"/>
          <p:cNvSpPr/>
          <p:nvPr/>
        </p:nvSpPr>
        <p:spPr>
          <a:xfrm>
            <a:off x="-41524" y="13111658"/>
            <a:ext cx="10787528" cy="1"/>
          </a:xfrm>
          <a:prstGeom prst="line">
            <a:avLst/>
          </a:prstGeom>
          <a:ln w="190500">
            <a:solidFill>
              <a:srgbClr val="CCE4E8"/>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18" name="Line"/>
          <p:cNvSpPr/>
          <p:nvPr/>
        </p:nvSpPr>
        <p:spPr>
          <a:xfrm>
            <a:off x="-41524" y="5809158"/>
            <a:ext cx="3505922" cy="1"/>
          </a:xfrm>
          <a:prstGeom prst="line">
            <a:avLst/>
          </a:prstGeom>
          <a:ln w="190500">
            <a:solidFill>
              <a:srgbClr val="CCE4E8"/>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19" name="Line"/>
          <p:cNvSpPr/>
          <p:nvPr/>
        </p:nvSpPr>
        <p:spPr>
          <a:xfrm flipV="1">
            <a:off x="3489797" y="5208"/>
            <a:ext cx="1" cy="13747573"/>
          </a:xfrm>
          <a:prstGeom prst="line">
            <a:avLst/>
          </a:prstGeom>
          <a:ln w="190500">
            <a:solidFill>
              <a:srgbClr val="CCE4E8"/>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20" name="Line"/>
          <p:cNvSpPr/>
          <p:nvPr/>
        </p:nvSpPr>
        <p:spPr>
          <a:xfrm>
            <a:off x="5315197" y="-89892"/>
            <a:ext cx="6781076" cy="7932576"/>
          </a:xfrm>
          <a:prstGeom prst="line">
            <a:avLst/>
          </a:prstGeom>
          <a:ln w="190500">
            <a:solidFill>
              <a:srgbClr val="CCE4E8"/>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21" name="Line"/>
          <p:cNvSpPr/>
          <p:nvPr/>
        </p:nvSpPr>
        <p:spPr>
          <a:xfrm flipV="1">
            <a:off x="898997" y="1693822"/>
            <a:ext cx="1" cy="12062740"/>
          </a:xfrm>
          <a:prstGeom prst="line">
            <a:avLst/>
          </a:prstGeom>
          <a:ln w="190500">
            <a:solidFill>
              <a:srgbClr val="CCE4E8"/>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22" name="Line"/>
          <p:cNvSpPr/>
          <p:nvPr/>
        </p:nvSpPr>
        <p:spPr>
          <a:xfrm>
            <a:off x="-41524" y="1808658"/>
            <a:ext cx="926996" cy="1"/>
          </a:xfrm>
          <a:prstGeom prst="line">
            <a:avLst/>
          </a:prstGeom>
          <a:ln w="190500">
            <a:solidFill>
              <a:srgbClr val="CCE4E8"/>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23" name="Image"/>
          <p:cNvSpPr>
            <a:spLocks noGrp="1"/>
          </p:cNvSpPr>
          <p:nvPr>
            <p:ph type="pic" sz="quarter" idx="15"/>
          </p:nvPr>
        </p:nvSpPr>
        <p:spPr>
          <a:xfrm>
            <a:off x="4720679" y="1879600"/>
            <a:ext cx="6009730" cy="6009729"/>
          </a:xfrm>
          <a:prstGeom prst="rect">
            <a:avLst/>
          </a:prstGeom>
        </p:spPr>
        <p:txBody>
          <a:bodyPr lIns="91439" tIns="45719" rIns="91439" bIns="45719" anchor="t">
            <a:noAutofit/>
          </a:bodyPr>
          <a:lstStyle/>
          <a:p>
            <a:endParaRPr/>
          </a:p>
        </p:txBody>
      </p:sp>
      <p:sp>
        <p:nvSpPr>
          <p:cNvPr id="24" name="Line"/>
          <p:cNvSpPr/>
          <p:nvPr/>
        </p:nvSpPr>
        <p:spPr>
          <a:xfrm flipV="1">
            <a:off x="12068992" y="7767017"/>
            <a:ext cx="1" cy="4469160"/>
          </a:xfrm>
          <a:prstGeom prst="line">
            <a:avLst/>
          </a:prstGeom>
          <a:ln w="190500">
            <a:solidFill>
              <a:srgbClr val="CCE4E8"/>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25" name="Line"/>
          <p:cNvSpPr/>
          <p:nvPr/>
        </p:nvSpPr>
        <p:spPr>
          <a:xfrm>
            <a:off x="10952460" y="10085288"/>
            <a:ext cx="8183321" cy="3778751"/>
          </a:xfrm>
          <a:custGeom>
            <a:avLst/>
            <a:gdLst/>
            <a:ahLst/>
            <a:cxnLst>
              <a:cxn ang="0">
                <a:pos x="wd2" y="hd2"/>
              </a:cxn>
              <a:cxn ang="5400000">
                <a:pos x="wd2" y="hd2"/>
              </a:cxn>
              <a:cxn ang="10800000">
                <a:pos x="wd2" y="hd2"/>
              </a:cxn>
              <a:cxn ang="16200000">
                <a:pos x="wd2" y="hd2"/>
              </a:cxn>
            </a:cxnLst>
            <a:rect l="0" t="0" r="r" b="b"/>
            <a:pathLst>
              <a:path w="21600" h="21600" extrusionOk="0">
                <a:moveTo>
                  <a:pt x="0" y="20845"/>
                </a:moveTo>
                <a:lnTo>
                  <a:pt x="13771" y="0"/>
                </a:lnTo>
                <a:lnTo>
                  <a:pt x="21600" y="21600"/>
                </a:lnTo>
              </a:path>
            </a:pathLst>
          </a:custGeom>
          <a:ln w="203200">
            <a:solidFill>
              <a:srgbClr val="FFCA37"/>
            </a:solidFill>
            <a:custDash>
              <a:ds d="200000" sp="200000"/>
            </a:custDash>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26" name="Title Text"/>
          <p:cNvSpPr txBox="1">
            <a:spLocks noGrp="1"/>
          </p:cNvSpPr>
          <p:nvPr>
            <p:ph type="body" sz="quarter" idx="16"/>
          </p:nvPr>
        </p:nvSpPr>
        <p:spPr>
          <a:xfrm>
            <a:off x="12220971" y="2720615"/>
            <a:ext cx="10987783" cy="1864420"/>
          </a:xfrm>
          <a:prstGeom prst="rect">
            <a:avLst/>
          </a:prstGeom>
        </p:spPr>
        <p:txBody>
          <a:bodyPr/>
          <a:lstStyle>
            <a:lvl1pPr marL="0" indent="0" defTabSz="714732">
              <a:spcBef>
                <a:spcPts val="0"/>
              </a:spcBef>
              <a:buSzTx/>
              <a:buNone/>
              <a:defRPr sz="11136" spc="334">
                <a:solidFill>
                  <a:srgbClr val="1E6CB3"/>
                </a:solidFill>
                <a:latin typeface="+mn-lt"/>
                <a:ea typeface="+mn-ea"/>
                <a:cs typeface="+mn-cs"/>
                <a:sym typeface="Impact"/>
              </a:defRPr>
            </a:lvl1pPr>
          </a:lstStyle>
          <a:p>
            <a:r>
              <a:t>Title Text</a:t>
            </a:r>
          </a:p>
        </p:txBody>
      </p:sp>
      <p:sp>
        <p:nvSpPr>
          <p:cNvPr id="27"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28" name="Title Text">
            <a:extLst>
              <a:ext uri="{FF2B5EF4-FFF2-40B4-BE49-F238E27FC236}">
                <a16:creationId xmlns:a16="http://schemas.microsoft.com/office/drawing/2014/main" id="{07DE3169-B259-F249-B072-BB383302B245}"/>
              </a:ext>
            </a:extLst>
          </p:cNvPr>
          <p:cNvSpPr txBox="1">
            <a:spLocks/>
          </p:cNvSpPr>
          <p:nvPr userDrawn="1"/>
        </p:nvSpPr>
        <p:spPr>
          <a:xfrm>
            <a:off x="20684350" y="0"/>
            <a:ext cx="3197706" cy="69368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71437" tIns="71437" rIns="71437" bIns="71437" anchor="ctr">
            <a:normAutofit fontScale="32500" lnSpcReduction="20000"/>
          </a:bodyPr>
          <a:lstStyle>
            <a:lvl1pPr marL="0" marR="0" indent="0" algn="l" defTabSz="714732" rtl="0" latinLnBrk="0">
              <a:lnSpc>
                <a:spcPct val="100000"/>
              </a:lnSpc>
              <a:spcBef>
                <a:spcPts val="0"/>
              </a:spcBef>
              <a:spcAft>
                <a:spcPts val="0"/>
              </a:spcAft>
              <a:buClrTx/>
              <a:buSzTx/>
              <a:buFontTx/>
              <a:buNone/>
              <a:tabLst/>
              <a:defRPr sz="11136" b="0" i="0" u="none" strike="noStrike" cap="none" spc="334" baseline="0">
                <a:ln>
                  <a:noFill/>
                </a:ln>
                <a:solidFill>
                  <a:srgbClr val="1E6CB3"/>
                </a:solidFill>
                <a:uFillTx/>
                <a:latin typeface="+mn-lt"/>
                <a:ea typeface="+mn-ea"/>
                <a:cs typeface="+mn-cs"/>
                <a:sym typeface="Impact"/>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US" dirty="0"/>
              <a:t>@</a:t>
            </a:r>
            <a:r>
              <a:rPr lang="en-US" dirty="0" err="1"/>
              <a:t>csantanapr</a:t>
            </a:r>
            <a:endParaRPr lang="en-US" dirty="0"/>
          </a:p>
        </p:txBody>
      </p:sp>
      <p:pic>
        <p:nvPicPr>
          <p:cNvPr id="3" name="Picture 2">
            <a:extLst>
              <a:ext uri="{FF2B5EF4-FFF2-40B4-BE49-F238E27FC236}">
                <a16:creationId xmlns:a16="http://schemas.microsoft.com/office/drawing/2014/main" id="{CA410D63-B4A5-BF40-B6B9-6B016117B1D8}"/>
              </a:ext>
            </a:extLst>
          </p:cNvPr>
          <p:cNvPicPr>
            <a:picLocks noChangeAspect="1"/>
          </p:cNvPicPr>
          <p:nvPr userDrawn="1"/>
        </p:nvPicPr>
        <p:blipFill>
          <a:blip r:embed="rId2"/>
          <a:stretch>
            <a:fillRect/>
          </a:stretch>
        </p:blipFill>
        <p:spPr>
          <a:xfrm>
            <a:off x="18832333" y="11432297"/>
            <a:ext cx="1063025" cy="1879600"/>
          </a:xfrm>
          <a:prstGeom prst="rect">
            <a:avLst/>
          </a:prstGeom>
        </p:spPr>
      </p:pic>
      <p:pic>
        <p:nvPicPr>
          <p:cNvPr id="4" name="Picture 3">
            <a:extLst>
              <a:ext uri="{FF2B5EF4-FFF2-40B4-BE49-F238E27FC236}">
                <a16:creationId xmlns:a16="http://schemas.microsoft.com/office/drawing/2014/main" id="{DFC99273-BDB8-BC4C-839D-4393C0231494}"/>
              </a:ext>
            </a:extLst>
          </p:cNvPr>
          <p:cNvPicPr>
            <a:picLocks noChangeAspect="1"/>
          </p:cNvPicPr>
          <p:nvPr userDrawn="1"/>
        </p:nvPicPr>
        <p:blipFill>
          <a:blip r:embed="rId3"/>
          <a:stretch>
            <a:fillRect/>
          </a:stretch>
        </p:blipFill>
        <p:spPr>
          <a:xfrm>
            <a:off x="19847630" y="11547822"/>
            <a:ext cx="4416269" cy="493150"/>
          </a:xfrm>
          <a:prstGeom prst="rect">
            <a:avLst/>
          </a:prstGeom>
        </p:spPr>
      </p:pic>
      <p:sp>
        <p:nvSpPr>
          <p:cNvPr id="5" name="TextBox 4">
            <a:extLst>
              <a:ext uri="{FF2B5EF4-FFF2-40B4-BE49-F238E27FC236}">
                <a16:creationId xmlns:a16="http://schemas.microsoft.com/office/drawing/2014/main" id="{CE3B45A9-DF91-6947-A786-AED2C8A11F42}"/>
              </a:ext>
            </a:extLst>
          </p:cNvPr>
          <p:cNvSpPr txBox="1"/>
          <p:nvPr userDrawn="1"/>
        </p:nvSpPr>
        <p:spPr>
          <a:xfrm>
            <a:off x="20126553" y="12137131"/>
            <a:ext cx="4010713"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North America 2018</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agenda slide">
    <p:spTree>
      <p:nvGrpSpPr>
        <p:cNvPr id="1" name=""/>
        <p:cNvGrpSpPr/>
        <p:nvPr/>
      </p:nvGrpSpPr>
      <p:grpSpPr>
        <a:xfrm>
          <a:off x="0" y="0"/>
          <a:ext cx="0" cy="0"/>
          <a:chOff x="0" y="0"/>
          <a:chExt cx="0" cy="0"/>
        </a:xfrm>
      </p:grpSpPr>
      <p:sp>
        <p:nvSpPr>
          <p:cNvPr id="82" name="Subtitle here"/>
          <p:cNvSpPr txBox="1">
            <a:spLocks noGrp="1"/>
          </p:cNvSpPr>
          <p:nvPr>
            <p:ph type="body" sz="quarter" idx="13"/>
          </p:nvPr>
        </p:nvSpPr>
        <p:spPr>
          <a:xfrm>
            <a:off x="1680034" y="2967892"/>
            <a:ext cx="15419091" cy="1031777"/>
          </a:xfrm>
          <a:prstGeom prst="rect">
            <a:avLst/>
          </a:prstGeom>
        </p:spPr>
        <p:txBody>
          <a:bodyPr anchor="t"/>
          <a:lstStyle>
            <a:lvl1pPr marL="0" indent="0" defTabSz="566856">
              <a:spcBef>
                <a:spcPts val="0"/>
              </a:spcBef>
              <a:buSzTx/>
              <a:buNone/>
              <a:defRPr sz="5865">
                <a:solidFill>
                  <a:srgbClr val="5E5E5E"/>
                </a:solidFill>
                <a:latin typeface="Helvetica"/>
                <a:ea typeface="Helvetica"/>
                <a:cs typeface="Helvetica"/>
                <a:sym typeface="Helvetica"/>
              </a:defRPr>
            </a:lvl1pPr>
          </a:lstStyle>
          <a:p>
            <a:r>
              <a:t>Subtitle here</a:t>
            </a:r>
          </a:p>
        </p:txBody>
      </p:sp>
      <p:sp>
        <p:nvSpPr>
          <p:cNvPr id="83" name="Agenda"/>
          <p:cNvSpPr txBox="1">
            <a:spLocks noGrp="1"/>
          </p:cNvSpPr>
          <p:nvPr>
            <p:ph type="body" sz="quarter" idx="14"/>
          </p:nvPr>
        </p:nvSpPr>
        <p:spPr>
          <a:xfrm>
            <a:off x="1730834" y="1272815"/>
            <a:ext cx="20249754" cy="1864420"/>
          </a:xfrm>
          <a:prstGeom prst="rect">
            <a:avLst/>
          </a:prstGeom>
        </p:spPr>
        <p:txBody>
          <a:bodyPr/>
          <a:lstStyle>
            <a:lvl1pPr marL="0" indent="0">
              <a:spcBef>
                <a:spcPts val="0"/>
              </a:spcBef>
              <a:buSzTx/>
              <a:buNone/>
              <a:defRPr sz="10500" spc="315">
                <a:solidFill>
                  <a:srgbClr val="1E6CB3"/>
                </a:solidFill>
                <a:latin typeface="+mn-lt"/>
                <a:ea typeface="+mn-ea"/>
                <a:cs typeface="+mn-cs"/>
                <a:sym typeface="Impact"/>
              </a:defRPr>
            </a:lvl1pPr>
          </a:lstStyle>
          <a:p>
            <a:r>
              <a:t>Agenda</a:t>
            </a:r>
          </a:p>
        </p:txBody>
      </p:sp>
      <p:sp>
        <p:nvSpPr>
          <p:cNvPr id="84" name="Line"/>
          <p:cNvSpPr/>
          <p:nvPr/>
        </p:nvSpPr>
        <p:spPr>
          <a:xfrm>
            <a:off x="-53579" y="335260"/>
            <a:ext cx="24575791" cy="28961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675" y="0"/>
                </a:lnTo>
                <a:lnTo>
                  <a:pt x="17603" y="21600"/>
                </a:lnTo>
                <a:lnTo>
                  <a:pt x="21600" y="3925"/>
                </a:lnTo>
              </a:path>
            </a:pathLst>
          </a:custGeom>
          <a:ln w="203200">
            <a:solidFill>
              <a:srgbClr val="FFCA37"/>
            </a:solidFill>
            <a:custDash>
              <a:ds d="200000" sp="200000"/>
            </a:custDash>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85" name="Line"/>
          <p:cNvSpPr/>
          <p:nvPr/>
        </p:nvSpPr>
        <p:spPr>
          <a:xfrm>
            <a:off x="-53579" y="943098"/>
            <a:ext cx="24575791" cy="29342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518" y="0"/>
                </a:lnTo>
                <a:lnTo>
                  <a:pt x="17581" y="21600"/>
                </a:lnTo>
                <a:lnTo>
                  <a:pt x="21600" y="3874"/>
                </a:lnTo>
              </a:path>
            </a:pathLst>
          </a:custGeom>
          <a:ln w="190500">
            <a:solidFill>
              <a:srgbClr val="CCE4E8"/>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 name="Title Text">
            <a:extLst>
              <a:ext uri="{FF2B5EF4-FFF2-40B4-BE49-F238E27FC236}">
                <a16:creationId xmlns:a16="http://schemas.microsoft.com/office/drawing/2014/main" id="{AC64529E-591F-0E42-8A40-58E32F77D368}"/>
              </a:ext>
            </a:extLst>
          </p:cNvPr>
          <p:cNvSpPr txBox="1">
            <a:spLocks/>
          </p:cNvSpPr>
          <p:nvPr userDrawn="1"/>
        </p:nvSpPr>
        <p:spPr>
          <a:xfrm>
            <a:off x="20684350" y="0"/>
            <a:ext cx="3197706" cy="69368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71437" tIns="71437" rIns="71437" bIns="71437" anchor="ctr">
            <a:normAutofit fontScale="32500" lnSpcReduction="20000"/>
          </a:bodyPr>
          <a:lstStyle>
            <a:lvl1pPr marL="0" marR="0" indent="0" algn="l" defTabSz="714732" rtl="0" latinLnBrk="0">
              <a:lnSpc>
                <a:spcPct val="100000"/>
              </a:lnSpc>
              <a:spcBef>
                <a:spcPts val="0"/>
              </a:spcBef>
              <a:spcAft>
                <a:spcPts val="0"/>
              </a:spcAft>
              <a:buClrTx/>
              <a:buSzTx/>
              <a:buFontTx/>
              <a:buNone/>
              <a:tabLst/>
              <a:defRPr sz="11136" b="0" i="0" u="none" strike="noStrike" cap="none" spc="334" baseline="0">
                <a:ln>
                  <a:noFill/>
                </a:ln>
                <a:solidFill>
                  <a:srgbClr val="1E6CB3"/>
                </a:solidFill>
                <a:uFillTx/>
                <a:latin typeface="+mn-lt"/>
                <a:ea typeface="+mn-ea"/>
                <a:cs typeface="+mn-cs"/>
                <a:sym typeface="Impact"/>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US" dirty="0"/>
              <a:t>@</a:t>
            </a:r>
            <a:r>
              <a:rPr lang="en-US" dirty="0" err="1"/>
              <a:t>csantanapr</a:t>
            </a:r>
            <a:endParaRPr lang="en-US" dirty="0"/>
          </a:p>
        </p:txBody>
      </p:sp>
      <p:pic>
        <p:nvPicPr>
          <p:cNvPr id="9" name="Picture 8">
            <a:extLst>
              <a:ext uri="{FF2B5EF4-FFF2-40B4-BE49-F238E27FC236}">
                <a16:creationId xmlns:a16="http://schemas.microsoft.com/office/drawing/2014/main" id="{CD05C32C-E69F-CC45-B413-F04E4A679AA8}"/>
              </a:ext>
            </a:extLst>
          </p:cNvPr>
          <p:cNvPicPr>
            <a:picLocks noChangeAspect="1"/>
          </p:cNvPicPr>
          <p:nvPr userDrawn="1"/>
        </p:nvPicPr>
        <p:blipFill>
          <a:blip r:embed="rId2"/>
          <a:stretch>
            <a:fillRect/>
          </a:stretch>
        </p:blipFill>
        <p:spPr>
          <a:xfrm>
            <a:off x="18832333" y="11432297"/>
            <a:ext cx="1063025" cy="1879600"/>
          </a:xfrm>
          <a:prstGeom prst="rect">
            <a:avLst/>
          </a:prstGeom>
        </p:spPr>
      </p:pic>
      <p:pic>
        <p:nvPicPr>
          <p:cNvPr id="10" name="Picture 9">
            <a:extLst>
              <a:ext uri="{FF2B5EF4-FFF2-40B4-BE49-F238E27FC236}">
                <a16:creationId xmlns:a16="http://schemas.microsoft.com/office/drawing/2014/main" id="{37B1F1C0-2D51-E342-AE88-4CD9A98D5A28}"/>
              </a:ext>
            </a:extLst>
          </p:cNvPr>
          <p:cNvPicPr>
            <a:picLocks noChangeAspect="1"/>
          </p:cNvPicPr>
          <p:nvPr userDrawn="1"/>
        </p:nvPicPr>
        <p:blipFill>
          <a:blip r:embed="rId3"/>
          <a:stretch>
            <a:fillRect/>
          </a:stretch>
        </p:blipFill>
        <p:spPr>
          <a:xfrm>
            <a:off x="19847630" y="11547822"/>
            <a:ext cx="4416269" cy="493150"/>
          </a:xfrm>
          <a:prstGeom prst="rect">
            <a:avLst/>
          </a:prstGeom>
        </p:spPr>
      </p:pic>
      <p:sp>
        <p:nvSpPr>
          <p:cNvPr id="11" name="TextBox 10">
            <a:extLst>
              <a:ext uri="{FF2B5EF4-FFF2-40B4-BE49-F238E27FC236}">
                <a16:creationId xmlns:a16="http://schemas.microsoft.com/office/drawing/2014/main" id="{C7C9B70C-CA0B-1C48-AB83-3F6AA16B1F1C}"/>
              </a:ext>
            </a:extLst>
          </p:cNvPr>
          <p:cNvSpPr txBox="1"/>
          <p:nvPr userDrawn="1"/>
        </p:nvSpPr>
        <p:spPr>
          <a:xfrm>
            <a:off x="20126553" y="12137131"/>
            <a:ext cx="4010713"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North America 2018</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genda slide copy 1">
    <p:spTree>
      <p:nvGrpSpPr>
        <p:cNvPr id="1" name=""/>
        <p:cNvGrpSpPr/>
        <p:nvPr/>
      </p:nvGrpSpPr>
      <p:grpSpPr>
        <a:xfrm>
          <a:off x="0" y="0"/>
          <a:ext cx="0" cy="0"/>
          <a:chOff x="0" y="0"/>
          <a:chExt cx="0" cy="0"/>
        </a:xfrm>
      </p:grpSpPr>
      <p:sp>
        <p:nvSpPr>
          <p:cNvPr id="94" name="Lorem ipsum dolor sit amet, consectetuer adipiscing elit, sed diam nonummy nibh euismod tincidunt ut laoreet dolore magna aliquam erat volutpat. Ut wisi enim ad minim veniam, quis nostrud exerci tation ullamcorper suscipit lobortis nisl ut aliquip ex ea commodo consequat."/>
          <p:cNvSpPr txBox="1">
            <a:spLocks noGrp="1"/>
          </p:cNvSpPr>
          <p:nvPr>
            <p:ph type="body" sz="half" idx="13"/>
          </p:nvPr>
        </p:nvSpPr>
        <p:spPr>
          <a:xfrm>
            <a:off x="1680034" y="4161692"/>
            <a:ext cx="17000638" cy="6299598"/>
          </a:xfrm>
          <a:prstGeom prst="rect">
            <a:avLst/>
          </a:prstGeom>
        </p:spPr>
        <p:txBody>
          <a:bodyPr anchor="t"/>
          <a:lstStyle>
            <a:lvl1pPr marL="0" indent="0">
              <a:spcBef>
                <a:spcPts val="0"/>
              </a:spcBef>
              <a:buSzTx/>
              <a:buNone/>
              <a:defRPr sz="6000">
                <a:solidFill>
                  <a:srgbClr val="5E5E5E"/>
                </a:solidFill>
                <a:latin typeface="Helvetica"/>
                <a:ea typeface="Helvetica"/>
                <a:cs typeface="Helvetica"/>
                <a:sym typeface="Helvetica"/>
              </a:defRPr>
            </a:lvl1pPr>
          </a:lstStyle>
          <a:p>
            <a:r>
              <a:t>Lorem ipsum dolor sit amet, consectetuer adipiscing elit, sed diam nonummy nibh euismod tincidunt ut laoreet dolore magna aliquam erat volutpat. Ut wisi enim ad minim veniam, quis nostrud exerci tation ullamcorper suscipit lobortis nisl ut aliquip ex ea commodo consequat.</a:t>
            </a:r>
          </a:p>
        </p:txBody>
      </p:sp>
      <p:sp>
        <p:nvSpPr>
          <p:cNvPr id="95" name="Title Here"/>
          <p:cNvSpPr txBox="1">
            <a:spLocks noGrp="1"/>
          </p:cNvSpPr>
          <p:nvPr>
            <p:ph type="body" sz="quarter" idx="14"/>
          </p:nvPr>
        </p:nvSpPr>
        <p:spPr>
          <a:xfrm>
            <a:off x="1730834" y="1272815"/>
            <a:ext cx="20249754" cy="1864420"/>
          </a:xfrm>
          <a:prstGeom prst="rect">
            <a:avLst/>
          </a:prstGeom>
        </p:spPr>
        <p:txBody>
          <a:bodyPr/>
          <a:lstStyle>
            <a:lvl1pPr marL="0" indent="0">
              <a:spcBef>
                <a:spcPts val="0"/>
              </a:spcBef>
              <a:buSzTx/>
              <a:buNone/>
              <a:defRPr sz="10500" spc="315">
                <a:solidFill>
                  <a:srgbClr val="1E6CB3"/>
                </a:solidFill>
                <a:latin typeface="+mn-lt"/>
                <a:ea typeface="+mn-ea"/>
                <a:cs typeface="+mn-cs"/>
                <a:sym typeface="Impact"/>
              </a:defRPr>
            </a:lvl1pPr>
          </a:lstStyle>
          <a:p>
            <a:r>
              <a:t>Title Here</a:t>
            </a:r>
          </a:p>
        </p:txBody>
      </p:sp>
      <p:sp>
        <p:nvSpPr>
          <p:cNvPr id="96" name="Line"/>
          <p:cNvSpPr/>
          <p:nvPr/>
        </p:nvSpPr>
        <p:spPr>
          <a:xfrm>
            <a:off x="-11907" y="11288342"/>
            <a:ext cx="24474126" cy="1637367"/>
          </a:xfrm>
          <a:custGeom>
            <a:avLst/>
            <a:gdLst/>
            <a:ahLst/>
            <a:cxnLst>
              <a:cxn ang="0">
                <a:pos x="wd2" y="hd2"/>
              </a:cxn>
              <a:cxn ang="5400000">
                <a:pos x="wd2" y="hd2"/>
              </a:cxn>
              <a:cxn ang="10800000">
                <a:pos x="wd2" y="hd2"/>
              </a:cxn>
              <a:cxn ang="16200000">
                <a:pos x="wd2" y="hd2"/>
              </a:cxn>
            </a:cxnLst>
            <a:rect l="0" t="0" r="r" b="b"/>
            <a:pathLst>
              <a:path w="21600" h="21600" extrusionOk="0">
                <a:moveTo>
                  <a:pt x="0" y="494"/>
                </a:moveTo>
                <a:lnTo>
                  <a:pt x="1014" y="494"/>
                </a:lnTo>
                <a:lnTo>
                  <a:pt x="1014" y="21600"/>
                </a:lnTo>
                <a:lnTo>
                  <a:pt x="17639" y="21600"/>
                </a:lnTo>
                <a:lnTo>
                  <a:pt x="17639" y="0"/>
                </a:lnTo>
                <a:lnTo>
                  <a:pt x="21600" y="0"/>
                </a:lnTo>
              </a:path>
            </a:pathLst>
          </a:custGeom>
          <a:ln w="203200">
            <a:solidFill>
              <a:srgbClr val="FFCA37"/>
            </a:solidFill>
            <a:custDash>
              <a:ds d="200000" sp="200000"/>
            </a:custDash>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97" name="Line"/>
          <p:cNvSpPr/>
          <p:nvPr/>
        </p:nvSpPr>
        <p:spPr>
          <a:xfrm>
            <a:off x="11032232" y="-200621"/>
            <a:ext cx="12845838" cy="40735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56" y="7060"/>
                </a:lnTo>
                <a:lnTo>
                  <a:pt x="16451" y="7060"/>
                </a:lnTo>
                <a:lnTo>
                  <a:pt x="16451" y="15456"/>
                </a:lnTo>
                <a:lnTo>
                  <a:pt x="18136" y="15456"/>
                </a:lnTo>
                <a:lnTo>
                  <a:pt x="20454" y="21600"/>
                </a:lnTo>
                <a:lnTo>
                  <a:pt x="21600" y="21600"/>
                </a:lnTo>
                <a:lnTo>
                  <a:pt x="21600" y="1250"/>
                </a:lnTo>
              </a:path>
            </a:pathLst>
          </a:custGeom>
          <a:ln w="190500">
            <a:solidFill>
              <a:srgbClr val="CCE4E8"/>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98" name="Line"/>
          <p:cNvSpPr/>
          <p:nvPr/>
        </p:nvSpPr>
        <p:spPr>
          <a:xfrm>
            <a:off x="14120812" y="5262"/>
            <a:ext cx="1" cy="1163167"/>
          </a:xfrm>
          <a:prstGeom prst="line">
            <a:avLst/>
          </a:prstGeom>
          <a:ln w="190500">
            <a:solidFill>
              <a:srgbClr val="C9E3E7"/>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99" name="Line"/>
          <p:cNvSpPr/>
          <p:nvPr/>
        </p:nvSpPr>
        <p:spPr>
          <a:xfrm>
            <a:off x="17727612" y="5262"/>
            <a:ext cx="1" cy="1163167"/>
          </a:xfrm>
          <a:prstGeom prst="line">
            <a:avLst/>
          </a:prstGeom>
          <a:ln w="190500">
            <a:solidFill>
              <a:srgbClr val="C9E3E7"/>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100" name="Line"/>
          <p:cNvSpPr/>
          <p:nvPr/>
        </p:nvSpPr>
        <p:spPr>
          <a:xfrm>
            <a:off x="18845212" y="5262"/>
            <a:ext cx="1" cy="1163167"/>
          </a:xfrm>
          <a:prstGeom prst="line">
            <a:avLst/>
          </a:prstGeom>
          <a:ln w="190500">
            <a:solidFill>
              <a:srgbClr val="C9E3E7"/>
            </a:solidFill>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tle Text">
            <a:extLst>
              <a:ext uri="{FF2B5EF4-FFF2-40B4-BE49-F238E27FC236}">
                <a16:creationId xmlns:a16="http://schemas.microsoft.com/office/drawing/2014/main" id="{A97A16CF-12AB-8444-B039-69FECF626DEB}"/>
              </a:ext>
            </a:extLst>
          </p:cNvPr>
          <p:cNvSpPr txBox="1">
            <a:spLocks/>
          </p:cNvSpPr>
          <p:nvPr userDrawn="1"/>
        </p:nvSpPr>
        <p:spPr>
          <a:xfrm>
            <a:off x="20498374" y="0"/>
            <a:ext cx="3197706" cy="69368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71437" tIns="71437" rIns="71437" bIns="71437" anchor="ctr">
            <a:normAutofit fontScale="32500" lnSpcReduction="20000"/>
          </a:bodyPr>
          <a:lstStyle>
            <a:lvl1pPr marL="0" marR="0" indent="0" algn="l" defTabSz="714732" rtl="0" latinLnBrk="0">
              <a:lnSpc>
                <a:spcPct val="100000"/>
              </a:lnSpc>
              <a:spcBef>
                <a:spcPts val="0"/>
              </a:spcBef>
              <a:spcAft>
                <a:spcPts val="0"/>
              </a:spcAft>
              <a:buClrTx/>
              <a:buSzTx/>
              <a:buFontTx/>
              <a:buNone/>
              <a:tabLst/>
              <a:defRPr sz="11136" b="0" i="0" u="none" strike="noStrike" cap="none" spc="334" baseline="0">
                <a:ln>
                  <a:noFill/>
                </a:ln>
                <a:solidFill>
                  <a:srgbClr val="1E6CB3"/>
                </a:solidFill>
                <a:uFillTx/>
                <a:latin typeface="+mn-lt"/>
                <a:ea typeface="+mn-ea"/>
                <a:cs typeface="+mn-cs"/>
                <a:sym typeface="Impact"/>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US" dirty="0"/>
              <a:t>@</a:t>
            </a:r>
            <a:r>
              <a:rPr lang="en-US" dirty="0" err="1"/>
              <a:t>csantanapr</a:t>
            </a:r>
            <a:endParaRPr lang="en-US" dirty="0"/>
          </a:p>
        </p:txBody>
      </p:sp>
      <p:pic>
        <p:nvPicPr>
          <p:cNvPr id="12" name="Picture 11">
            <a:extLst>
              <a:ext uri="{FF2B5EF4-FFF2-40B4-BE49-F238E27FC236}">
                <a16:creationId xmlns:a16="http://schemas.microsoft.com/office/drawing/2014/main" id="{1E59712E-5056-D844-85F5-137592D99C91}"/>
              </a:ext>
            </a:extLst>
          </p:cNvPr>
          <p:cNvPicPr>
            <a:picLocks noChangeAspect="1"/>
          </p:cNvPicPr>
          <p:nvPr userDrawn="1"/>
        </p:nvPicPr>
        <p:blipFill>
          <a:blip r:embed="rId2"/>
          <a:stretch>
            <a:fillRect/>
          </a:stretch>
        </p:blipFill>
        <p:spPr>
          <a:xfrm>
            <a:off x="18832333" y="11432297"/>
            <a:ext cx="1063025" cy="1879600"/>
          </a:xfrm>
          <a:prstGeom prst="rect">
            <a:avLst/>
          </a:prstGeom>
        </p:spPr>
      </p:pic>
      <p:pic>
        <p:nvPicPr>
          <p:cNvPr id="13" name="Picture 12">
            <a:extLst>
              <a:ext uri="{FF2B5EF4-FFF2-40B4-BE49-F238E27FC236}">
                <a16:creationId xmlns:a16="http://schemas.microsoft.com/office/drawing/2014/main" id="{C36E3E68-326E-4A4A-8E27-546C3C62BFF1}"/>
              </a:ext>
            </a:extLst>
          </p:cNvPr>
          <p:cNvPicPr>
            <a:picLocks noChangeAspect="1"/>
          </p:cNvPicPr>
          <p:nvPr userDrawn="1"/>
        </p:nvPicPr>
        <p:blipFill>
          <a:blip r:embed="rId3"/>
          <a:stretch>
            <a:fillRect/>
          </a:stretch>
        </p:blipFill>
        <p:spPr>
          <a:xfrm>
            <a:off x="19847630" y="11547822"/>
            <a:ext cx="4416269" cy="493150"/>
          </a:xfrm>
          <a:prstGeom prst="rect">
            <a:avLst/>
          </a:prstGeom>
        </p:spPr>
      </p:pic>
      <p:sp>
        <p:nvSpPr>
          <p:cNvPr id="14" name="TextBox 13">
            <a:extLst>
              <a:ext uri="{FF2B5EF4-FFF2-40B4-BE49-F238E27FC236}">
                <a16:creationId xmlns:a16="http://schemas.microsoft.com/office/drawing/2014/main" id="{4EA01BD8-47EB-944E-8575-D2E4A5E392A8}"/>
              </a:ext>
            </a:extLst>
          </p:cNvPr>
          <p:cNvSpPr txBox="1"/>
          <p:nvPr userDrawn="1"/>
        </p:nvSpPr>
        <p:spPr>
          <a:xfrm>
            <a:off x="20126553" y="12137131"/>
            <a:ext cx="4010713"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North America 2018</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ding slide 1">
    <p:spTree>
      <p:nvGrpSpPr>
        <p:cNvPr id="1" name=""/>
        <p:cNvGrpSpPr/>
        <p:nvPr/>
      </p:nvGrpSpPr>
      <p:grpSpPr>
        <a:xfrm>
          <a:off x="0" y="0"/>
          <a:ext cx="0" cy="0"/>
          <a:chOff x="0" y="0"/>
          <a:chExt cx="0" cy="0"/>
        </a:xfrm>
      </p:grpSpPr>
      <p:sp>
        <p:nvSpPr>
          <p:cNvPr id="112" name="Line"/>
          <p:cNvSpPr/>
          <p:nvPr/>
        </p:nvSpPr>
        <p:spPr>
          <a:xfrm rot="16200000">
            <a:off x="17207588" y="-4080372"/>
            <a:ext cx="3237726" cy="93139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6" y="10570"/>
                </a:lnTo>
                <a:lnTo>
                  <a:pt x="0" y="21600"/>
                </a:lnTo>
                <a:lnTo>
                  <a:pt x="21143" y="21600"/>
                </a:lnTo>
              </a:path>
            </a:pathLst>
          </a:custGeom>
          <a:ln w="190500">
            <a:solidFill>
              <a:srgbClr val="CCE4E8"/>
            </a:solidFill>
            <a:miter lim="400000"/>
          </a:ln>
        </p:spPr>
        <p:txBody>
          <a:bodyPr lIns="71437" tIns="71437" rIns="71437" bIns="71437" anchor="ctr"/>
          <a:lstStyle/>
          <a:p>
            <a:pPr>
              <a:defRPr sz="3000" b="0">
                <a:solidFill>
                  <a:srgbClr val="CCE4E8"/>
                </a:solidFill>
                <a:latin typeface="Helvetica Neue Medium"/>
                <a:ea typeface="Helvetica Neue Medium"/>
                <a:cs typeface="Helvetica Neue Medium"/>
                <a:sym typeface="Helvetica Neue Medium"/>
              </a:defRPr>
            </a:pPr>
            <a:endParaRPr/>
          </a:p>
        </p:txBody>
      </p:sp>
      <p:sp>
        <p:nvSpPr>
          <p:cNvPr id="108" name="Line"/>
          <p:cNvSpPr/>
          <p:nvPr/>
        </p:nvSpPr>
        <p:spPr>
          <a:xfrm rot="16200000">
            <a:off x="17075348" y="-4118666"/>
            <a:ext cx="3833714" cy="1018718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14" y="9895"/>
                </a:lnTo>
                <a:lnTo>
                  <a:pt x="19210" y="0"/>
                </a:lnTo>
              </a:path>
            </a:pathLst>
          </a:custGeom>
          <a:ln w="203200">
            <a:solidFill>
              <a:srgbClr val="FFCA37"/>
            </a:solidFill>
            <a:custDash>
              <a:ds d="200000" sp="200000"/>
            </a:custDash>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110" name="Title Here"/>
          <p:cNvSpPr txBox="1">
            <a:spLocks noGrp="1"/>
          </p:cNvSpPr>
          <p:nvPr>
            <p:ph type="body" sz="quarter" idx="13"/>
          </p:nvPr>
        </p:nvSpPr>
        <p:spPr>
          <a:xfrm>
            <a:off x="1730834" y="1272815"/>
            <a:ext cx="20249754" cy="1864420"/>
          </a:xfrm>
          <a:prstGeom prst="rect">
            <a:avLst/>
          </a:prstGeom>
        </p:spPr>
        <p:txBody>
          <a:bodyPr/>
          <a:lstStyle>
            <a:lvl1pPr marL="0" indent="0">
              <a:spcBef>
                <a:spcPts val="0"/>
              </a:spcBef>
              <a:buSzTx/>
              <a:buNone/>
              <a:defRPr sz="10500" spc="315">
                <a:solidFill>
                  <a:srgbClr val="1E6CB3"/>
                </a:solidFill>
                <a:latin typeface="+mn-lt"/>
                <a:ea typeface="+mn-ea"/>
                <a:cs typeface="+mn-cs"/>
                <a:sym typeface="Impact"/>
              </a:defRPr>
            </a:lvl1pPr>
          </a:lstStyle>
          <a:p>
            <a:r>
              <a:t>Title Here</a:t>
            </a:r>
          </a:p>
        </p:txBody>
      </p:sp>
      <p:sp>
        <p:nvSpPr>
          <p:cNvPr id="111" name="Image"/>
          <p:cNvSpPr>
            <a:spLocks noGrp="1"/>
          </p:cNvSpPr>
          <p:nvPr>
            <p:ph type="pic" idx="14"/>
          </p:nvPr>
        </p:nvSpPr>
        <p:spPr>
          <a:xfrm>
            <a:off x="3501952" y="3597275"/>
            <a:ext cx="16707519" cy="10154841"/>
          </a:xfrm>
          <a:prstGeom prst="rect">
            <a:avLst/>
          </a:prstGeom>
        </p:spPr>
        <p:txBody>
          <a:bodyPr lIns="91439" tIns="45719" rIns="91439" bIns="45719" anchor="t">
            <a:noAutofit/>
          </a:bodyPr>
          <a:lstStyle/>
          <a:p>
            <a:endParaRPr/>
          </a:p>
        </p:txBody>
      </p:sp>
      <p:sp>
        <p:nvSpPr>
          <p:cNvPr id="113" name="Line"/>
          <p:cNvSpPr/>
          <p:nvPr/>
        </p:nvSpPr>
        <p:spPr>
          <a:xfrm rot="10800000">
            <a:off x="-931539" y="7650539"/>
            <a:ext cx="3833714" cy="101871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14" y="9895"/>
                </a:lnTo>
                <a:lnTo>
                  <a:pt x="19210" y="0"/>
                </a:lnTo>
              </a:path>
            </a:pathLst>
          </a:custGeom>
          <a:ln w="203200">
            <a:solidFill>
              <a:srgbClr val="FFCA37"/>
            </a:solidFill>
            <a:custDash>
              <a:ds d="200000" sp="200000"/>
            </a:custDash>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114" name="Line"/>
          <p:cNvSpPr/>
          <p:nvPr/>
        </p:nvSpPr>
        <p:spPr>
          <a:xfrm rot="10800000">
            <a:off x="-899491" y="8209435"/>
            <a:ext cx="3237726" cy="93139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6" y="10570"/>
                </a:lnTo>
                <a:lnTo>
                  <a:pt x="0" y="21600"/>
                </a:lnTo>
                <a:lnTo>
                  <a:pt x="21143" y="21600"/>
                </a:lnTo>
              </a:path>
            </a:pathLst>
          </a:custGeom>
          <a:ln w="190500">
            <a:solidFill>
              <a:srgbClr val="CCE4E8"/>
            </a:solidFill>
            <a:miter lim="400000"/>
          </a:ln>
        </p:spPr>
        <p:txBody>
          <a:bodyPr lIns="71437" tIns="71437" rIns="71437" bIns="71437" anchor="ctr"/>
          <a:lstStyle/>
          <a:p>
            <a:pPr>
              <a:defRPr sz="3000" b="0">
                <a:solidFill>
                  <a:srgbClr val="CCE4E8"/>
                </a:solidFill>
                <a:latin typeface="Helvetica Neue Medium"/>
                <a:ea typeface="Helvetica Neue Medium"/>
                <a:cs typeface="Helvetica Neue Medium"/>
                <a:sym typeface="Helvetica Neue Medium"/>
              </a:defRPr>
            </a:pPr>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 name="Title Text">
            <a:extLst>
              <a:ext uri="{FF2B5EF4-FFF2-40B4-BE49-F238E27FC236}">
                <a16:creationId xmlns:a16="http://schemas.microsoft.com/office/drawing/2014/main" id="{BCFA1E9E-935D-9D4C-AA7A-0E82EA3EAD32}"/>
              </a:ext>
            </a:extLst>
          </p:cNvPr>
          <p:cNvSpPr txBox="1">
            <a:spLocks/>
          </p:cNvSpPr>
          <p:nvPr userDrawn="1"/>
        </p:nvSpPr>
        <p:spPr>
          <a:xfrm>
            <a:off x="20017923" y="0"/>
            <a:ext cx="3197706" cy="69368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71437" tIns="71437" rIns="71437" bIns="71437" anchor="ctr">
            <a:normAutofit fontScale="32500" lnSpcReduction="20000"/>
          </a:bodyPr>
          <a:lstStyle>
            <a:lvl1pPr marL="0" marR="0" indent="0" algn="l" defTabSz="714732" rtl="0" latinLnBrk="0">
              <a:lnSpc>
                <a:spcPct val="100000"/>
              </a:lnSpc>
              <a:spcBef>
                <a:spcPts val="0"/>
              </a:spcBef>
              <a:spcAft>
                <a:spcPts val="0"/>
              </a:spcAft>
              <a:buClrTx/>
              <a:buSzTx/>
              <a:buFontTx/>
              <a:buNone/>
              <a:tabLst/>
              <a:defRPr sz="11136" b="0" i="0" u="none" strike="noStrike" cap="none" spc="334" baseline="0">
                <a:ln>
                  <a:noFill/>
                </a:ln>
                <a:solidFill>
                  <a:srgbClr val="1E6CB3"/>
                </a:solidFill>
                <a:uFillTx/>
                <a:latin typeface="+mn-lt"/>
                <a:ea typeface="+mn-ea"/>
                <a:cs typeface="+mn-cs"/>
                <a:sym typeface="Impact"/>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US" dirty="0"/>
              <a:t>@</a:t>
            </a:r>
            <a:r>
              <a:rPr lang="en-US" dirty="0" err="1"/>
              <a:t>csantanapr</a:t>
            </a:r>
            <a:endParaRPr lang="en-US" dirty="0"/>
          </a:p>
        </p:txBody>
      </p:sp>
      <p:pic>
        <p:nvPicPr>
          <p:cNvPr id="11" name="Picture 10">
            <a:extLst>
              <a:ext uri="{FF2B5EF4-FFF2-40B4-BE49-F238E27FC236}">
                <a16:creationId xmlns:a16="http://schemas.microsoft.com/office/drawing/2014/main" id="{DB176EF2-F9E2-BF40-B78C-9AFB6F50B3CE}"/>
              </a:ext>
            </a:extLst>
          </p:cNvPr>
          <p:cNvPicPr>
            <a:picLocks noChangeAspect="1"/>
          </p:cNvPicPr>
          <p:nvPr userDrawn="1"/>
        </p:nvPicPr>
        <p:blipFill>
          <a:blip r:embed="rId2"/>
          <a:stretch>
            <a:fillRect/>
          </a:stretch>
        </p:blipFill>
        <p:spPr>
          <a:xfrm>
            <a:off x="18832333" y="11432297"/>
            <a:ext cx="1063025" cy="1879600"/>
          </a:xfrm>
          <a:prstGeom prst="rect">
            <a:avLst/>
          </a:prstGeom>
        </p:spPr>
      </p:pic>
      <p:pic>
        <p:nvPicPr>
          <p:cNvPr id="12" name="Picture 11">
            <a:extLst>
              <a:ext uri="{FF2B5EF4-FFF2-40B4-BE49-F238E27FC236}">
                <a16:creationId xmlns:a16="http://schemas.microsoft.com/office/drawing/2014/main" id="{675329C7-16EE-5E49-B543-EBB677AF221F}"/>
              </a:ext>
            </a:extLst>
          </p:cNvPr>
          <p:cNvPicPr>
            <a:picLocks noChangeAspect="1"/>
          </p:cNvPicPr>
          <p:nvPr userDrawn="1"/>
        </p:nvPicPr>
        <p:blipFill>
          <a:blip r:embed="rId3"/>
          <a:stretch>
            <a:fillRect/>
          </a:stretch>
        </p:blipFill>
        <p:spPr>
          <a:xfrm>
            <a:off x="19847630" y="11547822"/>
            <a:ext cx="4416269" cy="493150"/>
          </a:xfrm>
          <a:prstGeom prst="rect">
            <a:avLst/>
          </a:prstGeom>
        </p:spPr>
      </p:pic>
      <p:sp>
        <p:nvSpPr>
          <p:cNvPr id="13" name="TextBox 12">
            <a:extLst>
              <a:ext uri="{FF2B5EF4-FFF2-40B4-BE49-F238E27FC236}">
                <a16:creationId xmlns:a16="http://schemas.microsoft.com/office/drawing/2014/main" id="{180D388C-90B7-B645-B09C-F289F1A4388F}"/>
              </a:ext>
            </a:extLst>
          </p:cNvPr>
          <p:cNvSpPr txBox="1"/>
          <p:nvPr userDrawn="1"/>
        </p:nvSpPr>
        <p:spPr>
          <a:xfrm>
            <a:off x="20126553" y="12137131"/>
            <a:ext cx="4010713"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North America 2018</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ding slide 1 copy">
    <p:spTree>
      <p:nvGrpSpPr>
        <p:cNvPr id="1" name=""/>
        <p:cNvGrpSpPr/>
        <p:nvPr/>
      </p:nvGrpSpPr>
      <p:grpSpPr>
        <a:xfrm>
          <a:off x="0" y="0"/>
          <a:ext cx="0" cy="0"/>
          <a:chOff x="0" y="0"/>
          <a:chExt cx="0" cy="0"/>
        </a:xfrm>
      </p:grpSpPr>
      <p:sp>
        <p:nvSpPr>
          <p:cNvPr id="123" name="Title Here"/>
          <p:cNvSpPr txBox="1">
            <a:spLocks noGrp="1"/>
          </p:cNvSpPr>
          <p:nvPr>
            <p:ph type="body" sz="quarter" idx="13"/>
          </p:nvPr>
        </p:nvSpPr>
        <p:spPr>
          <a:xfrm>
            <a:off x="1730834" y="1272815"/>
            <a:ext cx="20249754" cy="1864420"/>
          </a:xfrm>
          <a:prstGeom prst="rect">
            <a:avLst/>
          </a:prstGeom>
        </p:spPr>
        <p:txBody>
          <a:bodyPr/>
          <a:lstStyle>
            <a:lvl1pPr marL="0" indent="0">
              <a:spcBef>
                <a:spcPts val="0"/>
              </a:spcBef>
              <a:buSzTx/>
              <a:buNone/>
              <a:defRPr sz="10500" spc="315">
                <a:solidFill>
                  <a:srgbClr val="1E6CB3"/>
                </a:solidFill>
                <a:latin typeface="+mn-lt"/>
                <a:ea typeface="+mn-ea"/>
                <a:cs typeface="+mn-cs"/>
                <a:sym typeface="Impact"/>
              </a:defRPr>
            </a:lvl1pPr>
          </a:lstStyle>
          <a:p>
            <a:r>
              <a:t>Title Here</a:t>
            </a:r>
          </a:p>
        </p:txBody>
      </p:sp>
      <p:sp>
        <p:nvSpPr>
          <p:cNvPr id="124" name="Line"/>
          <p:cNvSpPr/>
          <p:nvPr/>
        </p:nvSpPr>
        <p:spPr>
          <a:xfrm>
            <a:off x="-11907" y="11288342"/>
            <a:ext cx="24474126" cy="1637367"/>
          </a:xfrm>
          <a:custGeom>
            <a:avLst/>
            <a:gdLst/>
            <a:ahLst/>
            <a:cxnLst>
              <a:cxn ang="0">
                <a:pos x="wd2" y="hd2"/>
              </a:cxn>
              <a:cxn ang="5400000">
                <a:pos x="wd2" y="hd2"/>
              </a:cxn>
              <a:cxn ang="10800000">
                <a:pos x="wd2" y="hd2"/>
              </a:cxn>
              <a:cxn ang="16200000">
                <a:pos x="wd2" y="hd2"/>
              </a:cxn>
            </a:cxnLst>
            <a:rect l="0" t="0" r="r" b="b"/>
            <a:pathLst>
              <a:path w="21600" h="21600" extrusionOk="0">
                <a:moveTo>
                  <a:pt x="0" y="494"/>
                </a:moveTo>
                <a:lnTo>
                  <a:pt x="1014" y="494"/>
                </a:lnTo>
                <a:lnTo>
                  <a:pt x="1014" y="21600"/>
                </a:lnTo>
                <a:lnTo>
                  <a:pt x="17639" y="21600"/>
                </a:lnTo>
                <a:lnTo>
                  <a:pt x="17639" y="0"/>
                </a:lnTo>
                <a:lnTo>
                  <a:pt x="21600" y="0"/>
                </a:lnTo>
              </a:path>
            </a:pathLst>
          </a:custGeom>
          <a:ln w="203200">
            <a:solidFill>
              <a:srgbClr val="FFCA37"/>
            </a:solidFill>
            <a:custDash>
              <a:ds d="200000" sp="200000"/>
            </a:custDash>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a:p>
        </p:txBody>
      </p:sp>
      <p:grpSp>
        <p:nvGrpSpPr>
          <p:cNvPr id="129" name="Group"/>
          <p:cNvGrpSpPr/>
          <p:nvPr/>
        </p:nvGrpSpPr>
        <p:grpSpPr>
          <a:xfrm>
            <a:off x="11032232" y="-200621"/>
            <a:ext cx="12845838" cy="1369050"/>
            <a:chOff x="0" y="0"/>
            <a:chExt cx="12845837" cy="1369049"/>
          </a:xfrm>
        </p:grpSpPr>
        <p:sp>
          <p:nvSpPr>
            <p:cNvPr id="125" name="Line"/>
            <p:cNvSpPr/>
            <p:nvPr/>
          </p:nvSpPr>
          <p:spPr>
            <a:xfrm>
              <a:off x="0" y="0"/>
              <a:ext cx="12845838" cy="13315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56" y="21600"/>
                  </a:lnTo>
                  <a:lnTo>
                    <a:pt x="16451" y="21600"/>
                  </a:lnTo>
                  <a:lnTo>
                    <a:pt x="21600" y="3824"/>
                  </a:lnTo>
                </a:path>
              </a:pathLst>
            </a:custGeom>
            <a:noFill/>
            <a:ln w="190500" cap="flat">
              <a:solidFill>
                <a:srgbClr val="CCE4E8"/>
              </a:solidFill>
              <a:prstDash val="solid"/>
              <a:miter lim="400000"/>
            </a:ln>
            <a:effectLst/>
          </p:spPr>
          <p:txBody>
            <a:bodyPr wrap="square" lIns="71437" tIns="71437" rIns="71437" bIns="71437" numCol="1" anchor="ctr">
              <a:noAutofit/>
            </a:bodyP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126" name="Line"/>
            <p:cNvSpPr/>
            <p:nvPr/>
          </p:nvSpPr>
          <p:spPr>
            <a:xfrm>
              <a:off x="3088580" y="205883"/>
              <a:ext cx="1" cy="1163167"/>
            </a:xfrm>
            <a:prstGeom prst="line">
              <a:avLst/>
            </a:prstGeom>
            <a:noFill/>
            <a:ln w="190500" cap="flat">
              <a:solidFill>
                <a:srgbClr val="C9E3E7"/>
              </a:solidFill>
              <a:prstDash val="solid"/>
              <a:miter lim="400000"/>
            </a:ln>
            <a:effectLst/>
          </p:spPr>
          <p:txBody>
            <a:bodyPr wrap="square" lIns="71437" tIns="71437" rIns="71437" bIns="71437" numCol="1" anchor="ctr">
              <a:noAutofit/>
            </a:bodyP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127" name="Line"/>
            <p:cNvSpPr/>
            <p:nvPr/>
          </p:nvSpPr>
          <p:spPr>
            <a:xfrm>
              <a:off x="6695380" y="205883"/>
              <a:ext cx="1" cy="1163167"/>
            </a:xfrm>
            <a:prstGeom prst="line">
              <a:avLst/>
            </a:prstGeom>
            <a:noFill/>
            <a:ln w="190500" cap="flat">
              <a:solidFill>
                <a:srgbClr val="C9E3E7"/>
              </a:solidFill>
              <a:prstDash val="solid"/>
              <a:miter lim="400000"/>
            </a:ln>
            <a:effectLst/>
          </p:spPr>
          <p:txBody>
            <a:bodyPr wrap="square" lIns="71437" tIns="71437" rIns="71437" bIns="71437" numCol="1" anchor="ctr">
              <a:noAutofit/>
            </a:bodyPr>
            <a:lstStyle/>
            <a:p>
              <a:pPr>
                <a:defRPr sz="3000" b="0">
                  <a:solidFill>
                    <a:srgbClr val="FFFFFF"/>
                  </a:solidFill>
                  <a:latin typeface="Helvetica Neue Medium"/>
                  <a:ea typeface="Helvetica Neue Medium"/>
                  <a:cs typeface="Helvetica Neue Medium"/>
                  <a:sym typeface="Helvetica Neue Medium"/>
                </a:defRPr>
              </a:pPr>
              <a:endParaRPr/>
            </a:p>
          </p:txBody>
        </p:sp>
        <p:sp>
          <p:nvSpPr>
            <p:cNvPr id="128" name="Line"/>
            <p:cNvSpPr/>
            <p:nvPr/>
          </p:nvSpPr>
          <p:spPr>
            <a:xfrm>
              <a:off x="7812980" y="205883"/>
              <a:ext cx="1" cy="1163167"/>
            </a:xfrm>
            <a:prstGeom prst="line">
              <a:avLst/>
            </a:prstGeom>
            <a:noFill/>
            <a:ln w="190500" cap="flat">
              <a:solidFill>
                <a:srgbClr val="C9E3E7"/>
              </a:solidFill>
              <a:prstDash val="solid"/>
              <a:miter lim="400000"/>
            </a:ln>
            <a:effectLst/>
          </p:spPr>
          <p:txBody>
            <a:bodyPr wrap="square" lIns="71437" tIns="71437" rIns="71437" bIns="71437" numCol="1" anchor="ctr">
              <a:noAutofit/>
            </a:bodyPr>
            <a:lstStyle/>
            <a:p>
              <a:pPr>
                <a:defRPr sz="3000" b="0">
                  <a:solidFill>
                    <a:srgbClr val="FFFFFF"/>
                  </a:solidFill>
                  <a:latin typeface="Helvetica Neue Medium"/>
                  <a:ea typeface="Helvetica Neue Medium"/>
                  <a:cs typeface="Helvetica Neue Medium"/>
                  <a:sym typeface="Helvetica Neue Medium"/>
                </a:defRPr>
              </a:pPr>
              <a:endParaRPr/>
            </a:p>
          </p:txBody>
        </p:sp>
      </p:gr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tle Text">
            <a:extLst>
              <a:ext uri="{FF2B5EF4-FFF2-40B4-BE49-F238E27FC236}">
                <a16:creationId xmlns:a16="http://schemas.microsoft.com/office/drawing/2014/main" id="{809B4441-2902-9440-813C-AC4B13EEF74F}"/>
              </a:ext>
            </a:extLst>
          </p:cNvPr>
          <p:cNvSpPr txBox="1">
            <a:spLocks/>
          </p:cNvSpPr>
          <p:nvPr userDrawn="1"/>
        </p:nvSpPr>
        <p:spPr>
          <a:xfrm>
            <a:off x="19150015" y="0"/>
            <a:ext cx="3197706" cy="693683"/>
          </a:xfrm>
          <a:prstGeom prst="rect">
            <a:avLst/>
          </a:prstGeom>
          <a:noFill/>
          <a:ln w="12700">
            <a:miter lim="400000"/>
          </a:ln>
          <a:extLst>
            <a:ext uri="{C572A759-6A51-4108-AA02-DFA0A04FC94B}">
              <ma14:wrappingTextBoxFlag xmlns:ma14="http://schemas.microsoft.com/office/mac/drawingml/2011/main" xmlns="" val="1"/>
            </a:ext>
          </a:extLst>
        </p:spPr>
        <p:txBody>
          <a:bodyPr lIns="71437" tIns="71437" rIns="71437" bIns="71437" anchor="ctr">
            <a:normAutofit fontScale="32500" lnSpcReduction="20000"/>
          </a:bodyPr>
          <a:lstStyle>
            <a:lvl1pPr marL="0" marR="0" indent="0" algn="l" defTabSz="714732" rtl="0" latinLnBrk="0">
              <a:lnSpc>
                <a:spcPct val="100000"/>
              </a:lnSpc>
              <a:spcBef>
                <a:spcPts val="0"/>
              </a:spcBef>
              <a:spcAft>
                <a:spcPts val="0"/>
              </a:spcAft>
              <a:buClrTx/>
              <a:buSzTx/>
              <a:buFontTx/>
              <a:buNone/>
              <a:tabLst/>
              <a:defRPr sz="11136" b="0" i="0" u="none" strike="noStrike" cap="none" spc="334" baseline="0">
                <a:ln>
                  <a:noFill/>
                </a:ln>
                <a:solidFill>
                  <a:srgbClr val="1E6CB3"/>
                </a:solidFill>
                <a:uFillTx/>
                <a:latin typeface="+mn-lt"/>
                <a:ea typeface="+mn-ea"/>
                <a:cs typeface="+mn-cs"/>
                <a:sym typeface="Impact"/>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US" dirty="0"/>
              <a:t>@</a:t>
            </a:r>
            <a:r>
              <a:rPr lang="en-US" dirty="0" err="1"/>
              <a:t>csantanapr</a:t>
            </a:r>
            <a:endParaRPr lang="en-US" dirty="0"/>
          </a:p>
        </p:txBody>
      </p:sp>
      <p:pic>
        <p:nvPicPr>
          <p:cNvPr id="12" name="Picture 11">
            <a:extLst>
              <a:ext uri="{FF2B5EF4-FFF2-40B4-BE49-F238E27FC236}">
                <a16:creationId xmlns:a16="http://schemas.microsoft.com/office/drawing/2014/main" id="{AA4185B1-04CF-9A40-8D84-F083E6F21D73}"/>
              </a:ext>
            </a:extLst>
          </p:cNvPr>
          <p:cNvPicPr>
            <a:picLocks noChangeAspect="1"/>
          </p:cNvPicPr>
          <p:nvPr userDrawn="1"/>
        </p:nvPicPr>
        <p:blipFill>
          <a:blip r:embed="rId2"/>
          <a:stretch>
            <a:fillRect/>
          </a:stretch>
        </p:blipFill>
        <p:spPr>
          <a:xfrm>
            <a:off x="18832333" y="11432297"/>
            <a:ext cx="1063025" cy="1879600"/>
          </a:xfrm>
          <a:prstGeom prst="rect">
            <a:avLst/>
          </a:prstGeom>
        </p:spPr>
      </p:pic>
      <p:pic>
        <p:nvPicPr>
          <p:cNvPr id="13" name="Picture 12">
            <a:extLst>
              <a:ext uri="{FF2B5EF4-FFF2-40B4-BE49-F238E27FC236}">
                <a16:creationId xmlns:a16="http://schemas.microsoft.com/office/drawing/2014/main" id="{27E823D8-210B-9C4C-8018-EF5676A430C3}"/>
              </a:ext>
            </a:extLst>
          </p:cNvPr>
          <p:cNvPicPr>
            <a:picLocks noChangeAspect="1"/>
          </p:cNvPicPr>
          <p:nvPr userDrawn="1"/>
        </p:nvPicPr>
        <p:blipFill>
          <a:blip r:embed="rId3"/>
          <a:stretch>
            <a:fillRect/>
          </a:stretch>
        </p:blipFill>
        <p:spPr>
          <a:xfrm>
            <a:off x="19847630" y="11547822"/>
            <a:ext cx="4416269" cy="493150"/>
          </a:xfrm>
          <a:prstGeom prst="rect">
            <a:avLst/>
          </a:prstGeom>
        </p:spPr>
      </p:pic>
      <p:sp>
        <p:nvSpPr>
          <p:cNvPr id="14" name="TextBox 13">
            <a:extLst>
              <a:ext uri="{FF2B5EF4-FFF2-40B4-BE49-F238E27FC236}">
                <a16:creationId xmlns:a16="http://schemas.microsoft.com/office/drawing/2014/main" id="{99996557-7656-2942-9C18-42FBE8B77AB7}"/>
              </a:ext>
            </a:extLst>
          </p:cNvPr>
          <p:cNvSpPr txBox="1"/>
          <p:nvPr userDrawn="1"/>
        </p:nvSpPr>
        <p:spPr>
          <a:xfrm>
            <a:off x="20126553" y="12137131"/>
            <a:ext cx="4010713"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North America 2018</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61" r:id="rId6"/>
  </p:sldLayoutIdLst>
  <p:transition spd="med"/>
  <p:txStyles>
    <p:titleStyle>
      <a:lvl1pPr marL="0" marR="0" indent="0" algn="l" defTabSz="821531" rtl="0" latinLnBrk="0">
        <a:lnSpc>
          <a:spcPct val="100000"/>
        </a:lnSpc>
        <a:spcBef>
          <a:spcPts val="0"/>
        </a:spcBef>
        <a:spcAft>
          <a:spcPts val="0"/>
        </a:spcAft>
        <a:buClrTx/>
        <a:buSzTx/>
        <a:buFontTx/>
        <a:buNone/>
        <a:tabLst/>
        <a:defRPr sz="10500" b="0" i="0" u="none" strike="noStrike" cap="none" spc="315" baseline="0">
          <a:ln>
            <a:noFill/>
          </a:ln>
          <a:solidFill>
            <a:srgbClr val="1E6CB3"/>
          </a:solidFill>
          <a:uFillTx/>
          <a:latin typeface="+mn-lt"/>
          <a:ea typeface="+mn-ea"/>
          <a:cs typeface="+mn-cs"/>
          <a:sym typeface="Impact"/>
        </a:defRPr>
      </a:lvl1pPr>
      <a:lvl2pPr marL="0" marR="0" indent="0" algn="l" defTabSz="821531" rtl="0" latinLnBrk="0">
        <a:lnSpc>
          <a:spcPct val="100000"/>
        </a:lnSpc>
        <a:spcBef>
          <a:spcPts val="0"/>
        </a:spcBef>
        <a:spcAft>
          <a:spcPts val="0"/>
        </a:spcAft>
        <a:buClrTx/>
        <a:buSzTx/>
        <a:buFontTx/>
        <a:buNone/>
        <a:tabLst/>
        <a:defRPr sz="10500" b="0" i="0" u="none" strike="noStrike" cap="none" spc="315" baseline="0">
          <a:ln>
            <a:noFill/>
          </a:ln>
          <a:solidFill>
            <a:srgbClr val="1E6CB3"/>
          </a:solidFill>
          <a:uFillTx/>
          <a:latin typeface="+mn-lt"/>
          <a:ea typeface="+mn-ea"/>
          <a:cs typeface="+mn-cs"/>
          <a:sym typeface="Impact"/>
        </a:defRPr>
      </a:lvl2pPr>
      <a:lvl3pPr marL="0" marR="0" indent="0" algn="l" defTabSz="821531" rtl="0" latinLnBrk="0">
        <a:lnSpc>
          <a:spcPct val="100000"/>
        </a:lnSpc>
        <a:spcBef>
          <a:spcPts val="0"/>
        </a:spcBef>
        <a:spcAft>
          <a:spcPts val="0"/>
        </a:spcAft>
        <a:buClrTx/>
        <a:buSzTx/>
        <a:buFontTx/>
        <a:buNone/>
        <a:tabLst/>
        <a:defRPr sz="10500" b="0" i="0" u="none" strike="noStrike" cap="none" spc="315" baseline="0">
          <a:ln>
            <a:noFill/>
          </a:ln>
          <a:solidFill>
            <a:srgbClr val="1E6CB3"/>
          </a:solidFill>
          <a:uFillTx/>
          <a:latin typeface="+mn-lt"/>
          <a:ea typeface="+mn-ea"/>
          <a:cs typeface="+mn-cs"/>
          <a:sym typeface="Impact"/>
        </a:defRPr>
      </a:lvl3pPr>
      <a:lvl4pPr marL="0" marR="0" indent="0" algn="l" defTabSz="821531" rtl="0" latinLnBrk="0">
        <a:lnSpc>
          <a:spcPct val="100000"/>
        </a:lnSpc>
        <a:spcBef>
          <a:spcPts val="0"/>
        </a:spcBef>
        <a:spcAft>
          <a:spcPts val="0"/>
        </a:spcAft>
        <a:buClrTx/>
        <a:buSzTx/>
        <a:buFontTx/>
        <a:buNone/>
        <a:tabLst/>
        <a:defRPr sz="10500" b="0" i="0" u="none" strike="noStrike" cap="none" spc="315" baseline="0">
          <a:ln>
            <a:noFill/>
          </a:ln>
          <a:solidFill>
            <a:srgbClr val="1E6CB3"/>
          </a:solidFill>
          <a:uFillTx/>
          <a:latin typeface="+mn-lt"/>
          <a:ea typeface="+mn-ea"/>
          <a:cs typeface="+mn-cs"/>
          <a:sym typeface="Impact"/>
        </a:defRPr>
      </a:lvl4pPr>
      <a:lvl5pPr marL="0" marR="0" indent="0" algn="l" defTabSz="821531" rtl="0" latinLnBrk="0">
        <a:lnSpc>
          <a:spcPct val="100000"/>
        </a:lnSpc>
        <a:spcBef>
          <a:spcPts val="0"/>
        </a:spcBef>
        <a:spcAft>
          <a:spcPts val="0"/>
        </a:spcAft>
        <a:buClrTx/>
        <a:buSzTx/>
        <a:buFontTx/>
        <a:buNone/>
        <a:tabLst/>
        <a:defRPr sz="10500" b="0" i="0" u="none" strike="noStrike" cap="none" spc="315" baseline="0">
          <a:ln>
            <a:noFill/>
          </a:ln>
          <a:solidFill>
            <a:srgbClr val="1E6CB3"/>
          </a:solidFill>
          <a:uFillTx/>
          <a:latin typeface="+mn-lt"/>
          <a:ea typeface="+mn-ea"/>
          <a:cs typeface="+mn-cs"/>
          <a:sym typeface="Impact"/>
        </a:defRPr>
      </a:lvl5pPr>
      <a:lvl6pPr marL="0" marR="0" indent="0" algn="l" defTabSz="821531" rtl="0" latinLnBrk="0">
        <a:lnSpc>
          <a:spcPct val="100000"/>
        </a:lnSpc>
        <a:spcBef>
          <a:spcPts val="0"/>
        </a:spcBef>
        <a:spcAft>
          <a:spcPts val="0"/>
        </a:spcAft>
        <a:buClrTx/>
        <a:buSzTx/>
        <a:buFontTx/>
        <a:buNone/>
        <a:tabLst/>
        <a:defRPr sz="10500" b="0" i="0" u="none" strike="noStrike" cap="none" spc="315" baseline="0">
          <a:ln>
            <a:noFill/>
          </a:ln>
          <a:solidFill>
            <a:srgbClr val="1E6CB3"/>
          </a:solidFill>
          <a:uFillTx/>
          <a:latin typeface="+mn-lt"/>
          <a:ea typeface="+mn-ea"/>
          <a:cs typeface="+mn-cs"/>
          <a:sym typeface="Impact"/>
        </a:defRPr>
      </a:lvl6pPr>
      <a:lvl7pPr marL="0" marR="0" indent="0" algn="l" defTabSz="821531" rtl="0" latinLnBrk="0">
        <a:lnSpc>
          <a:spcPct val="100000"/>
        </a:lnSpc>
        <a:spcBef>
          <a:spcPts val="0"/>
        </a:spcBef>
        <a:spcAft>
          <a:spcPts val="0"/>
        </a:spcAft>
        <a:buClrTx/>
        <a:buSzTx/>
        <a:buFontTx/>
        <a:buNone/>
        <a:tabLst/>
        <a:defRPr sz="10500" b="0" i="0" u="none" strike="noStrike" cap="none" spc="315" baseline="0">
          <a:ln>
            <a:noFill/>
          </a:ln>
          <a:solidFill>
            <a:srgbClr val="1E6CB3"/>
          </a:solidFill>
          <a:uFillTx/>
          <a:latin typeface="+mn-lt"/>
          <a:ea typeface="+mn-ea"/>
          <a:cs typeface="+mn-cs"/>
          <a:sym typeface="Impact"/>
        </a:defRPr>
      </a:lvl7pPr>
      <a:lvl8pPr marL="0" marR="0" indent="0" algn="l" defTabSz="821531" rtl="0" latinLnBrk="0">
        <a:lnSpc>
          <a:spcPct val="100000"/>
        </a:lnSpc>
        <a:spcBef>
          <a:spcPts val="0"/>
        </a:spcBef>
        <a:spcAft>
          <a:spcPts val="0"/>
        </a:spcAft>
        <a:buClrTx/>
        <a:buSzTx/>
        <a:buFontTx/>
        <a:buNone/>
        <a:tabLst/>
        <a:defRPr sz="10500" b="0" i="0" u="none" strike="noStrike" cap="none" spc="315" baseline="0">
          <a:ln>
            <a:noFill/>
          </a:ln>
          <a:solidFill>
            <a:srgbClr val="1E6CB3"/>
          </a:solidFill>
          <a:uFillTx/>
          <a:latin typeface="+mn-lt"/>
          <a:ea typeface="+mn-ea"/>
          <a:cs typeface="+mn-cs"/>
          <a:sym typeface="Impact"/>
        </a:defRPr>
      </a:lvl8pPr>
      <a:lvl9pPr marL="0" marR="0" indent="0" algn="l" defTabSz="821531" rtl="0" latinLnBrk="0">
        <a:lnSpc>
          <a:spcPct val="100000"/>
        </a:lnSpc>
        <a:spcBef>
          <a:spcPts val="0"/>
        </a:spcBef>
        <a:spcAft>
          <a:spcPts val="0"/>
        </a:spcAft>
        <a:buClrTx/>
        <a:buSzTx/>
        <a:buFontTx/>
        <a:buNone/>
        <a:tabLst/>
        <a:defRPr sz="10500" b="0" i="0" u="none" strike="noStrike" cap="none" spc="315" baseline="0">
          <a:ln>
            <a:noFill/>
          </a:ln>
          <a:solidFill>
            <a:srgbClr val="1E6CB3"/>
          </a:solidFill>
          <a:uFillTx/>
          <a:latin typeface="+mn-lt"/>
          <a:ea typeface="+mn-ea"/>
          <a:cs typeface="+mn-cs"/>
          <a:sym typeface="Impact"/>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s://github.com/apache/incubator-openwhisk"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apache/incubator-openwhisk-deploy-kube" TargetMode="External"/><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github.com/apache/incubator-openwhisk-deploy-kube"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github.com/apache/incubator-openwhisk-deploy-kube" TargetMode="Externa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apache/incubator-openwhisk-devtools" TargetMode="External"/><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hyperlink" Target="http://github.com/apache/incubator-openwhisk-deploy-mesos" TargetMode="External"/><Relationship Id="rId3" Type="http://schemas.openxmlformats.org/officeDocument/2006/relationships/hyperlink" Target="http://openwhisk.com/" TargetMode="External"/><Relationship Id="rId7" Type="http://schemas.openxmlformats.org/officeDocument/2006/relationships/hyperlink" Target="http://github.com/apache/incubator-openwhisk-devtools" TargetMode="External"/><Relationship Id="rId2" Type="http://schemas.openxmlformats.org/officeDocument/2006/relationships/hyperlink" Target="https://ibmcloud.com/" TargetMode="External"/><Relationship Id="rId1" Type="http://schemas.openxmlformats.org/officeDocument/2006/relationships/slideLayout" Target="../slideLayouts/slideLayout3.xml"/><Relationship Id="rId6" Type="http://schemas.openxmlformats.org/officeDocument/2006/relationships/hyperlink" Target="http://github.com/apache/incubator-openwhisk-deploy-kube" TargetMode="External"/><Relationship Id="rId5" Type="http://schemas.openxmlformats.org/officeDocument/2006/relationships/hyperlink" Target="http://slack.openwhisk.com/" TargetMode="External"/><Relationship Id="rId10" Type="http://schemas.openxmlformats.org/officeDocument/2006/relationships/hyperlink" Target="https://github.com/csantanapr/dockercon" TargetMode="External"/><Relationship Id="rId4" Type="http://schemas.openxmlformats.org/officeDocument/2006/relationships/hyperlink" Target="http://github.com/apache/incubator-openwhisk" TargetMode="External"/><Relationship Id="rId9" Type="http://schemas.openxmlformats.org/officeDocument/2006/relationships/hyperlink" Target="http://github.com/ibm-functions/shel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openwhisk.org/" TargetMode="External"/><Relationship Id="rId2" Type="http://schemas.openxmlformats.org/officeDocument/2006/relationships/hyperlink" Target="https://github.com/apache/incubator-openwhisk" TargetMode="Externa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openclipart.org/detail/21881/comic-characters:-operator-by-nicubunu"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PEAKER NAME"/>
          <p:cNvSpPr txBox="1">
            <a:spLocks noGrp="1"/>
          </p:cNvSpPr>
          <p:nvPr>
            <p:ph type="body" idx="13"/>
          </p:nvPr>
        </p:nvSpPr>
        <p:spPr>
          <a:prstGeom prst="rect">
            <a:avLst/>
          </a:prstGeom>
        </p:spPr>
        <p:txBody>
          <a:bodyPr/>
          <a:lstStyle/>
          <a:p>
            <a:r>
              <a:rPr lang="en-US" dirty="0"/>
              <a:t>Carlos </a:t>
            </a:r>
            <a:r>
              <a:rPr lang="en-US" dirty="0" err="1"/>
              <a:t>santana</a:t>
            </a:r>
            <a:endParaRPr dirty="0"/>
          </a:p>
        </p:txBody>
      </p:sp>
      <p:sp>
        <p:nvSpPr>
          <p:cNvPr id="212" name="Title, Company"/>
          <p:cNvSpPr txBox="1">
            <a:spLocks noGrp="1"/>
          </p:cNvSpPr>
          <p:nvPr>
            <p:ph type="body" idx="14"/>
          </p:nvPr>
        </p:nvSpPr>
        <p:spPr>
          <a:xfrm>
            <a:off x="12220970" y="5706541"/>
            <a:ext cx="11661085" cy="1589485"/>
          </a:xfrm>
          <a:prstGeom prst="rect">
            <a:avLst/>
          </a:prstGeom>
        </p:spPr>
        <p:txBody>
          <a:bodyPr>
            <a:normAutofit fontScale="77500" lnSpcReduction="20000"/>
          </a:bodyPr>
          <a:lstStyle/>
          <a:p>
            <a:r>
              <a:rPr lang="en-US" dirty="0"/>
              <a:t>STSM, IBM Cloud Functions</a:t>
            </a:r>
          </a:p>
          <a:p>
            <a:r>
              <a:rPr lang="en-US" dirty="0"/>
              <a:t>Apache </a:t>
            </a:r>
            <a:r>
              <a:rPr lang="en-US" dirty="0" err="1"/>
              <a:t>OpenWhisk</a:t>
            </a:r>
            <a:r>
              <a:rPr lang="en-US" dirty="0"/>
              <a:t> Committer/PPMC</a:t>
            </a:r>
            <a:endParaRPr dirty="0"/>
          </a:p>
        </p:txBody>
      </p:sp>
      <p:pic>
        <p:nvPicPr>
          <p:cNvPr id="213" name="Image" descr="Image"/>
          <p:cNvPicPr>
            <a:picLocks noGrp="1" noChangeAspect="1"/>
          </p:cNvPicPr>
          <p:nvPr>
            <p:ph type="pic" idx="15"/>
          </p:nvPr>
        </p:nvPicPr>
        <p:blipFill>
          <a:blip r:embed="rId2">
            <a:extLst/>
          </a:blip>
          <a:srcRect r="2" b="2"/>
          <a:stretch>
            <a:fillRect/>
          </a:stretch>
        </p:blipFill>
        <p:spPr>
          <a:xfrm>
            <a:off x="6903320" y="1880097"/>
            <a:ext cx="3826444" cy="3826444"/>
          </a:xfrm>
          <a:custGeom>
            <a:avLst/>
            <a:gdLst/>
            <a:ahLst/>
            <a:cxnLst>
              <a:cxn ang="0">
                <a:pos x="wd2" y="hd2"/>
              </a:cxn>
              <a:cxn ang="5400000">
                <a:pos x="wd2" y="hd2"/>
              </a:cxn>
              <a:cxn ang="10800000">
                <a:pos x="wd2" y="hd2"/>
              </a:cxn>
              <a:cxn ang="16200000">
                <a:pos x="wd2" y="hd2"/>
              </a:cxn>
            </a:cxnLst>
            <a:rect l="0" t="0" r="r" b="b"/>
            <a:pathLst>
              <a:path w="21600" h="21600" extrusionOk="0">
                <a:moveTo>
                  <a:pt x="10743" y="0"/>
                </a:moveTo>
                <a:cubicBezTo>
                  <a:pt x="7998" y="14"/>
                  <a:pt x="5258" y="1068"/>
                  <a:pt x="3163" y="3163"/>
                </a:cubicBezTo>
                <a:cubicBezTo>
                  <a:pt x="1068" y="5258"/>
                  <a:pt x="14" y="7998"/>
                  <a:pt x="0" y="10743"/>
                </a:cubicBezTo>
                <a:lnTo>
                  <a:pt x="0" y="10857"/>
                </a:lnTo>
                <a:cubicBezTo>
                  <a:pt x="14" y="13602"/>
                  <a:pt x="1068" y="16344"/>
                  <a:pt x="3163" y="18438"/>
                </a:cubicBezTo>
                <a:cubicBezTo>
                  <a:pt x="5243" y="20518"/>
                  <a:pt x="7959" y="21571"/>
                  <a:pt x="10684" y="21600"/>
                </a:cubicBezTo>
                <a:lnTo>
                  <a:pt x="10916" y="21600"/>
                </a:lnTo>
                <a:cubicBezTo>
                  <a:pt x="13641" y="21571"/>
                  <a:pt x="16359" y="20518"/>
                  <a:pt x="18438" y="18438"/>
                </a:cubicBezTo>
                <a:cubicBezTo>
                  <a:pt x="20518" y="16359"/>
                  <a:pt x="21571" y="13641"/>
                  <a:pt x="21600" y="10916"/>
                </a:cubicBezTo>
                <a:lnTo>
                  <a:pt x="21600" y="10684"/>
                </a:lnTo>
                <a:cubicBezTo>
                  <a:pt x="21571" y="7959"/>
                  <a:pt x="20518" y="5243"/>
                  <a:pt x="18438" y="3163"/>
                </a:cubicBezTo>
                <a:cubicBezTo>
                  <a:pt x="16344" y="1068"/>
                  <a:pt x="13602" y="14"/>
                  <a:pt x="10857" y="0"/>
                </a:cubicBezTo>
                <a:lnTo>
                  <a:pt x="10743" y="0"/>
                </a:lnTo>
                <a:close/>
              </a:path>
            </a:pathLst>
          </a:custGeom>
        </p:spPr>
      </p:pic>
      <p:sp>
        <p:nvSpPr>
          <p:cNvPr id="214" name="Title Text"/>
          <p:cNvSpPr txBox="1">
            <a:spLocks noGrp="1"/>
          </p:cNvSpPr>
          <p:nvPr>
            <p:ph type="body" idx="16"/>
          </p:nvPr>
        </p:nvSpPr>
        <p:spPr>
          <a:prstGeom prst="rect">
            <a:avLst/>
          </a:prstGeom>
        </p:spPr>
        <p:txBody>
          <a:bodyPr>
            <a:normAutofit fontScale="62500" lnSpcReduction="20000"/>
          </a:bodyPr>
          <a:lstStyle/>
          <a:p>
            <a:r>
              <a:rPr lang="en-US" dirty="0"/>
              <a:t>Apache </a:t>
            </a:r>
            <a:r>
              <a:rPr lang="en-US" dirty="0" err="1"/>
              <a:t>OpenWhisk</a:t>
            </a:r>
            <a:endParaRPr lang="en-US" dirty="0"/>
          </a:p>
          <a:p>
            <a:r>
              <a:rPr lang="en-US" dirty="0"/>
              <a:t>Kubernetes</a:t>
            </a:r>
            <a:endParaRPr dirty="0"/>
          </a:p>
        </p:txBody>
      </p:sp>
      <p:pic>
        <p:nvPicPr>
          <p:cNvPr id="2" name="Picture 1">
            <a:extLst>
              <a:ext uri="{FF2B5EF4-FFF2-40B4-BE49-F238E27FC236}">
                <a16:creationId xmlns:a16="http://schemas.microsoft.com/office/drawing/2014/main" id="{3843E8AB-EF19-044B-A5A7-681A01C07F92}"/>
              </a:ext>
            </a:extLst>
          </p:cNvPr>
          <p:cNvPicPr>
            <a:picLocks noChangeAspect="1"/>
          </p:cNvPicPr>
          <p:nvPr/>
        </p:nvPicPr>
        <p:blipFill>
          <a:blip r:embed="rId3"/>
          <a:stretch>
            <a:fillRect/>
          </a:stretch>
        </p:blipFill>
        <p:spPr>
          <a:xfrm>
            <a:off x="6876234" y="1853012"/>
            <a:ext cx="3853529" cy="3853529"/>
          </a:xfrm>
          <a:prstGeom prst="ellipse">
            <a:avLst/>
          </a:prstGeom>
        </p:spPr>
      </p:pic>
      <p:sp>
        <p:nvSpPr>
          <p:cNvPr id="8" name="Title Text">
            <a:extLst>
              <a:ext uri="{FF2B5EF4-FFF2-40B4-BE49-F238E27FC236}">
                <a16:creationId xmlns:a16="http://schemas.microsoft.com/office/drawing/2014/main" id="{D15DED6E-7EC4-AC46-B614-D5C1BB6AD42A}"/>
              </a:ext>
            </a:extLst>
          </p:cNvPr>
          <p:cNvSpPr txBox="1">
            <a:spLocks/>
          </p:cNvSpPr>
          <p:nvPr/>
        </p:nvSpPr>
        <p:spPr>
          <a:xfrm>
            <a:off x="20684350" y="0"/>
            <a:ext cx="3197706" cy="693683"/>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fontScale="32500" lnSpcReduction="20000"/>
          </a:bodyPr>
          <a:lstStyle>
            <a:lvl1pPr marL="0" marR="0" indent="0" algn="l" defTabSz="714732" rtl="0" latinLnBrk="0">
              <a:lnSpc>
                <a:spcPct val="100000"/>
              </a:lnSpc>
              <a:spcBef>
                <a:spcPts val="0"/>
              </a:spcBef>
              <a:spcAft>
                <a:spcPts val="0"/>
              </a:spcAft>
              <a:buClrTx/>
              <a:buSzTx/>
              <a:buFontTx/>
              <a:buNone/>
              <a:tabLst/>
              <a:defRPr sz="11136" b="0" i="0" u="none" strike="noStrike" cap="none" spc="334" baseline="0">
                <a:ln>
                  <a:noFill/>
                </a:ln>
                <a:solidFill>
                  <a:srgbClr val="1E6CB3"/>
                </a:solidFill>
                <a:uFillTx/>
                <a:latin typeface="+mn-lt"/>
                <a:ea typeface="+mn-ea"/>
                <a:cs typeface="+mn-cs"/>
                <a:sym typeface="Impact"/>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US" dirty="0"/>
              <a:t>@</a:t>
            </a:r>
            <a:r>
              <a:rPr lang="en-US" dirty="0" err="1"/>
              <a:t>csantanapr</a:t>
            </a:r>
            <a:endParaRPr lang="en-US"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Lorem ipsum dolor sit amet, consectetuer adipiscing elit, sed diam nonummy nibh euismod tincidunt ut laoreet dolore magna aliquam erat volutpat. Ut wisi enim ad minim veniam, quis nostrud exerci tation ullamcorper suscipit lobortis nisl ut aliquip ex ea commodo consequat."/>
          <p:cNvSpPr txBox="1">
            <a:spLocks noGrp="1"/>
          </p:cNvSpPr>
          <p:nvPr>
            <p:ph type="body" idx="13"/>
          </p:nvPr>
        </p:nvSpPr>
        <p:spPr>
          <a:xfrm>
            <a:off x="693683" y="3137235"/>
            <a:ext cx="22418565" cy="7324055"/>
          </a:xfrm>
          <a:prstGeom prst="rect">
            <a:avLst/>
          </a:prstGeom>
        </p:spPr>
        <p:txBody>
          <a:bodyPr>
            <a:normAutofit lnSpcReduction="10000"/>
          </a:bodyPr>
          <a:lstStyle/>
          <a:p>
            <a:pPr marL="857250" indent="-857250">
              <a:buFont typeface="Arial" panose="020B0604020202020204" pitchFamily="34" charset="0"/>
              <a:buChar char="•"/>
            </a:pPr>
            <a:r>
              <a:rPr lang="en-US" b="1" dirty="0"/>
              <a:t>Hosted Serverless (</a:t>
            </a:r>
            <a:r>
              <a:rPr lang="en-US" b="1" dirty="0" err="1"/>
              <a:t>ie</a:t>
            </a:r>
            <a:r>
              <a:rPr lang="en-US" b="1" dirty="0"/>
              <a:t> </a:t>
            </a:r>
            <a:r>
              <a:rPr lang="en-US" dirty="0"/>
              <a:t>IBM Cloud Functions)</a:t>
            </a:r>
          </a:p>
          <a:p>
            <a:pPr marL="857250" indent="-857250">
              <a:buFont typeface="Arial" panose="020B0604020202020204" pitchFamily="34" charset="0"/>
              <a:buChar char="•"/>
            </a:pPr>
            <a:r>
              <a:rPr lang="en-US" b="1" dirty="0"/>
              <a:t>Managed Kubernetes (</a:t>
            </a:r>
            <a:r>
              <a:rPr lang="en-US" b="1" dirty="0" err="1"/>
              <a:t>ie</a:t>
            </a:r>
            <a:r>
              <a:rPr lang="en-US" b="1" dirty="0"/>
              <a:t> </a:t>
            </a:r>
            <a:r>
              <a:rPr lang="en-US" dirty="0"/>
              <a:t>IBM Cloud Kubernetes Service)</a:t>
            </a:r>
          </a:p>
          <a:p>
            <a:pPr marL="857250" indent="-857250">
              <a:buFont typeface="Arial" panose="020B0604020202020204" pitchFamily="34" charset="0"/>
              <a:buChar char="•"/>
            </a:pPr>
            <a:r>
              <a:rPr lang="en-US" b="1" dirty="0"/>
              <a:t>Kubernetes on </a:t>
            </a:r>
            <a:r>
              <a:rPr lang="en-US" b="1" dirty="0" err="1"/>
              <a:t>prem</a:t>
            </a:r>
            <a:endParaRPr lang="en-US" b="1" dirty="0"/>
          </a:p>
          <a:p>
            <a:pPr marL="857250" indent="-857250">
              <a:buFont typeface="Arial" panose="020B0604020202020204" pitchFamily="34" charset="0"/>
              <a:buChar char="•"/>
            </a:pPr>
            <a:r>
              <a:rPr lang="en-US" b="1" dirty="0" err="1"/>
              <a:t>Minikube</a:t>
            </a:r>
            <a:endParaRPr lang="en-US" dirty="0"/>
          </a:p>
          <a:p>
            <a:pPr marL="857250" indent="-857250">
              <a:buFont typeface="Arial" panose="020B0604020202020204" pitchFamily="34" charset="0"/>
              <a:buChar char="•"/>
            </a:pPr>
            <a:r>
              <a:rPr lang="en-US" b="1" dirty="0"/>
              <a:t>Docker-compose</a:t>
            </a:r>
            <a:endParaRPr lang="en-US" dirty="0"/>
          </a:p>
          <a:p>
            <a:pPr marL="857250" indent="-857250">
              <a:buFont typeface="Arial" panose="020B0604020202020204" pitchFamily="34" charset="0"/>
              <a:buChar char="•"/>
            </a:pPr>
            <a:r>
              <a:rPr lang="en-US" b="1" dirty="0"/>
              <a:t>Ansible </a:t>
            </a:r>
          </a:p>
          <a:p>
            <a:pPr marL="857250" indent="-857250">
              <a:buFont typeface="Arial" panose="020B0604020202020204" pitchFamily="34" charset="0"/>
              <a:buChar char="•"/>
            </a:pPr>
            <a:r>
              <a:rPr lang="en-US" b="1" dirty="0"/>
              <a:t>Vagrant (Windows)</a:t>
            </a:r>
          </a:p>
          <a:p>
            <a:pPr marL="857250" indent="-857250">
              <a:buFont typeface="Arial" panose="020B0604020202020204" pitchFamily="34" charset="0"/>
              <a:buChar char="•"/>
            </a:pPr>
            <a:r>
              <a:rPr lang="en-US" b="1" dirty="0"/>
              <a:t>Mesos</a:t>
            </a:r>
          </a:p>
          <a:p>
            <a:endParaRPr lang="en-US" dirty="0"/>
          </a:p>
          <a:p>
            <a:endParaRPr lang="en-US" dirty="0"/>
          </a:p>
        </p:txBody>
      </p:sp>
      <p:sp>
        <p:nvSpPr>
          <p:cNvPr id="233" name="Title Here"/>
          <p:cNvSpPr txBox="1">
            <a:spLocks noGrp="1"/>
          </p:cNvSpPr>
          <p:nvPr>
            <p:ph type="body" idx="14"/>
          </p:nvPr>
        </p:nvSpPr>
        <p:spPr>
          <a:prstGeom prst="rect">
            <a:avLst/>
          </a:prstGeom>
        </p:spPr>
        <p:txBody>
          <a:bodyPr>
            <a:normAutofit/>
          </a:bodyPr>
          <a:lstStyle/>
          <a:p>
            <a:r>
              <a:rPr lang="en-US" dirty="0"/>
              <a:t>Deploy  (Containers)</a:t>
            </a:r>
            <a:endParaRPr dirty="0"/>
          </a:p>
        </p:txBody>
      </p:sp>
      <p:grpSp>
        <p:nvGrpSpPr>
          <p:cNvPr id="4" name="Group 3">
            <a:extLst>
              <a:ext uri="{FF2B5EF4-FFF2-40B4-BE49-F238E27FC236}">
                <a16:creationId xmlns:a16="http://schemas.microsoft.com/office/drawing/2014/main" id="{ED2C089D-AA1D-8C4C-99F0-66E2EC2F857F}"/>
              </a:ext>
            </a:extLst>
          </p:cNvPr>
          <p:cNvGrpSpPr/>
          <p:nvPr/>
        </p:nvGrpSpPr>
        <p:grpSpPr>
          <a:xfrm>
            <a:off x="208218" y="1597169"/>
            <a:ext cx="1364550" cy="1215712"/>
            <a:chOff x="4181475" y="1838325"/>
            <a:chExt cx="533400" cy="530226"/>
          </a:xfrm>
          <a:solidFill>
            <a:schemeClr val="tx1"/>
          </a:solidFill>
        </p:grpSpPr>
        <p:sp>
          <p:nvSpPr>
            <p:cNvPr id="5" name="Freeform 5">
              <a:extLst>
                <a:ext uri="{FF2B5EF4-FFF2-40B4-BE49-F238E27FC236}">
                  <a16:creationId xmlns:a16="http://schemas.microsoft.com/office/drawing/2014/main" id="{9D537D82-BD81-A747-A181-72171BBC3610}"/>
                </a:ext>
              </a:extLst>
            </p:cNvPr>
            <p:cNvSpPr>
              <a:spLocks noEditPoints="1"/>
            </p:cNvSpPr>
            <p:nvPr/>
          </p:nvSpPr>
          <p:spPr bwMode="auto">
            <a:xfrm>
              <a:off x="4181475" y="1838325"/>
              <a:ext cx="336550" cy="330200"/>
            </a:xfrm>
            <a:custGeom>
              <a:avLst/>
              <a:gdLst>
                <a:gd name="T0" fmla="*/ 585 w 999"/>
                <a:gd name="T1" fmla="*/ 895 h 964"/>
                <a:gd name="T2" fmla="*/ 930 w 999"/>
                <a:gd name="T3" fmla="*/ 964 h 964"/>
                <a:gd name="T4" fmla="*/ 999 w 999"/>
                <a:gd name="T5" fmla="*/ 620 h 964"/>
                <a:gd name="T6" fmla="*/ 826 w 999"/>
                <a:gd name="T7" fmla="*/ 551 h 964"/>
                <a:gd name="T8" fmla="*/ 930 w 999"/>
                <a:gd name="T9" fmla="*/ 413 h 964"/>
                <a:gd name="T10" fmla="*/ 999 w 999"/>
                <a:gd name="T11" fmla="*/ 69 h 964"/>
                <a:gd name="T12" fmla="*/ 654 w 999"/>
                <a:gd name="T13" fmla="*/ 0 h 964"/>
                <a:gd name="T14" fmla="*/ 585 w 999"/>
                <a:gd name="T15" fmla="*/ 344 h 964"/>
                <a:gd name="T16" fmla="*/ 757 w 999"/>
                <a:gd name="T17" fmla="*/ 413 h 964"/>
                <a:gd name="T18" fmla="*/ 654 w 999"/>
                <a:gd name="T19" fmla="*/ 551 h 964"/>
                <a:gd name="T20" fmla="*/ 585 w 999"/>
                <a:gd name="T21" fmla="*/ 723 h 964"/>
                <a:gd name="T22" fmla="*/ 413 w 999"/>
                <a:gd name="T23" fmla="*/ 620 h 964"/>
                <a:gd name="T24" fmla="*/ 241 w 999"/>
                <a:gd name="T25" fmla="*/ 551 h 964"/>
                <a:gd name="T26" fmla="*/ 344 w 999"/>
                <a:gd name="T27" fmla="*/ 413 h 964"/>
                <a:gd name="T28" fmla="*/ 413 w 999"/>
                <a:gd name="T29" fmla="*/ 69 h 964"/>
                <a:gd name="T30" fmla="*/ 69 w 999"/>
                <a:gd name="T31" fmla="*/ 0 h 964"/>
                <a:gd name="T32" fmla="*/ 0 w 999"/>
                <a:gd name="T33" fmla="*/ 344 h 964"/>
                <a:gd name="T34" fmla="*/ 172 w 999"/>
                <a:gd name="T35" fmla="*/ 413 h 964"/>
                <a:gd name="T36" fmla="*/ 69 w 999"/>
                <a:gd name="T37" fmla="*/ 551 h 964"/>
                <a:gd name="T38" fmla="*/ 0 w 999"/>
                <a:gd name="T39" fmla="*/ 895 h 964"/>
                <a:gd name="T40" fmla="*/ 344 w 999"/>
                <a:gd name="T41" fmla="*/ 964 h 964"/>
                <a:gd name="T42" fmla="*/ 413 w 999"/>
                <a:gd name="T43" fmla="*/ 792 h 964"/>
                <a:gd name="T44" fmla="*/ 654 w 999"/>
                <a:gd name="T45" fmla="*/ 344 h 964"/>
                <a:gd name="T46" fmla="*/ 930 w 999"/>
                <a:gd name="T47" fmla="*/ 69 h 964"/>
                <a:gd name="T48" fmla="*/ 826 w 999"/>
                <a:gd name="T49" fmla="*/ 344 h 964"/>
                <a:gd name="T50" fmla="*/ 654 w 999"/>
                <a:gd name="T51" fmla="*/ 344 h 964"/>
                <a:gd name="T52" fmla="*/ 930 w 999"/>
                <a:gd name="T53" fmla="*/ 895 h 964"/>
                <a:gd name="T54" fmla="*/ 654 w 999"/>
                <a:gd name="T55" fmla="*/ 620 h 964"/>
                <a:gd name="T56" fmla="*/ 69 w 999"/>
                <a:gd name="T57" fmla="*/ 344 h 964"/>
                <a:gd name="T58" fmla="*/ 344 w 999"/>
                <a:gd name="T59" fmla="*/ 69 h 964"/>
                <a:gd name="T60" fmla="*/ 241 w 999"/>
                <a:gd name="T61" fmla="*/ 344 h 964"/>
                <a:gd name="T62" fmla="*/ 69 w 999"/>
                <a:gd name="T63" fmla="*/ 344 h 964"/>
                <a:gd name="T64" fmla="*/ 69 w 999"/>
                <a:gd name="T65" fmla="*/ 895 h 964"/>
                <a:gd name="T66" fmla="*/ 344 w 999"/>
                <a:gd name="T67" fmla="*/ 620 h 964"/>
                <a:gd name="T68" fmla="*/ 344 w 999"/>
                <a:gd name="T69" fmla="*/ 79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9" h="964">
                  <a:moveTo>
                    <a:pt x="585" y="792"/>
                  </a:moveTo>
                  <a:cubicBezTo>
                    <a:pt x="585" y="895"/>
                    <a:pt x="585" y="895"/>
                    <a:pt x="585" y="895"/>
                  </a:cubicBezTo>
                  <a:cubicBezTo>
                    <a:pt x="585" y="933"/>
                    <a:pt x="616" y="964"/>
                    <a:pt x="654" y="964"/>
                  </a:cubicBezTo>
                  <a:cubicBezTo>
                    <a:pt x="930" y="964"/>
                    <a:pt x="930" y="964"/>
                    <a:pt x="930" y="964"/>
                  </a:cubicBezTo>
                  <a:cubicBezTo>
                    <a:pt x="968" y="964"/>
                    <a:pt x="999" y="933"/>
                    <a:pt x="999" y="895"/>
                  </a:cubicBezTo>
                  <a:cubicBezTo>
                    <a:pt x="999" y="620"/>
                    <a:pt x="999" y="620"/>
                    <a:pt x="999" y="620"/>
                  </a:cubicBezTo>
                  <a:cubicBezTo>
                    <a:pt x="999" y="582"/>
                    <a:pt x="968" y="551"/>
                    <a:pt x="930" y="551"/>
                  </a:cubicBezTo>
                  <a:cubicBezTo>
                    <a:pt x="826" y="551"/>
                    <a:pt x="826" y="551"/>
                    <a:pt x="826" y="551"/>
                  </a:cubicBezTo>
                  <a:cubicBezTo>
                    <a:pt x="826" y="413"/>
                    <a:pt x="826" y="413"/>
                    <a:pt x="826" y="413"/>
                  </a:cubicBezTo>
                  <a:cubicBezTo>
                    <a:pt x="930" y="413"/>
                    <a:pt x="930" y="413"/>
                    <a:pt x="930" y="413"/>
                  </a:cubicBezTo>
                  <a:cubicBezTo>
                    <a:pt x="968" y="413"/>
                    <a:pt x="999" y="382"/>
                    <a:pt x="999" y="344"/>
                  </a:cubicBezTo>
                  <a:cubicBezTo>
                    <a:pt x="999" y="69"/>
                    <a:pt x="999" y="69"/>
                    <a:pt x="999" y="69"/>
                  </a:cubicBezTo>
                  <a:cubicBezTo>
                    <a:pt x="999" y="31"/>
                    <a:pt x="968" y="0"/>
                    <a:pt x="930" y="0"/>
                  </a:cubicBezTo>
                  <a:cubicBezTo>
                    <a:pt x="654" y="0"/>
                    <a:pt x="654" y="0"/>
                    <a:pt x="654" y="0"/>
                  </a:cubicBezTo>
                  <a:cubicBezTo>
                    <a:pt x="616" y="0"/>
                    <a:pt x="585" y="31"/>
                    <a:pt x="585" y="69"/>
                  </a:cubicBezTo>
                  <a:cubicBezTo>
                    <a:pt x="585" y="344"/>
                    <a:pt x="585" y="344"/>
                    <a:pt x="585" y="344"/>
                  </a:cubicBezTo>
                  <a:cubicBezTo>
                    <a:pt x="585" y="382"/>
                    <a:pt x="616" y="413"/>
                    <a:pt x="654" y="413"/>
                  </a:cubicBezTo>
                  <a:cubicBezTo>
                    <a:pt x="757" y="413"/>
                    <a:pt x="757" y="413"/>
                    <a:pt x="757" y="413"/>
                  </a:cubicBezTo>
                  <a:cubicBezTo>
                    <a:pt x="757" y="551"/>
                    <a:pt x="757" y="551"/>
                    <a:pt x="757" y="551"/>
                  </a:cubicBezTo>
                  <a:cubicBezTo>
                    <a:pt x="654" y="551"/>
                    <a:pt x="654" y="551"/>
                    <a:pt x="654" y="551"/>
                  </a:cubicBezTo>
                  <a:cubicBezTo>
                    <a:pt x="616" y="551"/>
                    <a:pt x="585" y="582"/>
                    <a:pt x="585" y="620"/>
                  </a:cubicBezTo>
                  <a:cubicBezTo>
                    <a:pt x="585" y="723"/>
                    <a:pt x="585" y="723"/>
                    <a:pt x="585" y="723"/>
                  </a:cubicBezTo>
                  <a:cubicBezTo>
                    <a:pt x="413" y="723"/>
                    <a:pt x="413" y="723"/>
                    <a:pt x="413" y="723"/>
                  </a:cubicBezTo>
                  <a:cubicBezTo>
                    <a:pt x="413" y="620"/>
                    <a:pt x="413" y="620"/>
                    <a:pt x="413" y="620"/>
                  </a:cubicBezTo>
                  <a:cubicBezTo>
                    <a:pt x="413" y="582"/>
                    <a:pt x="382" y="551"/>
                    <a:pt x="344" y="551"/>
                  </a:cubicBezTo>
                  <a:cubicBezTo>
                    <a:pt x="241" y="551"/>
                    <a:pt x="241" y="551"/>
                    <a:pt x="241" y="551"/>
                  </a:cubicBezTo>
                  <a:cubicBezTo>
                    <a:pt x="241" y="413"/>
                    <a:pt x="241" y="413"/>
                    <a:pt x="241" y="413"/>
                  </a:cubicBezTo>
                  <a:cubicBezTo>
                    <a:pt x="344" y="413"/>
                    <a:pt x="344" y="413"/>
                    <a:pt x="344" y="413"/>
                  </a:cubicBezTo>
                  <a:cubicBezTo>
                    <a:pt x="382" y="413"/>
                    <a:pt x="413" y="382"/>
                    <a:pt x="413" y="344"/>
                  </a:cubicBezTo>
                  <a:cubicBezTo>
                    <a:pt x="413" y="69"/>
                    <a:pt x="413" y="69"/>
                    <a:pt x="413" y="69"/>
                  </a:cubicBezTo>
                  <a:cubicBezTo>
                    <a:pt x="413" y="31"/>
                    <a:pt x="382" y="0"/>
                    <a:pt x="344" y="0"/>
                  </a:cubicBezTo>
                  <a:cubicBezTo>
                    <a:pt x="69" y="0"/>
                    <a:pt x="69" y="0"/>
                    <a:pt x="69" y="0"/>
                  </a:cubicBezTo>
                  <a:cubicBezTo>
                    <a:pt x="31" y="0"/>
                    <a:pt x="0" y="31"/>
                    <a:pt x="0" y="69"/>
                  </a:cubicBezTo>
                  <a:cubicBezTo>
                    <a:pt x="0" y="344"/>
                    <a:pt x="0" y="344"/>
                    <a:pt x="0" y="344"/>
                  </a:cubicBezTo>
                  <a:cubicBezTo>
                    <a:pt x="0" y="382"/>
                    <a:pt x="31" y="413"/>
                    <a:pt x="69" y="413"/>
                  </a:cubicBezTo>
                  <a:cubicBezTo>
                    <a:pt x="172" y="413"/>
                    <a:pt x="172" y="413"/>
                    <a:pt x="172" y="413"/>
                  </a:cubicBezTo>
                  <a:cubicBezTo>
                    <a:pt x="172" y="551"/>
                    <a:pt x="172" y="551"/>
                    <a:pt x="172" y="551"/>
                  </a:cubicBezTo>
                  <a:cubicBezTo>
                    <a:pt x="69" y="551"/>
                    <a:pt x="69" y="551"/>
                    <a:pt x="69" y="551"/>
                  </a:cubicBezTo>
                  <a:cubicBezTo>
                    <a:pt x="31" y="551"/>
                    <a:pt x="0" y="582"/>
                    <a:pt x="0" y="620"/>
                  </a:cubicBezTo>
                  <a:cubicBezTo>
                    <a:pt x="0" y="895"/>
                    <a:pt x="0" y="895"/>
                    <a:pt x="0" y="895"/>
                  </a:cubicBezTo>
                  <a:cubicBezTo>
                    <a:pt x="0" y="933"/>
                    <a:pt x="31" y="964"/>
                    <a:pt x="69" y="964"/>
                  </a:cubicBezTo>
                  <a:cubicBezTo>
                    <a:pt x="344" y="964"/>
                    <a:pt x="344" y="964"/>
                    <a:pt x="344" y="964"/>
                  </a:cubicBezTo>
                  <a:cubicBezTo>
                    <a:pt x="382" y="964"/>
                    <a:pt x="413" y="933"/>
                    <a:pt x="413" y="895"/>
                  </a:cubicBezTo>
                  <a:cubicBezTo>
                    <a:pt x="413" y="792"/>
                    <a:pt x="413" y="792"/>
                    <a:pt x="413" y="792"/>
                  </a:cubicBezTo>
                  <a:lnTo>
                    <a:pt x="585" y="792"/>
                  </a:lnTo>
                  <a:close/>
                  <a:moveTo>
                    <a:pt x="654" y="344"/>
                  </a:moveTo>
                  <a:cubicBezTo>
                    <a:pt x="654" y="69"/>
                    <a:pt x="654" y="69"/>
                    <a:pt x="654" y="69"/>
                  </a:cubicBezTo>
                  <a:cubicBezTo>
                    <a:pt x="930" y="69"/>
                    <a:pt x="930" y="69"/>
                    <a:pt x="930" y="69"/>
                  </a:cubicBezTo>
                  <a:cubicBezTo>
                    <a:pt x="930" y="344"/>
                    <a:pt x="930" y="344"/>
                    <a:pt x="930" y="344"/>
                  </a:cubicBezTo>
                  <a:cubicBezTo>
                    <a:pt x="826" y="344"/>
                    <a:pt x="826" y="344"/>
                    <a:pt x="826" y="344"/>
                  </a:cubicBezTo>
                  <a:cubicBezTo>
                    <a:pt x="757" y="344"/>
                    <a:pt x="757" y="344"/>
                    <a:pt x="757" y="344"/>
                  </a:cubicBezTo>
                  <a:lnTo>
                    <a:pt x="654" y="344"/>
                  </a:lnTo>
                  <a:close/>
                  <a:moveTo>
                    <a:pt x="930" y="620"/>
                  </a:moveTo>
                  <a:cubicBezTo>
                    <a:pt x="930" y="895"/>
                    <a:pt x="930" y="895"/>
                    <a:pt x="930" y="895"/>
                  </a:cubicBezTo>
                  <a:cubicBezTo>
                    <a:pt x="654" y="895"/>
                    <a:pt x="654" y="895"/>
                    <a:pt x="654" y="895"/>
                  </a:cubicBezTo>
                  <a:cubicBezTo>
                    <a:pt x="654" y="620"/>
                    <a:pt x="654" y="620"/>
                    <a:pt x="654" y="620"/>
                  </a:cubicBezTo>
                  <a:lnTo>
                    <a:pt x="930" y="620"/>
                  </a:lnTo>
                  <a:close/>
                  <a:moveTo>
                    <a:pt x="69" y="344"/>
                  </a:moveTo>
                  <a:cubicBezTo>
                    <a:pt x="69" y="69"/>
                    <a:pt x="69" y="69"/>
                    <a:pt x="69" y="69"/>
                  </a:cubicBezTo>
                  <a:cubicBezTo>
                    <a:pt x="344" y="69"/>
                    <a:pt x="344" y="69"/>
                    <a:pt x="344" y="69"/>
                  </a:cubicBezTo>
                  <a:cubicBezTo>
                    <a:pt x="344" y="344"/>
                    <a:pt x="344" y="344"/>
                    <a:pt x="344" y="344"/>
                  </a:cubicBezTo>
                  <a:cubicBezTo>
                    <a:pt x="241" y="344"/>
                    <a:pt x="241" y="344"/>
                    <a:pt x="241" y="344"/>
                  </a:cubicBezTo>
                  <a:cubicBezTo>
                    <a:pt x="172" y="344"/>
                    <a:pt x="172" y="344"/>
                    <a:pt x="172" y="344"/>
                  </a:cubicBezTo>
                  <a:lnTo>
                    <a:pt x="69" y="344"/>
                  </a:lnTo>
                  <a:close/>
                  <a:moveTo>
                    <a:pt x="344" y="895"/>
                  </a:moveTo>
                  <a:cubicBezTo>
                    <a:pt x="69" y="895"/>
                    <a:pt x="69" y="895"/>
                    <a:pt x="69" y="895"/>
                  </a:cubicBezTo>
                  <a:cubicBezTo>
                    <a:pt x="69" y="620"/>
                    <a:pt x="69" y="620"/>
                    <a:pt x="69" y="620"/>
                  </a:cubicBezTo>
                  <a:cubicBezTo>
                    <a:pt x="344" y="620"/>
                    <a:pt x="344" y="620"/>
                    <a:pt x="344" y="620"/>
                  </a:cubicBezTo>
                  <a:cubicBezTo>
                    <a:pt x="344" y="723"/>
                    <a:pt x="344" y="723"/>
                    <a:pt x="344" y="723"/>
                  </a:cubicBezTo>
                  <a:cubicBezTo>
                    <a:pt x="344" y="792"/>
                    <a:pt x="344" y="792"/>
                    <a:pt x="344" y="792"/>
                  </a:cubicBezTo>
                  <a:lnTo>
                    <a:pt x="344" y="8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6" name="Freeform 6">
              <a:extLst>
                <a:ext uri="{FF2B5EF4-FFF2-40B4-BE49-F238E27FC236}">
                  <a16:creationId xmlns:a16="http://schemas.microsoft.com/office/drawing/2014/main" id="{E620FA8B-AC99-574A-864D-6D179779FFC5}"/>
                </a:ext>
              </a:extLst>
            </p:cNvPr>
            <p:cNvSpPr>
              <a:spLocks noEditPoints="1"/>
            </p:cNvSpPr>
            <p:nvPr/>
          </p:nvSpPr>
          <p:spPr bwMode="auto">
            <a:xfrm>
              <a:off x="4576763" y="2027238"/>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7" name="Freeform 7">
              <a:extLst>
                <a:ext uri="{FF2B5EF4-FFF2-40B4-BE49-F238E27FC236}">
                  <a16:creationId xmlns:a16="http://schemas.microsoft.com/office/drawing/2014/main" id="{9D081D19-EEAF-F748-8F5D-D43AE03A1203}"/>
                </a:ext>
              </a:extLst>
            </p:cNvPr>
            <p:cNvSpPr>
              <a:spLocks noEditPoints="1"/>
            </p:cNvSpPr>
            <p:nvPr/>
          </p:nvSpPr>
          <p:spPr bwMode="auto">
            <a:xfrm>
              <a:off x="4378325" y="2227263"/>
              <a:ext cx="336550" cy="141288"/>
            </a:xfrm>
            <a:custGeom>
              <a:avLst/>
              <a:gdLst>
                <a:gd name="T0" fmla="*/ 930 w 999"/>
                <a:gd name="T1" fmla="*/ 0 h 414"/>
                <a:gd name="T2" fmla="*/ 655 w 999"/>
                <a:gd name="T3" fmla="*/ 0 h 414"/>
                <a:gd name="T4" fmla="*/ 586 w 999"/>
                <a:gd name="T5" fmla="*/ 69 h 414"/>
                <a:gd name="T6" fmla="*/ 586 w 999"/>
                <a:gd name="T7" fmla="*/ 173 h 414"/>
                <a:gd name="T8" fmla="*/ 414 w 999"/>
                <a:gd name="T9" fmla="*/ 173 h 414"/>
                <a:gd name="T10" fmla="*/ 414 w 999"/>
                <a:gd name="T11" fmla="*/ 69 h 414"/>
                <a:gd name="T12" fmla="*/ 345 w 999"/>
                <a:gd name="T13" fmla="*/ 0 h 414"/>
                <a:gd name="T14" fmla="*/ 69 w 999"/>
                <a:gd name="T15" fmla="*/ 0 h 414"/>
                <a:gd name="T16" fmla="*/ 0 w 999"/>
                <a:gd name="T17" fmla="*/ 69 h 414"/>
                <a:gd name="T18" fmla="*/ 0 w 999"/>
                <a:gd name="T19" fmla="*/ 345 h 414"/>
                <a:gd name="T20" fmla="*/ 69 w 999"/>
                <a:gd name="T21" fmla="*/ 414 h 414"/>
                <a:gd name="T22" fmla="*/ 345 w 999"/>
                <a:gd name="T23" fmla="*/ 414 h 414"/>
                <a:gd name="T24" fmla="*/ 414 w 999"/>
                <a:gd name="T25" fmla="*/ 345 h 414"/>
                <a:gd name="T26" fmla="*/ 414 w 999"/>
                <a:gd name="T27" fmla="*/ 242 h 414"/>
                <a:gd name="T28" fmla="*/ 586 w 999"/>
                <a:gd name="T29" fmla="*/ 242 h 414"/>
                <a:gd name="T30" fmla="*/ 586 w 999"/>
                <a:gd name="T31" fmla="*/ 345 h 414"/>
                <a:gd name="T32" fmla="*/ 655 w 999"/>
                <a:gd name="T33" fmla="*/ 414 h 414"/>
                <a:gd name="T34" fmla="*/ 930 w 999"/>
                <a:gd name="T35" fmla="*/ 414 h 414"/>
                <a:gd name="T36" fmla="*/ 999 w 999"/>
                <a:gd name="T37" fmla="*/ 345 h 414"/>
                <a:gd name="T38" fmla="*/ 999 w 999"/>
                <a:gd name="T39" fmla="*/ 69 h 414"/>
                <a:gd name="T40" fmla="*/ 930 w 999"/>
                <a:gd name="T41" fmla="*/ 0 h 414"/>
                <a:gd name="T42" fmla="*/ 345 w 999"/>
                <a:gd name="T43" fmla="*/ 345 h 414"/>
                <a:gd name="T44" fmla="*/ 69 w 999"/>
                <a:gd name="T45" fmla="*/ 345 h 414"/>
                <a:gd name="T46" fmla="*/ 69 w 999"/>
                <a:gd name="T47" fmla="*/ 69 h 414"/>
                <a:gd name="T48" fmla="*/ 345 w 999"/>
                <a:gd name="T49" fmla="*/ 69 h 414"/>
                <a:gd name="T50" fmla="*/ 345 w 999"/>
                <a:gd name="T51" fmla="*/ 345 h 414"/>
                <a:gd name="T52" fmla="*/ 930 w 999"/>
                <a:gd name="T53" fmla="*/ 345 h 414"/>
                <a:gd name="T54" fmla="*/ 655 w 999"/>
                <a:gd name="T55" fmla="*/ 345 h 414"/>
                <a:gd name="T56" fmla="*/ 655 w 999"/>
                <a:gd name="T57" fmla="*/ 69 h 414"/>
                <a:gd name="T58" fmla="*/ 930 w 999"/>
                <a:gd name="T59" fmla="*/ 69 h 414"/>
                <a:gd name="T60" fmla="*/ 930 w 999"/>
                <a:gd name="T61"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9" h="414">
                  <a:moveTo>
                    <a:pt x="930" y="0"/>
                  </a:moveTo>
                  <a:cubicBezTo>
                    <a:pt x="655" y="0"/>
                    <a:pt x="655" y="0"/>
                    <a:pt x="655" y="0"/>
                  </a:cubicBezTo>
                  <a:cubicBezTo>
                    <a:pt x="617" y="0"/>
                    <a:pt x="586" y="31"/>
                    <a:pt x="586" y="69"/>
                  </a:cubicBezTo>
                  <a:cubicBezTo>
                    <a:pt x="586" y="173"/>
                    <a:pt x="586" y="173"/>
                    <a:pt x="586" y="173"/>
                  </a:cubicBezTo>
                  <a:cubicBezTo>
                    <a:pt x="414" y="173"/>
                    <a:pt x="414" y="173"/>
                    <a:pt x="414" y="173"/>
                  </a:cubicBezTo>
                  <a:cubicBezTo>
                    <a:pt x="414" y="69"/>
                    <a:pt x="414" y="69"/>
                    <a:pt x="414" y="69"/>
                  </a:cubicBezTo>
                  <a:cubicBezTo>
                    <a:pt x="414" y="31"/>
                    <a:pt x="383" y="0"/>
                    <a:pt x="345" y="0"/>
                  </a:cubicBezTo>
                  <a:cubicBezTo>
                    <a:pt x="69" y="0"/>
                    <a:pt x="69" y="0"/>
                    <a:pt x="69" y="0"/>
                  </a:cubicBezTo>
                  <a:cubicBezTo>
                    <a:pt x="31" y="0"/>
                    <a:pt x="0" y="31"/>
                    <a:pt x="0" y="69"/>
                  </a:cubicBezTo>
                  <a:cubicBezTo>
                    <a:pt x="0" y="345"/>
                    <a:pt x="0" y="345"/>
                    <a:pt x="0" y="345"/>
                  </a:cubicBezTo>
                  <a:cubicBezTo>
                    <a:pt x="0" y="383"/>
                    <a:pt x="31" y="414"/>
                    <a:pt x="69" y="414"/>
                  </a:cubicBezTo>
                  <a:cubicBezTo>
                    <a:pt x="345" y="414"/>
                    <a:pt x="345" y="414"/>
                    <a:pt x="345" y="414"/>
                  </a:cubicBezTo>
                  <a:cubicBezTo>
                    <a:pt x="383" y="414"/>
                    <a:pt x="414" y="383"/>
                    <a:pt x="414" y="345"/>
                  </a:cubicBezTo>
                  <a:cubicBezTo>
                    <a:pt x="414" y="242"/>
                    <a:pt x="414" y="242"/>
                    <a:pt x="414" y="242"/>
                  </a:cubicBezTo>
                  <a:cubicBezTo>
                    <a:pt x="586" y="242"/>
                    <a:pt x="586" y="242"/>
                    <a:pt x="586" y="242"/>
                  </a:cubicBezTo>
                  <a:cubicBezTo>
                    <a:pt x="586" y="345"/>
                    <a:pt x="586" y="345"/>
                    <a:pt x="586" y="345"/>
                  </a:cubicBezTo>
                  <a:cubicBezTo>
                    <a:pt x="586" y="383"/>
                    <a:pt x="617" y="414"/>
                    <a:pt x="655" y="414"/>
                  </a:cubicBezTo>
                  <a:cubicBezTo>
                    <a:pt x="930" y="414"/>
                    <a:pt x="930" y="414"/>
                    <a:pt x="930" y="414"/>
                  </a:cubicBezTo>
                  <a:cubicBezTo>
                    <a:pt x="968" y="414"/>
                    <a:pt x="999" y="383"/>
                    <a:pt x="999" y="345"/>
                  </a:cubicBezTo>
                  <a:cubicBezTo>
                    <a:pt x="999" y="69"/>
                    <a:pt x="999" y="69"/>
                    <a:pt x="999" y="69"/>
                  </a:cubicBezTo>
                  <a:cubicBezTo>
                    <a:pt x="999" y="31"/>
                    <a:pt x="968" y="0"/>
                    <a:pt x="930" y="0"/>
                  </a:cubicBezTo>
                  <a:close/>
                  <a:moveTo>
                    <a:pt x="345" y="345"/>
                  </a:moveTo>
                  <a:cubicBezTo>
                    <a:pt x="69" y="345"/>
                    <a:pt x="69" y="345"/>
                    <a:pt x="69" y="345"/>
                  </a:cubicBezTo>
                  <a:cubicBezTo>
                    <a:pt x="69" y="69"/>
                    <a:pt x="69" y="69"/>
                    <a:pt x="69" y="69"/>
                  </a:cubicBezTo>
                  <a:cubicBezTo>
                    <a:pt x="345" y="69"/>
                    <a:pt x="345" y="69"/>
                    <a:pt x="345" y="69"/>
                  </a:cubicBezTo>
                  <a:lnTo>
                    <a:pt x="345" y="345"/>
                  </a:lnTo>
                  <a:close/>
                  <a:moveTo>
                    <a:pt x="930" y="345"/>
                  </a:moveTo>
                  <a:cubicBezTo>
                    <a:pt x="655" y="345"/>
                    <a:pt x="655" y="345"/>
                    <a:pt x="655" y="345"/>
                  </a:cubicBezTo>
                  <a:cubicBezTo>
                    <a:pt x="655" y="69"/>
                    <a:pt x="655" y="69"/>
                    <a:pt x="655" y="69"/>
                  </a:cubicBezTo>
                  <a:cubicBezTo>
                    <a:pt x="930" y="69"/>
                    <a:pt x="930" y="69"/>
                    <a:pt x="930" y="69"/>
                  </a:cubicBezTo>
                  <a:lnTo>
                    <a:pt x="930"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8" name="Freeform 8">
              <a:extLst>
                <a:ext uri="{FF2B5EF4-FFF2-40B4-BE49-F238E27FC236}">
                  <a16:creationId xmlns:a16="http://schemas.microsoft.com/office/drawing/2014/main" id="{A68ED931-8DC7-A54C-9F4C-204649EB350E}"/>
                </a:ext>
              </a:extLst>
            </p:cNvPr>
            <p:cNvSpPr>
              <a:spLocks noEditPoints="1"/>
            </p:cNvSpPr>
            <p:nvPr/>
          </p:nvSpPr>
          <p:spPr bwMode="auto">
            <a:xfrm>
              <a:off x="4576763" y="1838325"/>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9" name="Freeform 9">
              <a:extLst>
                <a:ext uri="{FF2B5EF4-FFF2-40B4-BE49-F238E27FC236}">
                  <a16:creationId xmlns:a16="http://schemas.microsoft.com/office/drawing/2014/main" id="{1DD9B57F-EB9F-6740-8615-B62E09C5CB42}"/>
                </a:ext>
              </a:extLst>
            </p:cNvPr>
            <p:cNvSpPr>
              <a:spLocks noEditPoints="1"/>
            </p:cNvSpPr>
            <p:nvPr/>
          </p:nvSpPr>
          <p:spPr bwMode="auto">
            <a:xfrm>
              <a:off x="4181475" y="2227263"/>
              <a:ext cx="139700" cy="141288"/>
            </a:xfrm>
            <a:custGeom>
              <a:avLst/>
              <a:gdLst>
                <a:gd name="T0" fmla="*/ 344 w 413"/>
                <a:gd name="T1" fmla="*/ 0 h 414"/>
                <a:gd name="T2" fmla="*/ 69 w 413"/>
                <a:gd name="T3" fmla="*/ 0 h 414"/>
                <a:gd name="T4" fmla="*/ 0 w 413"/>
                <a:gd name="T5" fmla="*/ 69 h 414"/>
                <a:gd name="T6" fmla="*/ 0 w 413"/>
                <a:gd name="T7" fmla="*/ 345 h 414"/>
                <a:gd name="T8" fmla="*/ 69 w 413"/>
                <a:gd name="T9" fmla="*/ 414 h 414"/>
                <a:gd name="T10" fmla="*/ 344 w 413"/>
                <a:gd name="T11" fmla="*/ 414 h 414"/>
                <a:gd name="T12" fmla="*/ 413 w 413"/>
                <a:gd name="T13" fmla="*/ 345 h 414"/>
                <a:gd name="T14" fmla="*/ 413 w 413"/>
                <a:gd name="T15" fmla="*/ 69 h 414"/>
                <a:gd name="T16" fmla="*/ 344 w 413"/>
                <a:gd name="T17" fmla="*/ 0 h 414"/>
                <a:gd name="T18" fmla="*/ 344 w 413"/>
                <a:gd name="T19" fmla="*/ 345 h 414"/>
                <a:gd name="T20" fmla="*/ 69 w 413"/>
                <a:gd name="T21" fmla="*/ 345 h 414"/>
                <a:gd name="T22" fmla="*/ 69 w 413"/>
                <a:gd name="T23" fmla="*/ 69 h 414"/>
                <a:gd name="T24" fmla="*/ 344 w 413"/>
                <a:gd name="T25" fmla="*/ 69 h 414"/>
                <a:gd name="T26" fmla="*/ 344 w 413"/>
                <a:gd name="T27"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4">
                  <a:moveTo>
                    <a:pt x="344" y="0"/>
                  </a:moveTo>
                  <a:cubicBezTo>
                    <a:pt x="69" y="0"/>
                    <a:pt x="69" y="0"/>
                    <a:pt x="69" y="0"/>
                  </a:cubicBezTo>
                  <a:cubicBezTo>
                    <a:pt x="31" y="0"/>
                    <a:pt x="0" y="31"/>
                    <a:pt x="0" y="69"/>
                  </a:cubicBezTo>
                  <a:cubicBezTo>
                    <a:pt x="0" y="345"/>
                    <a:pt x="0" y="345"/>
                    <a:pt x="0" y="345"/>
                  </a:cubicBezTo>
                  <a:cubicBezTo>
                    <a:pt x="0" y="383"/>
                    <a:pt x="31" y="414"/>
                    <a:pt x="69" y="414"/>
                  </a:cubicBezTo>
                  <a:cubicBezTo>
                    <a:pt x="344" y="414"/>
                    <a:pt x="344" y="414"/>
                    <a:pt x="344" y="414"/>
                  </a:cubicBezTo>
                  <a:cubicBezTo>
                    <a:pt x="382" y="414"/>
                    <a:pt x="413" y="383"/>
                    <a:pt x="413" y="345"/>
                  </a:cubicBezTo>
                  <a:cubicBezTo>
                    <a:pt x="413" y="69"/>
                    <a:pt x="413" y="69"/>
                    <a:pt x="413" y="69"/>
                  </a:cubicBezTo>
                  <a:cubicBezTo>
                    <a:pt x="413" y="31"/>
                    <a:pt x="382" y="0"/>
                    <a:pt x="344" y="0"/>
                  </a:cubicBezTo>
                  <a:close/>
                  <a:moveTo>
                    <a:pt x="344" y="345"/>
                  </a:moveTo>
                  <a:cubicBezTo>
                    <a:pt x="69" y="345"/>
                    <a:pt x="69" y="345"/>
                    <a:pt x="69" y="345"/>
                  </a:cubicBezTo>
                  <a:cubicBezTo>
                    <a:pt x="69" y="69"/>
                    <a:pt x="69" y="69"/>
                    <a:pt x="69" y="69"/>
                  </a:cubicBezTo>
                  <a:cubicBezTo>
                    <a:pt x="344" y="69"/>
                    <a:pt x="344" y="69"/>
                    <a:pt x="344" y="69"/>
                  </a:cubicBezTo>
                  <a:lnTo>
                    <a:pt x="34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grpSp>
    </p:spTree>
    <p:extLst>
      <p:ext uri="{BB962C8B-B14F-4D97-AF65-F5344CB8AC3E}">
        <p14:creationId xmlns:p14="http://schemas.microsoft.com/office/powerpoint/2010/main" val="311340508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A0FF34D-E855-9A4B-82CD-D55C9E8DCEC0}"/>
              </a:ext>
            </a:extLst>
          </p:cNvPr>
          <p:cNvSpPr/>
          <p:nvPr/>
        </p:nvSpPr>
        <p:spPr>
          <a:xfrm>
            <a:off x="19474428" y="3137235"/>
            <a:ext cx="3608614" cy="7441462"/>
          </a:xfrm>
          <a:prstGeom prst="rect">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16FC18D5-A709-C145-9609-FCED4B2E8F9D}"/>
              </a:ext>
            </a:extLst>
          </p:cNvPr>
          <p:cNvSpPr/>
          <p:nvPr/>
        </p:nvSpPr>
        <p:spPr>
          <a:xfrm>
            <a:off x="20805311" y="5070735"/>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000" b="0" dirty="0">
                <a:solidFill>
                  <a:srgbClr val="FFFFFF"/>
                </a:solidFill>
                <a:latin typeface="Helvetica Neue Medium"/>
                <a:ea typeface="Helvetica Neue Medium"/>
                <a:cs typeface="Helvetica Neue Medium"/>
                <a:sym typeface="Helvetica Neue Medium"/>
              </a:rPr>
              <a:t>i</a:t>
            </a: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nvoker</a:t>
            </a:r>
          </a:p>
        </p:txBody>
      </p:sp>
      <p:sp>
        <p:nvSpPr>
          <p:cNvPr id="23" name="Rectangle 22">
            <a:extLst>
              <a:ext uri="{FF2B5EF4-FFF2-40B4-BE49-F238E27FC236}">
                <a16:creationId xmlns:a16="http://schemas.microsoft.com/office/drawing/2014/main" id="{7EF89665-5640-DC43-A3F8-EC513D3D3211}"/>
              </a:ext>
            </a:extLst>
          </p:cNvPr>
          <p:cNvSpPr/>
          <p:nvPr/>
        </p:nvSpPr>
        <p:spPr>
          <a:xfrm>
            <a:off x="17637463" y="3478555"/>
            <a:ext cx="3608614" cy="7441462"/>
          </a:xfrm>
          <a:prstGeom prst="rect">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F38D58B4-5670-DC4A-95AA-4838F01E3BEE}"/>
              </a:ext>
            </a:extLst>
          </p:cNvPr>
          <p:cNvSpPr/>
          <p:nvPr/>
        </p:nvSpPr>
        <p:spPr>
          <a:xfrm>
            <a:off x="18873106" y="5088932"/>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000" b="0" dirty="0">
                <a:solidFill>
                  <a:srgbClr val="FFFFFF"/>
                </a:solidFill>
                <a:latin typeface="Helvetica Neue Medium"/>
                <a:ea typeface="Helvetica Neue Medium"/>
                <a:cs typeface="Helvetica Neue Medium"/>
                <a:sym typeface="Helvetica Neue Medium"/>
              </a:rPr>
              <a:t>i</a:t>
            </a: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nvoker</a:t>
            </a:r>
          </a:p>
        </p:txBody>
      </p:sp>
      <p:sp>
        <p:nvSpPr>
          <p:cNvPr id="12" name="Rectangle 11">
            <a:extLst>
              <a:ext uri="{FF2B5EF4-FFF2-40B4-BE49-F238E27FC236}">
                <a16:creationId xmlns:a16="http://schemas.microsoft.com/office/drawing/2014/main" id="{A85BA4AA-5EF5-C24D-94ED-0BD975D1C2D1}"/>
              </a:ext>
            </a:extLst>
          </p:cNvPr>
          <p:cNvSpPr/>
          <p:nvPr/>
        </p:nvSpPr>
        <p:spPr>
          <a:xfrm>
            <a:off x="15531352" y="3735087"/>
            <a:ext cx="3608614" cy="7441462"/>
          </a:xfrm>
          <a:prstGeom prst="rect">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3" name="Title Here"/>
          <p:cNvSpPr txBox="1">
            <a:spLocks noGrp="1"/>
          </p:cNvSpPr>
          <p:nvPr>
            <p:ph type="body" idx="14"/>
          </p:nvPr>
        </p:nvSpPr>
        <p:spPr>
          <a:prstGeom prst="rect">
            <a:avLst/>
          </a:prstGeom>
        </p:spPr>
        <p:txBody>
          <a:bodyPr>
            <a:normAutofit/>
          </a:bodyPr>
          <a:lstStyle/>
          <a:p>
            <a:r>
              <a:rPr lang="en-US" dirty="0"/>
              <a:t>Ansible</a:t>
            </a:r>
            <a:endParaRPr dirty="0"/>
          </a:p>
        </p:txBody>
      </p:sp>
      <p:grpSp>
        <p:nvGrpSpPr>
          <p:cNvPr id="4" name="Group 3">
            <a:extLst>
              <a:ext uri="{FF2B5EF4-FFF2-40B4-BE49-F238E27FC236}">
                <a16:creationId xmlns:a16="http://schemas.microsoft.com/office/drawing/2014/main" id="{ED2C089D-AA1D-8C4C-99F0-66E2EC2F857F}"/>
              </a:ext>
            </a:extLst>
          </p:cNvPr>
          <p:cNvGrpSpPr/>
          <p:nvPr/>
        </p:nvGrpSpPr>
        <p:grpSpPr>
          <a:xfrm>
            <a:off x="208218" y="1597169"/>
            <a:ext cx="1364550" cy="1215712"/>
            <a:chOff x="4181475" y="1838325"/>
            <a:chExt cx="533400" cy="530226"/>
          </a:xfrm>
          <a:solidFill>
            <a:schemeClr val="tx1"/>
          </a:solidFill>
        </p:grpSpPr>
        <p:sp>
          <p:nvSpPr>
            <p:cNvPr id="5" name="Freeform 5">
              <a:extLst>
                <a:ext uri="{FF2B5EF4-FFF2-40B4-BE49-F238E27FC236}">
                  <a16:creationId xmlns:a16="http://schemas.microsoft.com/office/drawing/2014/main" id="{9D537D82-BD81-A747-A181-72171BBC3610}"/>
                </a:ext>
              </a:extLst>
            </p:cNvPr>
            <p:cNvSpPr>
              <a:spLocks noEditPoints="1"/>
            </p:cNvSpPr>
            <p:nvPr/>
          </p:nvSpPr>
          <p:spPr bwMode="auto">
            <a:xfrm>
              <a:off x="4181475" y="1838325"/>
              <a:ext cx="336550" cy="330200"/>
            </a:xfrm>
            <a:custGeom>
              <a:avLst/>
              <a:gdLst>
                <a:gd name="T0" fmla="*/ 585 w 999"/>
                <a:gd name="T1" fmla="*/ 895 h 964"/>
                <a:gd name="T2" fmla="*/ 930 w 999"/>
                <a:gd name="T3" fmla="*/ 964 h 964"/>
                <a:gd name="T4" fmla="*/ 999 w 999"/>
                <a:gd name="T5" fmla="*/ 620 h 964"/>
                <a:gd name="T6" fmla="*/ 826 w 999"/>
                <a:gd name="T7" fmla="*/ 551 h 964"/>
                <a:gd name="T8" fmla="*/ 930 w 999"/>
                <a:gd name="T9" fmla="*/ 413 h 964"/>
                <a:gd name="T10" fmla="*/ 999 w 999"/>
                <a:gd name="T11" fmla="*/ 69 h 964"/>
                <a:gd name="T12" fmla="*/ 654 w 999"/>
                <a:gd name="T13" fmla="*/ 0 h 964"/>
                <a:gd name="T14" fmla="*/ 585 w 999"/>
                <a:gd name="T15" fmla="*/ 344 h 964"/>
                <a:gd name="T16" fmla="*/ 757 w 999"/>
                <a:gd name="T17" fmla="*/ 413 h 964"/>
                <a:gd name="T18" fmla="*/ 654 w 999"/>
                <a:gd name="T19" fmla="*/ 551 h 964"/>
                <a:gd name="T20" fmla="*/ 585 w 999"/>
                <a:gd name="T21" fmla="*/ 723 h 964"/>
                <a:gd name="T22" fmla="*/ 413 w 999"/>
                <a:gd name="T23" fmla="*/ 620 h 964"/>
                <a:gd name="T24" fmla="*/ 241 w 999"/>
                <a:gd name="T25" fmla="*/ 551 h 964"/>
                <a:gd name="T26" fmla="*/ 344 w 999"/>
                <a:gd name="T27" fmla="*/ 413 h 964"/>
                <a:gd name="T28" fmla="*/ 413 w 999"/>
                <a:gd name="T29" fmla="*/ 69 h 964"/>
                <a:gd name="T30" fmla="*/ 69 w 999"/>
                <a:gd name="T31" fmla="*/ 0 h 964"/>
                <a:gd name="T32" fmla="*/ 0 w 999"/>
                <a:gd name="T33" fmla="*/ 344 h 964"/>
                <a:gd name="T34" fmla="*/ 172 w 999"/>
                <a:gd name="T35" fmla="*/ 413 h 964"/>
                <a:gd name="T36" fmla="*/ 69 w 999"/>
                <a:gd name="T37" fmla="*/ 551 h 964"/>
                <a:gd name="T38" fmla="*/ 0 w 999"/>
                <a:gd name="T39" fmla="*/ 895 h 964"/>
                <a:gd name="T40" fmla="*/ 344 w 999"/>
                <a:gd name="T41" fmla="*/ 964 h 964"/>
                <a:gd name="T42" fmla="*/ 413 w 999"/>
                <a:gd name="T43" fmla="*/ 792 h 964"/>
                <a:gd name="T44" fmla="*/ 654 w 999"/>
                <a:gd name="T45" fmla="*/ 344 h 964"/>
                <a:gd name="T46" fmla="*/ 930 w 999"/>
                <a:gd name="T47" fmla="*/ 69 h 964"/>
                <a:gd name="T48" fmla="*/ 826 w 999"/>
                <a:gd name="T49" fmla="*/ 344 h 964"/>
                <a:gd name="T50" fmla="*/ 654 w 999"/>
                <a:gd name="T51" fmla="*/ 344 h 964"/>
                <a:gd name="T52" fmla="*/ 930 w 999"/>
                <a:gd name="T53" fmla="*/ 895 h 964"/>
                <a:gd name="T54" fmla="*/ 654 w 999"/>
                <a:gd name="T55" fmla="*/ 620 h 964"/>
                <a:gd name="T56" fmla="*/ 69 w 999"/>
                <a:gd name="T57" fmla="*/ 344 h 964"/>
                <a:gd name="T58" fmla="*/ 344 w 999"/>
                <a:gd name="T59" fmla="*/ 69 h 964"/>
                <a:gd name="T60" fmla="*/ 241 w 999"/>
                <a:gd name="T61" fmla="*/ 344 h 964"/>
                <a:gd name="T62" fmla="*/ 69 w 999"/>
                <a:gd name="T63" fmla="*/ 344 h 964"/>
                <a:gd name="T64" fmla="*/ 69 w 999"/>
                <a:gd name="T65" fmla="*/ 895 h 964"/>
                <a:gd name="T66" fmla="*/ 344 w 999"/>
                <a:gd name="T67" fmla="*/ 620 h 964"/>
                <a:gd name="T68" fmla="*/ 344 w 999"/>
                <a:gd name="T69" fmla="*/ 79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9" h="964">
                  <a:moveTo>
                    <a:pt x="585" y="792"/>
                  </a:moveTo>
                  <a:cubicBezTo>
                    <a:pt x="585" y="895"/>
                    <a:pt x="585" y="895"/>
                    <a:pt x="585" y="895"/>
                  </a:cubicBezTo>
                  <a:cubicBezTo>
                    <a:pt x="585" y="933"/>
                    <a:pt x="616" y="964"/>
                    <a:pt x="654" y="964"/>
                  </a:cubicBezTo>
                  <a:cubicBezTo>
                    <a:pt x="930" y="964"/>
                    <a:pt x="930" y="964"/>
                    <a:pt x="930" y="964"/>
                  </a:cubicBezTo>
                  <a:cubicBezTo>
                    <a:pt x="968" y="964"/>
                    <a:pt x="999" y="933"/>
                    <a:pt x="999" y="895"/>
                  </a:cubicBezTo>
                  <a:cubicBezTo>
                    <a:pt x="999" y="620"/>
                    <a:pt x="999" y="620"/>
                    <a:pt x="999" y="620"/>
                  </a:cubicBezTo>
                  <a:cubicBezTo>
                    <a:pt x="999" y="582"/>
                    <a:pt x="968" y="551"/>
                    <a:pt x="930" y="551"/>
                  </a:cubicBezTo>
                  <a:cubicBezTo>
                    <a:pt x="826" y="551"/>
                    <a:pt x="826" y="551"/>
                    <a:pt x="826" y="551"/>
                  </a:cubicBezTo>
                  <a:cubicBezTo>
                    <a:pt x="826" y="413"/>
                    <a:pt x="826" y="413"/>
                    <a:pt x="826" y="413"/>
                  </a:cubicBezTo>
                  <a:cubicBezTo>
                    <a:pt x="930" y="413"/>
                    <a:pt x="930" y="413"/>
                    <a:pt x="930" y="413"/>
                  </a:cubicBezTo>
                  <a:cubicBezTo>
                    <a:pt x="968" y="413"/>
                    <a:pt x="999" y="382"/>
                    <a:pt x="999" y="344"/>
                  </a:cubicBezTo>
                  <a:cubicBezTo>
                    <a:pt x="999" y="69"/>
                    <a:pt x="999" y="69"/>
                    <a:pt x="999" y="69"/>
                  </a:cubicBezTo>
                  <a:cubicBezTo>
                    <a:pt x="999" y="31"/>
                    <a:pt x="968" y="0"/>
                    <a:pt x="930" y="0"/>
                  </a:cubicBezTo>
                  <a:cubicBezTo>
                    <a:pt x="654" y="0"/>
                    <a:pt x="654" y="0"/>
                    <a:pt x="654" y="0"/>
                  </a:cubicBezTo>
                  <a:cubicBezTo>
                    <a:pt x="616" y="0"/>
                    <a:pt x="585" y="31"/>
                    <a:pt x="585" y="69"/>
                  </a:cubicBezTo>
                  <a:cubicBezTo>
                    <a:pt x="585" y="344"/>
                    <a:pt x="585" y="344"/>
                    <a:pt x="585" y="344"/>
                  </a:cubicBezTo>
                  <a:cubicBezTo>
                    <a:pt x="585" y="382"/>
                    <a:pt x="616" y="413"/>
                    <a:pt x="654" y="413"/>
                  </a:cubicBezTo>
                  <a:cubicBezTo>
                    <a:pt x="757" y="413"/>
                    <a:pt x="757" y="413"/>
                    <a:pt x="757" y="413"/>
                  </a:cubicBezTo>
                  <a:cubicBezTo>
                    <a:pt x="757" y="551"/>
                    <a:pt x="757" y="551"/>
                    <a:pt x="757" y="551"/>
                  </a:cubicBezTo>
                  <a:cubicBezTo>
                    <a:pt x="654" y="551"/>
                    <a:pt x="654" y="551"/>
                    <a:pt x="654" y="551"/>
                  </a:cubicBezTo>
                  <a:cubicBezTo>
                    <a:pt x="616" y="551"/>
                    <a:pt x="585" y="582"/>
                    <a:pt x="585" y="620"/>
                  </a:cubicBezTo>
                  <a:cubicBezTo>
                    <a:pt x="585" y="723"/>
                    <a:pt x="585" y="723"/>
                    <a:pt x="585" y="723"/>
                  </a:cubicBezTo>
                  <a:cubicBezTo>
                    <a:pt x="413" y="723"/>
                    <a:pt x="413" y="723"/>
                    <a:pt x="413" y="723"/>
                  </a:cubicBezTo>
                  <a:cubicBezTo>
                    <a:pt x="413" y="620"/>
                    <a:pt x="413" y="620"/>
                    <a:pt x="413" y="620"/>
                  </a:cubicBezTo>
                  <a:cubicBezTo>
                    <a:pt x="413" y="582"/>
                    <a:pt x="382" y="551"/>
                    <a:pt x="344" y="551"/>
                  </a:cubicBezTo>
                  <a:cubicBezTo>
                    <a:pt x="241" y="551"/>
                    <a:pt x="241" y="551"/>
                    <a:pt x="241" y="551"/>
                  </a:cubicBezTo>
                  <a:cubicBezTo>
                    <a:pt x="241" y="413"/>
                    <a:pt x="241" y="413"/>
                    <a:pt x="241" y="413"/>
                  </a:cubicBezTo>
                  <a:cubicBezTo>
                    <a:pt x="344" y="413"/>
                    <a:pt x="344" y="413"/>
                    <a:pt x="344" y="413"/>
                  </a:cubicBezTo>
                  <a:cubicBezTo>
                    <a:pt x="382" y="413"/>
                    <a:pt x="413" y="382"/>
                    <a:pt x="413" y="344"/>
                  </a:cubicBezTo>
                  <a:cubicBezTo>
                    <a:pt x="413" y="69"/>
                    <a:pt x="413" y="69"/>
                    <a:pt x="413" y="69"/>
                  </a:cubicBezTo>
                  <a:cubicBezTo>
                    <a:pt x="413" y="31"/>
                    <a:pt x="382" y="0"/>
                    <a:pt x="344" y="0"/>
                  </a:cubicBezTo>
                  <a:cubicBezTo>
                    <a:pt x="69" y="0"/>
                    <a:pt x="69" y="0"/>
                    <a:pt x="69" y="0"/>
                  </a:cubicBezTo>
                  <a:cubicBezTo>
                    <a:pt x="31" y="0"/>
                    <a:pt x="0" y="31"/>
                    <a:pt x="0" y="69"/>
                  </a:cubicBezTo>
                  <a:cubicBezTo>
                    <a:pt x="0" y="344"/>
                    <a:pt x="0" y="344"/>
                    <a:pt x="0" y="344"/>
                  </a:cubicBezTo>
                  <a:cubicBezTo>
                    <a:pt x="0" y="382"/>
                    <a:pt x="31" y="413"/>
                    <a:pt x="69" y="413"/>
                  </a:cubicBezTo>
                  <a:cubicBezTo>
                    <a:pt x="172" y="413"/>
                    <a:pt x="172" y="413"/>
                    <a:pt x="172" y="413"/>
                  </a:cubicBezTo>
                  <a:cubicBezTo>
                    <a:pt x="172" y="551"/>
                    <a:pt x="172" y="551"/>
                    <a:pt x="172" y="551"/>
                  </a:cubicBezTo>
                  <a:cubicBezTo>
                    <a:pt x="69" y="551"/>
                    <a:pt x="69" y="551"/>
                    <a:pt x="69" y="551"/>
                  </a:cubicBezTo>
                  <a:cubicBezTo>
                    <a:pt x="31" y="551"/>
                    <a:pt x="0" y="582"/>
                    <a:pt x="0" y="620"/>
                  </a:cubicBezTo>
                  <a:cubicBezTo>
                    <a:pt x="0" y="895"/>
                    <a:pt x="0" y="895"/>
                    <a:pt x="0" y="895"/>
                  </a:cubicBezTo>
                  <a:cubicBezTo>
                    <a:pt x="0" y="933"/>
                    <a:pt x="31" y="964"/>
                    <a:pt x="69" y="964"/>
                  </a:cubicBezTo>
                  <a:cubicBezTo>
                    <a:pt x="344" y="964"/>
                    <a:pt x="344" y="964"/>
                    <a:pt x="344" y="964"/>
                  </a:cubicBezTo>
                  <a:cubicBezTo>
                    <a:pt x="382" y="964"/>
                    <a:pt x="413" y="933"/>
                    <a:pt x="413" y="895"/>
                  </a:cubicBezTo>
                  <a:cubicBezTo>
                    <a:pt x="413" y="792"/>
                    <a:pt x="413" y="792"/>
                    <a:pt x="413" y="792"/>
                  </a:cubicBezTo>
                  <a:lnTo>
                    <a:pt x="585" y="792"/>
                  </a:lnTo>
                  <a:close/>
                  <a:moveTo>
                    <a:pt x="654" y="344"/>
                  </a:moveTo>
                  <a:cubicBezTo>
                    <a:pt x="654" y="69"/>
                    <a:pt x="654" y="69"/>
                    <a:pt x="654" y="69"/>
                  </a:cubicBezTo>
                  <a:cubicBezTo>
                    <a:pt x="930" y="69"/>
                    <a:pt x="930" y="69"/>
                    <a:pt x="930" y="69"/>
                  </a:cubicBezTo>
                  <a:cubicBezTo>
                    <a:pt x="930" y="344"/>
                    <a:pt x="930" y="344"/>
                    <a:pt x="930" y="344"/>
                  </a:cubicBezTo>
                  <a:cubicBezTo>
                    <a:pt x="826" y="344"/>
                    <a:pt x="826" y="344"/>
                    <a:pt x="826" y="344"/>
                  </a:cubicBezTo>
                  <a:cubicBezTo>
                    <a:pt x="757" y="344"/>
                    <a:pt x="757" y="344"/>
                    <a:pt x="757" y="344"/>
                  </a:cubicBezTo>
                  <a:lnTo>
                    <a:pt x="654" y="344"/>
                  </a:lnTo>
                  <a:close/>
                  <a:moveTo>
                    <a:pt x="930" y="620"/>
                  </a:moveTo>
                  <a:cubicBezTo>
                    <a:pt x="930" y="895"/>
                    <a:pt x="930" y="895"/>
                    <a:pt x="930" y="895"/>
                  </a:cubicBezTo>
                  <a:cubicBezTo>
                    <a:pt x="654" y="895"/>
                    <a:pt x="654" y="895"/>
                    <a:pt x="654" y="895"/>
                  </a:cubicBezTo>
                  <a:cubicBezTo>
                    <a:pt x="654" y="620"/>
                    <a:pt x="654" y="620"/>
                    <a:pt x="654" y="620"/>
                  </a:cubicBezTo>
                  <a:lnTo>
                    <a:pt x="930" y="620"/>
                  </a:lnTo>
                  <a:close/>
                  <a:moveTo>
                    <a:pt x="69" y="344"/>
                  </a:moveTo>
                  <a:cubicBezTo>
                    <a:pt x="69" y="69"/>
                    <a:pt x="69" y="69"/>
                    <a:pt x="69" y="69"/>
                  </a:cubicBezTo>
                  <a:cubicBezTo>
                    <a:pt x="344" y="69"/>
                    <a:pt x="344" y="69"/>
                    <a:pt x="344" y="69"/>
                  </a:cubicBezTo>
                  <a:cubicBezTo>
                    <a:pt x="344" y="344"/>
                    <a:pt x="344" y="344"/>
                    <a:pt x="344" y="344"/>
                  </a:cubicBezTo>
                  <a:cubicBezTo>
                    <a:pt x="241" y="344"/>
                    <a:pt x="241" y="344"/>
                    <a:pt x="241" y="344"/>
                  </a:cubicBezTo>
                  <a:cubicBezTo>
                    <a:pt x="172" y="344"/>
                    <a:pt x="172" y="344"/>
                    <a:pt x="172" y="344"/>
                  </a:cubicBezTo>
                  <a:lnTo>
                    <a:pt x="69" y="344"/>
                  </a:lnTo>
                  <a:close/>
                  <a:moveTo>
                    <a:pt x="344" y="895"/>
                  </a:moveTo>
                  <a:cubicBezTo>
                    <a:pt x="69" y="895"/>
                    <a:pt x="69" y="895"/>
                    <a:pt x="69" y="895"/>
                  </a:cubicBezTo>
                  <a:cubicBezTo>
                    <a:pt x="69" y="620"/>
                    <a:pt x="69" y="620"/>
                    <a:pt x="69" y="620"/>
                  </a:cubicBezTo>
                  <a:cubicBezTo>
                    <a:pt x="344" y="620"/>
                    <a:pt x="344" y="620"/>
                    <a:pt x="344" y="620"/>
                  </a:cubicBezTo>
                  <a:cubicBezTo>
                    <a:pt x="344" y="723"/>
                    <a:pt x="344" y="723"/>
                    <a:pt x="344" y="723"/>
                  </a:cubicBezTo>
                  <a:cubicBezTo>
                    <a:pt x="344" y="792"/>
                    <a:pt x="344" y="792"/>
                    <a:pt x="344" y="792"/>
                  </a:cubicBezTo>
                  <a:lnTo>
                    <a:pt x="344" y="8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6" name="Freeform 6">
              <a:extLst>
                <a:ext uri="{FF2B5EF4-FFF2-40B4-BE49-F238E27FC236}">
                  <a16:creationId xmlns:a16="http://schemas.microsoft.com/office/drawing/2014/main" id="{E620FA8B-AC99-574A-864D-6D179779FFC5}"/>
                </a:ext>
              </a:extLst>
            </p:cNvPr>
            <p:cNvSpPr>
              <a:spLocks noEditPoints="1"/>
            </p:cNvSpPr>
            <p:nvPr/>
          </p:nvSpPr>
          <p:spPr bwMode="auto">
            <a:xfrm>
              <a:off x="4576763" y="2027238"/>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7" name="Freeform 7">
              <a:extLst>
                <a:ext uri="{FF2B5EF4-FFF2-40B4-BE49-F238E27FC236}">
                  <a16:creationId xmlns:a16="http://schemas.microsoft.com/office/drawing/2014/main" id="{9D081D19-EEAF-F748-8F5D-D43AE03A1203}"/>
                </a:ext>
              </a:extLst>
            </p:cNvPr>
            <p:cNvSpPr>
              <a:spLocks noEditPoints="1"/>
            </p:cNvSpPr>
            <p:nvPr/>
          </p:nvSpPr>
          <p:spPr bwMode="auto">
            <a:xfrm>
              <a:off x="4378325" y="2227263"/>
              <a:ext cx="336550" cy="141288"/>
            </a:xfrm>
            <a:custGeom>
              <a:avLst/>
              <a:gdLst>
                <a:gd name="T0" fmla="*/ 930 w 999"/>
                <a:gd name="T1" fmla="*/ 0 h 414"/>
                <a:gd name="T2" fmla="*/ 655 w 999"/>
                <a:gd name="T3" fmla="*/ 0 h 414"/>
                <a:gd name="T4" fmla="*/ 586 w 999"/>
                <a:gd name="T5" fmla="*/ 69 h 414"/>
                <a:gd name="T6" fmla="*/ 586 w 999"/>
                <a:gd name="T7" fmla="*/ 173 h 414"/>
                <a:gd name="T8" fmla="*/ 414 w 999"/>
                <a:gd name="T9" fmla="*/ 173 h 414"/>
                <a:gd name="T10" fmla="*/ 414 w 999"/>
                <a:gd name="T11" fmla="*/ 69 h 414"/>
                <a:gd name="T12" fmla="*/ 345 w 999"/>
                <a:gd name="T13" fmla="*/ 0 h 414"/>
                <a:gd name="T14" fmla="*/ 69 w 999"/>
                <a:gd name="T15" fmla="*/ 0 h 414"/>
                <a:gd name="T16" fmla="*/ 0 w 999"/>
                <a:gd name="T17" fmla="*/ 69 h 414"/>
                <a:gd name="T18" fmla="*/ 0 w 999"/>
                <a:gd name="T19" fmla="*/ 345 h 414"/>
                <a:gd name="T20" fmla="*/ 69 w 999"/>
                <a:gd name="T21" fmla="*/ 414 h 414"/>
                <a:gd name="T22" fmla="*/ 345 w 999"/>
                <a:gd name="T23" fmla="*/ 414 h 414"/>
                <a:gd name="T24" fmla="*/ 414 w 999"/>
                <a:gd name="T25" fmla="*/ 345 h 414"/>
                <a:gd name="T26" fmla="*/ 414 w 999"/>
                <a:gd name="T27" fmla="*/ 242 h 414"/>
                <a:gd name="T28" fmla="*/ 586 w 999"/>
                <a:gd name="T29" fmla="*/ 242 h 414"/>
                <a:gd name="T30" fmla="*/ 586 w 999"/>
                <a:gd name="T31" fmla="*/ 345 h 414"/>
                <a:gd name="T32" fmla="*/ 655 w 999"/>
                <a:gd name="T33" fmla="*/ 414 h 414"/>
                <a:gd name="T34" fmla="*/ 930 w 999"/>
                <a:gd name="T35" fmla="*/ 414 h 414"/>
                <a:gd name="T36" fmla="*/ 999 w 999"/>
                <a:gd name="T37" fmla="*/ 345 h 414"/>
                <a:gd name="T38" fmla="*/ 999 w 999"/>
                <a:gd name="T39" fmla="*/ 69 h 414"/>
                <a:gd name="T40" fmla="*/ 930 w 999"/>
                <a:gd name="T41" fmla="*/ 0 h 414"/>
                <a:gd name="T42" fmla="*/ 345 w 999"/>
                <a:gd name="T43" fmla="*/ 345 h 414"/>
                <a:gd name="T44" fmla="*/ 69 w 999"/>
                <a:gd name="T45" fmla="*/ 345 h 414"/>
                <a:gd name="T46" fmla="*/ 69 w 999"/>
                <a:gd name="T47" fmla="*/ 69 h 414"/>
                <a:gd name="T48" fmla="*/ 345 w 999"/>
                <a:gd name="T49" fmla="*/ 69 h 414"/>
                <a:gd name="T50" fmla="*/ 345 w 999"/>
                <a:gd name="T51" fmla="*/ 345 h 414"/>
                <a:gd name="T52" fmla="*/ 930 w 999"/>
                <a:gd name="T53" fmla="*/ 345 h 414"/>
                <a:gd name="T54" fmla="*/ 655 w 999"/>
                <a:gd name="T55" fmla="*/ 345 h 414"/>
                <a:gd name="T56" fmla="*/ 655 w 999"/>
                <a:gd name="T57" fmla="*/ 69 h 414"/>
                <a:gd name="T58" fmla="*/ 930 w 999"/>
                <a:gd name="T59" fmla="*/ 69 h 414"/>
                <a:gd name="T60" fmla="*/ 930 w 999"/>
                <a:gd name="T61"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9" h="414">
                  <a:moveTo>
                    <a:pt x="930" y="0"/>
                  </a:moveTo>
                  <a:cubicBezTo>
                    <a:pt x="655" y="0"/>
                    <a:pt x="655" y="0"/>
                    <a:pt x="655" y="0"/>
                  </a:cubicBezTo>
                  <a:cubicBezTo>
                    <a:pt x="617" y="0"/>
                    <a:pt x="586" y="31"/>
                    <a:pt x="586" y="69"/>
                  </a:cubicBezTo>
                  <a:cubicBezTo>
                    <a:pt x="586" y="173"/>
                    <a:pt x="586" y="173"/>
                    <a:pt x="586" y="173"/>
                  </a:cubicBezTo>
                  <a:cubicBezTo>
                    <a:pt x="414" y="173"/>
                    <a:pt x="414" y="173"/>
                    <a:pt x="414" y="173"/>
                  </a:cubicBezTo>
                  <a:cubicBezTo>
                    <a:pt x="414" y="69"/>
                    <a:pt x="414" y="69"/>
                    <a:pt x="414" y="69"/>
                  </a:cubicBezTo>
                  <a:cubicBezTo>
                    <a:pt x="414" y="31"/>
                    <a:pt x="383" y="0"/>
                    <a:pt x="345" y="0"/>
                  </a:cubicBezTo>
                  <a:cubicBezTo>
                    <a:pt x="69" y="0"/>
                    <a:pt x="69" y="0"/>
                    <a:pt x="69" y="0"/>
                  </a:cubicBezTo>
                  <a:cubicBezTo>
                    <a:pt x="31" y="0"/>
                    <a:pt x="0" y="31"/>
                    <a:pt x="0" y="69"/>
                  </a:cubicBezTo>
                  <a:cubicBezTo>
                    <a:pt x="0" y="345"/>
                    <a:pt x="0" y="345"/>
                    <a:pt x="0" y="345"/>
                  </a:cubicBezTo>
                  <a:cubicBezTo>
                    <a:pt x="0" y="383"/>
                    <a:pt x="31" y="414"/>
                    <a:pt x="69" y="414"/>
                  </a:cubicBezTo>
                  <a:cubicBezTo>
                    <a:pt x="345" y="414"/>
                    <a:pt x="345" y="414"/>
                    <a:pt x="345" y="414"/>
                  </a:cubicBezTo>
                  <a:cubicBezTo>
                    <a:pt x="383" y="414"/>
                    <a:pt x="414" y="383"/>
                    <a:pt x="414" y="345"/>
                  </a:cubicBezTo>
                  <a:cubicBezTo>
                    <a:pt x="414" y="242"/>
                    <a:pt x="414" y="242"/>
                    <a:pt x="414" y="242"/>
                  </a:cubicBezTo>
                  <a:cubicBezTo>
                    <a:pt x="586" y="242"/>
                    <a:pt x="586" y="242"/>
                    <a:pt x="586" y="242"/>
                  </a:cubicBezTo>
                  <a:cubicBezTo>
                    <a:pt x="586" y="345"/>
                    <a:pt x="586" y="345"/>
                    <a:pt x="586" y="345"/>
                  </a:cubicBezTo>
                  <a:cubicBezTo>
                    <a:pt x="586" y="383"/>
                    <a:pt x="617" y="414"/>
                    <a:pt x="655" y="414"/>
                  </a:cubicBezTo>
                  <a:cubicBezTo>
                    <a:pt x="930" y="414"/>
                    <a:pt x="930" y="414"/>
                    <a:pt x="930" y="414"/>
                  </a:cubicBezTo>
                  <a:cubicBezTo>
                    <a:pt x="968" y="414"/>
                    <a:pt x="999" y="383"/>
                    <a:pt x="999" y="345"/>
                  </a:cubicBezTo>
                  <a:cubicBezTo>
                    <a:pt x="999" y="69"/>
                    <a:pt x="999" y="69"/>
                    <a:pt x="999" y="69"/>
                  </a:cubicBezTo>
                  <a:cubicBezTo>
                    <a:pt x="999" y="31"/>
                    <a:pt x="968" y="0"/>
                    <a:pt x="930" y="0"/>
                  </a:cubicBezTo>
                  <a:close/>
                  <a:moveTo>
                    <a:pt x="345" y="345"/>
                  </a:moveTo>
                  <a:cubicBezTo>
                    <a:pt x="69" y="345"/>
                    <a:pt x="69" y="345"/>
                    <a:pt x="69" y="345"/>
                  </a:cubicBezTo>
                  <a:cubicBezTo>
                    <a:pt x="69" y="69"/>
                    <a:pt x="69" y="69"/>
                    <a:pt x="69" y="69"/>
                  </a:cubicBezTo>
                  <a:cubicBezTo>
                    <a:pt x="345" y="69"/>
                    <a:pt x="345" y="69"/>
                    <a:pt x="345" y="69"/>
                  </a:cubicBezTo>
                  <a:lnTo>
                    <a:pt x="345" y="345"/>
                  </a:lnTo>
                  <a:close/>
                  <a:moveTo>
                    <a:pt x="930" y="345"/>
                  </a:moveTo>
                  <a:cubicBezTo>
                    <a:pt x="655" y="345"/>
                    <a:pt x="655" y="345"/>
                    <a:pt x="655" y="345"/>
                  </a:cubicBezTo>
                  <a:cubicBezTo>
                    <a:pt x="655" y="69"/>
                    <a:pt x="655" y="69"/>
                    <a:pt x="655" y="69"/>
                  </a:cubicBezTo>
                  <a:cubicBezTo>
                    <a:pt x="930" y="69"/>
                    <a:pt x="930" y="69"/>
                    <a:pt x="930" y="69"/>
                  </a:cubicBezTo>
                  <a:lnTo>
                    <a:pt x="930"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8" name="Freeform 8">
              <a:extLst>
                <a:ext uri="{FF2B5EF4-FFF2-40B4-BE49-F238E27FC236}">
                  <a16:creationId xmlns:a16="http://schemas.microsoft.com/office/drawing/2014/main" id="{A68ED931-8DC7-A54C-9F4C-204649EB350E}"/>
                </a:ext>
              </a:extLst>
            </p:cNvPr>
            <p:cNvSpPr>
              <a:spLocks noEditPoints="1"/>
            </p:cNvSpPr>
            <p:nvPr/>
          </p:nvSpPr>
          <p:spPr bwMode="auto">
            <a:xfrm>
              <a:off x="4576763" y="1838325"/>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9" name="Freeform 9">
              <a:extLst>
                <a:ext uri="{FF2B5EF4-FFF2-40B4-BE49-F238E27FC236}">
                  <a16:creationId xmlns:a16="http://schemas.microsoft.com/office/drawing/2014/main" id="{1DD9B57F-EB9F-6740-8615-B62E09C5CB42}"/>
                </a:ext>
              </a:extLst>
            </p:cNvPr>
            <p:cNvSpPr>
              <a:spLocks noEditPoints="1"/>
            </p:cNvSpPr>
            <p:nvPr/>
          </p:nvSpPr>
          <p:spPr bwMode="auto">
            <a:xfrm>
              <a:off x="4181475" y="2227263"/>
              <a:ext cx="139700" cy="141288"/>
            </a:xfrm>
            <a:custGeom>
              <a:avLst/>
              <a:gdLst>
                <a:gd name="T0" fmla="*/ 344 w 413"/>
                <a:gd name="T1" fmla="*/ 0 h 414"/>
                <a:gd name="T2" fmla="*/ 69 w 413"/>
                <a:gd name="T3" fmla="*/ 0 h 414"/>
                <a:gd name="T4" fmla="*/ 0 w 413"/>
                <a:gd name="T5" fmla="*/ 69 h 414"/>
                <a:gd name="T6" fmla="*/ 0 w 413"/>
                <a:gd name="T7" fmla="*/ 345 h 414"/>
                <a:gd name="T8" fmla="*/ 69 w 413"/>
                <a:gd name="T9" fmla="*/ 414 h 414"/>
                <a:gd name="T10" fmla="*/ 344 w 413"/>
                <a:gd name="T11" fmla="*/ 414 h 414"/>
                <a:gd name="T12" fmla="*/ 413 w 413"/>
                <a:gd name="T13" fmla="*/ 345 h 414"/>
                <a:gd name="T14" fmla="*/ 413 w 413"/>
                <a:gd name="T15" fmla="*/ 69 h 414"/>
                <a:gd name="T16" fmla="*/ 344 w 413"/>
                <a:gd name="T17" fmla="*/ 0 h 414"/>
                <a:gd name="T18" fmla="*/ 344 w 413"/>
                <a:gd name="T19" fmla="*/ 345 h 414"/>
                <a:gd name="T20" fmla="*/ 69 w 413"/>
                <a:gd name="T21" fmla="*/ 345 h 414"/>
                <a:gd name="T22" fmla="*/ 69 w 413"/>
                <a:gd name="T23" fmla="*/ 69 h 414"/>
                <a:gd name="T24" fmla="*/ 344 w 413"/>
                <a:gd name="T25" fmla="*/ 69 h 414"/>
                <a:gd name="T26" fmla="*/ 344 w 413"/>
                <a:gd name="T27"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4">
                  <a:moveTo>
                    <a:pt x="344" y="0"/>
                  </a:moveTo>
                  <a:cubicBezTo>
                    <a:pt x="69" y="0"/>
                    <a:pt x="69" y="0"/>
                    <a:pt x="69" y="0"/>
                  </a:cubicBezTo>
                  <a:cubicBezTo>
                    <a:pt x="31" y="0"/>
                    <a:pt x="0" y="31"/>
                    <a:pt x="0" y="69"/>
                  </a:cubicBezTo>
                  <a:cubicBezTo>
                    <a:pt x="0" y="345"/>
                    <a:pt x="0" y="345"/>
                    <a:pt x="0" y="345"/>
                  </a:cubicBezTo>
                  <a:cubicBezTo>
                    <a:pt x="0" y="383"/>
                    <a:pt x="31" y="414"/>
                    <a:pt x="69" y="414"/>
                  </a:cubicBezTo>
                  <a:cubicBezTo>
                    <a:pt x="344" y="414"/>
                    <a:pt x="344" y="414"/>
                    <a:pt x="344" y="414"/>
                  </a:cubicBezTo>
                  <a:cubicBezTo>
                    <a:pt x="382" y="414"/>
                    <a:pt x="413" y="383"/>
                    <a:pt x="413" y="345"/>
                  </a:cubicBezTo>
                  <a:cubicBezTo>
                    <a:pt x="413" y="69"/>
                    <a:pt x="413" y="69"/>
                    <a:pt x="413" y="69"/>
                  </a:cubicBezTo>
                  <a:cubicBezTo>
                    <a:pt x="413" y="31"/>
                    <a:pt x="382" y="0"/>
                    <a:pt x="344" y="0"/>
                  </a:cubicBezTo>
                  <a:close/>
                  <a:moveTo>
                    <a:pt x="344" y="345"/>
                  </a:moveTo>
                  <a:cubicBezTo>
                    <a:pt x="69" y="345"/>
                    <a:pt x="69" y="345"/>
                    <a:pt x="69" y="345"/>
                  </a:cubicBezTo>
                  <a:cubicBezTo>
                    <a:pt x="69" y="69"/>
                    <a:pt x="69" y="69"/>
                    <a:pt x="69" y="69"/>
                  </a:cubicBezTo>
                  <a:cubicBezTo>
                    <a:pt x="344" y="69"/>
                    <a:pt x="344" y="69"/>
                    <a:pt x="344" y="69"/>
                  </a:cubicBezTo>
                  <a:lnTo>
                    <a:pt x="34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grpSp>
      <p:sp>
        <p:nvSpPr>
          <p:cNvPr id="10" name="Rectangle 9">
            <a:extLst>
              <a:ext uri="{FF2B5EF4-FFF2-40B4-BE49-F238E27FC236}">
                <a16:creationId xmlns:a16="http://schemas.microsoft.com/office/drawing/2014/main" id="{C7FB1E1E-3CF1-604F-8064-09FD54645EC9}"/>
              </a:ext>
            </a:extLst>
          </p:cNvPr>
          <p:cNvSpPr/>
          <p:nvPr/>
        </p:nvSpPr>
        <p:spPr>
          <a:xfrm>
            <a:off x="16228426" y="4336722"/>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000" b="0" dirty="0">
                <a:solidFill>
                  <a:srgbClr val="FFFFFF"/>
                </a:solidFill>
                <a:latin typeface="Helvetica Neue Medium"/>
                <a:ea typeface="Helvetica Neue Medium"/>
                <a:cs typeface="Helvetica Neue Medium"/>
                <a:sym typeface="Helvetica Neue Medium"/>
              </a:rPr>
              <a:t>c</a:t>
            </a: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ontroller</a:t>
            </a:r>
          </a:p>
        </p:txBody>
      </p:sp>
      <p:sp>
        <p:nvSpPr>
          <p:cNvPr id="17" name="Rectangle 16">
            <a:extLst>
              <a:ext uri="{FF2B5EF4-FFF2-40B4-BE49-F238E27FC236}">
                <a16:creationId xmlns:a16="http://schemas.microsoft.com/office/drawing/2014/main" id="{A5D27049-6F5D-B340-B4A6-A161F5E839D7}"/>
              </a:ext>
            </a:extLst>
          </p:cNvPr>
          <p:cNvSpPr/>
          <p:nvPr/>
        </p:nvSpPr>
        <p:spPr>
          <a:xfrm>
            <a:off x="16228426" y="5088932"/>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000" b="0" dirty="0">
                <a:solidFill>
                  <a:srgbClr val="FFFFFF"/>
                </a:solidFill>
                <a:latin typeface="Helvetica Neue Medium"/>
                <a:ea typeface="Helvetica Neue Medium"/>
                <a:cs typeface="Helvetica Neue Medium"/>
                <a:sym typeface="Helvetica Neue Medium"/>
              </a:rPr>
              <a:t>i</a:t>
            </a: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nvoker</a:t>
            </a:r>
          </a:p>
        </p:txBody>
      </p:sp>
      <p:sp>
        <p:nvSpPr>
          <p:cNvPr id="18" name="Rectangle 17">
            <a:extLst>
              <a:ext uri="{FF2B5EF4-FFF2-40B4-BE49-F238E27FC236}">
                <a16:creationId xmlns:a16="http://schemas.microsoft.com/office/drawing/2014/main" id="{6EE55C54-4F89-7140-AB5C-9440A6CFFF23}"/>
              </a:ext>
            </a:extLst>
          </p:cNvPr>
          <p:cNvSpPr/>
          <p:nvPr/>
        </p:nvSpPr>
        <p:spPr>
          <a:xfrm>
            <a:off x="16228426" y="5841142"/>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couchdb</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DC64E369-7206-B245-A696-FE1E4B61C1E5}"/>
              </a:ext>
            </a:extLst>
          </p:cNvPr>
          <p:cNvSpPr/>
          <p:nvPr/>
        </p:nvSpPr>
        <p:spPr>
          <a:xfrm>
            <a:off x="16228426" y="6593352"/>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nginx</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0" name="Rectangle 19">
            <a:extLst>
              <a:ext uri="{FF2B5EF4-FFF2-40B4-BE49-F238E27FC236}">
                <a16:creationId xmlns:a16="http://schemas.microsoft.com/office/drawing/2014/main" id="{BE521EAB-C3A8-434F-A5DE-07D4E34E05CE}"/>
              </a:ext>
            </a:extLst>
          </p:cNvPr>
          <p:cNvSpPr/>
          <p:nvPr/>
        </p:nvSpPr>
        <p:spPr>
          <a:xfrm>
            <a:off x="16228426" y="7345562"/>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apigateway</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1" name="Rectangle 20">
            <a:extLst>
              <a:ext uri="{FF2B5EF4-FFF2-40B4-BE49-F238E27FC236}">
                <a16:creationId xmlns:a16="http://schemas.microsoft.com/office/drawing/2014/main" id="{A4C76148-0B1F-584A-90AD-FD49EB5641D7}"/>
              </a:ext>
            </a:extLst>
          </p:cNvPr>
          <p:cNvSpPr/>
          <p:nvPr/>
        </p:nvSpPr>
        <p:spPr>
          <a:xfrm>
            <a:off x="16228426" y="8097772"/>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kafka</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110AC768-FE45-E94F-85A1-8FC6BA78119C}"/>
              </a:ext>
            </a:extLst>
          </p:cNvPr>
          <p:cNvSpPr/>
          <p:nvPr/>
        </p:nvSpPr>
        <p:spPr>
          <a:xfrm>
            <a:off x="16228425" y="9602192"/>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redis</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4" name="Rectangle 23">
            <a:extLst>
              <a:ext uri="{FF2B5EF4-FFF2-40B4-BE49-F238E27FC236}">
                <a16:creationId xmlns:a16="http://schemas.microsoft.com/office/drawing/2014/main" id="{0A5F73BA-BD67-8944-8D9A-49EDA30659FD}"/>
              </a:ext>
            </a:extLst>
          </p:cNvPr>
          <p:cNvSpPr/>
          <p:nvPr/>
        </p:nvSpPr>
        <p:spPr>
          <a:xfrm>
            <a:off x="16228426" y="8849982"/>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zookeeper</a:t>
            </a:r>
          </a:p>
        </p:txBody>
      </p:sp>
      <p:sp>
        <p:nvSpPr>
          <p:cNvPr id="11" name="TextBox 10">
            <a:extLst>
              <a:ext uri="{FF2B5EF4-FFF2-40B4-BE49-F238E27FC236}">
                <a16:creationId xmlns:a16="http://schemas.microsoft.com/office/drawing/2014/main" id="{D081AEDC-535D-3848-A819-A9010101B6EE}"/>
              </a:ext>
            </a:extLst>
          </p:cNvPr>
          <p:cNvSpPr txBox="1"/>
          <p:nvPr/>
        </p:nvSpPr>
        <p:spPr>
          <a:xfrm>
            <a:off x="2269671" y="6546405"/>
            <a:ext cx="11912317" cy="5745803"/>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r>
              <a:rPr lang="en-US" sz="2800" dirty="0">
                <a:latin typeface="Courier New" panose="02070309020205020404" pitchFamily="49" charset="0"/>
                <a:cs typeface="Courier New" panose="02070309020205020404" pitchFamily="49" charset="0"/>
              </a:rPr>
              <a:t>system setup</a:t>
            </a:r>
          </a:p>
          <a:p>
            <a:pPr algn="l"/>
            <a:r>
              <a:rPr lang="en-US" sz="2800" b="0" dirty="0">
                <a:latin typeface="Courier New" panose="02070309020205020404" pitchFamily="49" charset="0"/>
                <a:cs typeface="Courier New" panose="02070309020205020404" pitchFamily="49" charset="0"/>
              </a:rPr>
              <a:t>ansible-playbook -</a:t>
            </a:r>
            <a:r>
              <a:rPr lang="en-US" sz="2800" b="0" dirty="0" err="1">
                <a:latin typeface="Courier New" panose="02070309020205020404" pitchFamily="49" charset="0"/>
                <a:cs typeface="Courier New" panose="02070309020205020404" pitchFamily="49" charset="0"/>
              </a:rPr>
              <a:t>i</a:t>
            </a:r>
            <a:r>
              <a:rPr lang="en-US" sz="2800" b="0" dirty="0">
                <a:latin typeface="Courier New" panose="02070309020205020404" pitchFamily="49" charset="0"/>
                <a:cs typeface="Courier New" panose="02070309020205020404" pitchFamily="49" charset="0"/>
              </a:rPr>
              <a:t> environments/local </a:t>
            </a:r>
            <a:r>
              <a:rPr lang="en-US" sz="2800" b="0" dirty="0" err="1">
                <a:latin typeface="Courier New" panose="02070309020205020404" pitchFamily="49" charset="0"/>
                <a:cs typeface="Courier New" panose="02070309020205020404" pitchFamily="49" charset="0"/>
              </a:rPr>
              <a:t>setup.yml</a:t>
            </a:r>
            <a:endParaRPr lang="en-US" sz="2800" b="0" dirty="0">
              <a:latin typeface="Courier New" panose="02070309020205020404" pitchFamily="49" charset="0"/>
              <a:cs typeface="Courier New" panose="02070309020205020404" pitchFamily="49" charset="0"/>
            </a:endParaRPr>
          </a:p>
          <a:p>
            <a:pPr algn="l"/>
            <a:r>
              <a:rPr lang="en-US" sz="2800" dirty="0">
                <a:latin typeface="Courier New" panose="02070309020205020404" pitchFamily="49" charset="0"/>
                <a:cs typeface="Courier New" panose="02070309020205020404" pitchFamily="49" charset="0"/>
              </a:rPr>
              <a:t>deploy </a:t>
            </a:r>
            <a:r>
              <a:rPr lang="en-US" sz="2800" dirty="0" err="1">
                <a:latin typeface="Courier New" panose="02070309020205020404" pitchFamily="49" charset="0"/>
                <a:cs typeface="Courier New" panose="02070309020205020404" pitchFamily="49" charset="0"/>
              </a:rPr>
              <a:t>couchdb</a:t>
            </a:r>
            <a:endParaRPr lang="en-US" sz="2800" dirty="0">
              <a:latin typeface="Courier New" panose="02070309020205020404" pitchFamily="49" charset="0"/>
              <a:cs typeface="Courier New" panose="02070309020205020404" pitchFamily="49" charset="0"/>
            </a:endParaRPr>
          </a:p>
          <a:p>
            <a:pPr algn="l"/>
            <a:r>
              <a:rPr lang="en-US" sz="2800" b="0" dirty="0">
                <a:latin typeface="Courier New" panose="02070309020205020404" pitchFamily="49" charset="0"/>
                <a:cs typeface="Courier New" panose="02070309020205020404" pitchFamily="49" charset="0"/>
              </a:rPr>
              <a:t>ansible-playbook -</a:t>
            </a:r>
            <a:r>
              <a:rPr lang="en-US" sz="2800" b="0" dirty="0" err="1">
                <a:latin typeface="Courier New" panose="02070309020205020404" pitchFamily="49" charset="0"/>
                <a:cs typeface="Courier New" panose="02070309020205020404" pitchFamily="49" charset="0"/>
              </a:rPr>
              <a:t>i</a:t>
            </a:r>
            <a:r>
              <a:rPr lang="en-US" sz="2800" b="0" dirty="0">
                <a:latin typeface="Courier New" panose="02070309020205020404" pitchFamily="49" charset="0"/>
                <a:cs typeface="Courier New" panose="02070309020205020404" pitchFamily="49" charset="0"/>
              </a:rPr>
              <a:t> environments/local </a:t>
            </a:r>
            <a:r>
              <a:rPr lang="en-US" sz="2800" b="0" dirty="0" err="1">
                <a:latin typeface="Courier New" panose="02070309020205020404" pitchFamily="49" charset="0"/>
                <a:cs typeface="Courier New" panose="02070309020205020404" pitchFamily="49" charset="0"/>
              </a:rPr>
              <a:t>couchdb.yml</a:t>
            </a:r>
            <a:endParaRPr lang="en-US" sz="2800" b="0" dirty="0">
              <a:latin typeface="Courier New" panose="02070309020205020404" pitchFamily="49" charset="0"/>
              <a:cs typeface="Courier New" panose="02070309020205020404" pitchFamily="49" charset="0"/>
            </a:endParaRPr>
          </a:p>
          <a:p>
            <a:pPr algn="l"/>
            <a:r>
              <a:rPr lang="en-US" sz="2800" dirty="0">
                <a:latin typeface="Courier New" panose="02070309020205020404" pitchFamily="49" charset="0"/>
                <a:cs typeface="Courier New" panose="02070309020205020404" pitchFamily="49" charset="0"/>
              </a:rPr>
              <a:t>initialize </a:t>
            </a:r>
            <a:r>
              <a:rPr lang="en-US" sz="2800" dirty="0" err="1">
                <a:latin typeface="Courier New" panose="02070309020205020404" pitchFamily="49" charset="0"/>
                <a:cs typeface="Courier New" panose="02070309020205020404" pitchFamily="49" charset="0"/>
              </a:rPr>
              <a:t>db</a:t>
            </a:r>
            <a:r>
              <a:rPr lang="en-US" sz="2800" dirty="0">
                <a:latin typeface="Courier New" panose="02070309020205020404" pitchFamily="49" charset="0"/>
                <a:cs typeface="Courier New" panose="02070309020205020404" pitchFamily="49" charset="0"/>
              </a:rPr>
              <a:t> with guest/system keys</a:t>
            </a:r>
          </a:p>
          <a:p>
            <a:pPr algn="l"/>
            <a:r>
              <a:rPr lang="en-US" sz="2800" b="0" dirty="0">
                <a:latin typeface="Courier New" panose="02070309020205020404" pitchFamily="49" charset="0"/>
                <a:cs typeface="Courier New" panose="02070309020205020404" pitchFamily="49" charset="0"/>
              </a:rPr>
              <a:t>ansible-playbook -</a:t>
            </a:r>
            <a:r>
              <a:rPr lang="en-US" sz="2800" b="0" dirty="0" err="1">
                <a:latin typeface="Courier New" panose="02070309020205020404" pitchFamily="49" charset="0"/>
                <a:cs typeface="Courier New" panose="02070309020205020404" pitchFamily="49" charset="0"/>
              </a:rPr>
              <a:t>i</a:t>
            </a:r>
            <a:r>
              <a:rPr lang="en-US" sz="2800" b="0" dirty="0">
                <a:latin typeface="Courier New" panose="02070309020205020404" pitchFamily="49" charset="0"/>
                <a:cs typeface="Courier New" panose="02070309020205020404" pitchFamily="49" charset="0"/>
              </a:rPr>
              <a:t> environments/local </a:t>
            </a:r>
            <a:r>
              <a:rPr lang="en-US" sz="2800" b="0" dirty="0" err="1">
                <a:latin typeface="Courier New" panose="02070309020205020404" pitchFamily="49" charset="0"/>
                <a:cs typeface="Courier New" panose="02070309020205020404" pitchFamily="49" charset="0"/>
              </a:rPr>
              <a:t>initdb.yml</a:t>
            </a:r>
            <a:endParaRPr lang="en-US" sz="2800" b="0" dirty="0">
              <a:latin typeface="Courier New" panose="02070309020205020404" pitchFamily="49" charset="0"/>
              <a:cs typeface="Courier New" panose="02070309020205020404" pitchFamily="49" charset="0"/>
            </a:endParaRPr>
          </a:p>
          <a:p>
            <a:pPr algn="l"/>
            <a:r>
              <a:rPr lang="en-US" sz="2800" dirty="0">
                <a:latin typeface="Courier New" panose="02070309020205020404" pitchFamily="49" charset="0"/>
                <a:cs typeface="Courier New" panose="02070309020205020404" pitchFamily="49" charset="0"/>
              </a:rPr>
              <a:t>recreate main </a:t>
            </a:r>
            <a:r>
              <a:rPr lang="en-US" sz="2800" dirty="0" err="1">
                <a:latin typeface="Courier New" panose="02070309020205020404" pitchFamily="49" charset="0"/>
                <a:cs typeface="Courier New" panose="02070309020205020404" pitchFamily="49" charset="0"/>
              </a:rPr>
              <a:t>db</a:t>
            </a:r>
            <a:r>
              <a:rPr lang="en-US" sz="2800" dirty="0">
                <a:latin typeface="Courier New" panose="02070309020205020404" pitchFamily="49" charset="0"/>
                <a:cs typeface="Courier New" panose="02070309020205020404" pitchFamily="49" charset="0"/>
              </a:rPr>
              <a:t> for entities</a:t>
            </a:r>
          </a:p>
          <a:p>
            <a:pPr algn="l"/>
            <a:r>
              <a:rPr lang="en-US" sz="2800" b="0" dirty="0">
                <a:latin typeface="Courier New" panose="02070309020205020404" pitchFamily="49" charset="0"/>
                <a:cs typeface="Courier New" panose="02070309020205020404" pitchFamily="49" charset="0"/>
              </a:rPr>
              <a:t>ansible-playbook -</a:t>
            </a:r>
            <a:r>
              <a:rPr lang="en-US" sz="2800" b="0" dirty="0" err="1">
                <a:latin typeface="Courier New" panose="02070309020205020404" pitchFamily="49" charset="0"/>
                <a:cs typeface="Courier New" panose="02070309020205020404" pitchFamily="49" charset="0"/>
              </a:rPr>
              <a:t>i</a:t>
            </a:r>
            <a:r>
              <a:rPr lang="en-US" sz="2800" b="0" dirty="0">
                <a:latin typeface="Courier New" panose="02070309020205020404" pitchFamily="49" charset="0"/>
                <a:cs typeface="Courier New" panose="02070309020205020404" pitchFamily="49" charset="0"/>
              </a:rPr>
              <a:t> environments/local </a:t>
            </a:r>
            <a:r>
              <a:rPr lang="en-US" sz="2800" b="0" dirty="0" err="1">
                <a:latin typeface="Courier New" panose="02070309020205020404" pitchFamily="49" charset="0"/>
                <a:cs typeface="Courier New" panose="02070309020205020404" pitchFamily="49" charset="0"/>
              </a:rPr>
              <a:t>wipe.yml</a:t>
            </a:r>
            <a:endParaRPr lang="en-US" sz="2800" b="0" dirty="0">
              <a:latin typeface="Courier New" panose="02070309020205020404" pitchFamily="49" charset="0"/>
              <a:cs typeface="Courier New" panose="02070309020205020404" pitchFamily="49" charset="0"/>
            </a:endParaRPr>
          </a:p>
          <a:p>
            <a:pPr algn="l"/>
            <a:r>
              <a:rPr lang="en-US" sz="2800" dirty="0">
                <a:latin typeface="Courier New" panose="02070309020205020404" pitchFamily="49" charset="0"/>
                <a:cs typeface="Courier New" panose="02070309020205020404" pitchFamily="49" charset="0"/>
              </a:rPr>
              <a:t>build/deploy system</a:t>
            </a:r>
          </a:p>
          <a:p>
            <a:pPr algn="l"/>
            <a:r>
              <a:rPr lang="en-US" sz="2800" b="0" dirty="0">
                <a:latin typeface="Courier New" panose="02070309020205020404" pitchFamily="49" charset="0"/>
                <a:cs typeface="Courier New" panose="02070309020205020404" pitchFamily="49" charset="0"/>
              </a:rPr>
              <a:t>./</a:t>
            </a:r>
            <a:r>
              <a:rPr lang="en-US" sz="2800" b="0" dirty="0" err="1">
                <a:latin typeface="Courier New" panose="02070309020205020404" pitchFamily="49" charset="0"/>
                <a:cs typeface="Courier New" panose="02070309020205020404" pitchFamily="49" charset="0"/>
              </a:rPr>
              <a:t>gradlew</a:t>
            </a:r>
            <a:r>
              <a:rPr lang="en-US" sz="2800" b="0" dirty="0">
                <a:latin typeface="Courier New" panose="02070309020205020404" pitchFamily="49" charset="0"/>
                <a:cs typeface="Courier New" panose="02070309020205020404" pitchFamily="49" charset="0"/>
              </a:rPr>
              <a:t> </a:t>
            </a:r>
            <a:r>
              <a:rPr lang="en-US" sz="2800" b="0" dirty="0" err="1">
                <a:latin typeface="Courier New" panose="02070309020205020404" pitchFamily="49" charset="0"/>
                <a:cs typeface="Courier New" panose="02070309020205020404" pitchFamily="49" charset="0"/>
              </a:rPr>
              <a:t>distDocker</a:t>
            </a:r>
            <a:r>
              <a:rPr lang="en-US" sz="2800" b="0" dirty="0">
                <a:latin typeface="Courier New" panose="02070309020205020404" pitchFamily="49" charset="0"/>
                <a:cs typeface="Courier New" panose="02070309020205020404" pitchFamily="49" charset="0"/>
              </a:rPr>
              <a:t>  --parallel</a:t>
            </a:r>
          </a:p>
          <a:p>
            <a:pPr algn="l"/>
            <a:r>
              <a:rPr lang="en-US" sz="2800" b="0" dirty="0">
                <a:latin typeface="Courier New" panose="02070309020205020404" pitchFamily="49" charset="0"/>
                <a:cs typeface="Courier New" panose="02070309020205020404" pitchFamily="49" charset="0"/>
              </a:rPr>
              <a:t>ansible-playbook -</a:t>
            </a:r>
            <a:r>
              <a:rPr lang="en-US" sz="2800" b="0" dirty="0" err="1">
                <a:latin typeface="Courier New" panose="02070309020205020404" pitchFamily="49" charset="0"/>
                <a:cs typeface="Courier New" panose="02070309020205020404" pitchFamily="49" charset="0"/>
              </a:rPr>
              <a:t>i</a:t>
            </a:r>
            <a:r>
              <a:rPr lang="en-US" sz="2800" b="0" dirty="0">
                <a:latin typeface="Courier New" panose="02070309020205020404" pitchFamily="49" charset="0"/>
                <a:cs typeface="Courier New" panose="02070309020205020404" pitchFamily="49" charset="0"/>
              </a:rPr>
              <a:t> environments/local </a:t>
            </a:r>
            <a:r>
              <a:rPr lang="en-US" sz="2800" b="0" dirty="0" err="1">
                <a:latin typeface="Courier New" panose="02070309020205020404" pitchFamily="49" charset="0"/>
                <a:cs typeface="Courier New" panose="02070309020205020404" pitchFamily="49" charset="0"/>
              </a:rPr>
              <a:t>openwhisk.yml</a:t>
            </a:r>
            <a:endParaRPr lang="en-US" sz="2800" b="0" dirty="0">
              <a:latin typeface="Courier New" panose="02070309020205020404" pitchFamily="49" charset="0"/>
              <a:cs typeface="Courier New" panose="02070309020205020404" pitchFamily="49" charset="0"/>
            </a:endParaRPr>
          </a:p>
          <a:p>
            <a:pPr algn="l"/>
            <a:r>
              <a:rPr lang="en-US" sz="2800" dirty="0">
                <a:latin typeface="Courier New" panose="02070309020205020404" pitchFamily="49" charset="0"/>
                <a:cs typeface="Courier New" panose="02070309020205020404" pitchFamily="49" charset="0"/>
              </a:rPr>
              <a:t>install catalog</a:t>
            </a:r>
          </a:p>
          <a:p>
            <a:pPr algn="l"/>
            <a:r>
              <a:rPr lang="en-US" sz="2800" b="0" dirty="0">
                <a:latin typeface="Courier New" panose="02070309020205020404" pitchFamily="49" charset="0"/>
                <a:cs typeface="Courier New" panose="02070309020205020404" pitchFamily="49" charset="0"/>
              </a:rPr>
              <a:t>ansible-playbook -</a:t>
            </a:r>
            <a:r>
              <a:rPr lang="en-US" sz="2800" b="0" dirty="0" err="1">
                <a:latin typeface="Courier New" panose="02070309020205020404" pitchFamily="49" charset="0"/>
                <a:cs typeface="Courier New" panose="02070309020205020404" pitchFamily="49" charset="0"/>
              </a:rPr>
              <a:t>i</a:t>
            </a:r>
            <a:r>
              <a:rPr lang="en-US" sz="2800" b="0" dirty="0">
                <a:latin typeface="Courier New" panose="02070309020205020404" pitchFamily="49" charset="0"/>
                <a:cs typeface="Courier New" panose="02070309020205020404" pitchFamily="49" charset="0"/>
              </a:rPr>
              <a:t> environments/local </a:t>
            </a:r>
            <a:r>
              <a:rPr lang="en-US" sz="2800" b="0" dirty="0" err="1">
                <a:latin typeface="Courier New" panose="02070309020205020404" pitchFamily="49" charset="0"/>
                <a:cs typeface="Courier New" panose="02070309020205020404" pitchFamily="49" charset="0"/>
              </a:rPr>
              <a:t>postdeploy.yml</a:t>
            </a:r>
            <a:endParaRPr kumimoji="0" lang="en-US" sz="2800" b="0" i="0" u="none" strike="noStrike" cap="none" spc="0" normalizeH="0" baseline="0" dirty="0">
              <a:ln>
                <a:noFill/>
              </a:ln>
              <a:solidFill>
                <a:srgbClr val="000000"/>
              </a:solidFill>
              <a:effectLst/>
              <a:uFillTx/>
              <a:latin typeface="Courier New" panose="02070309020205020404" pitchFamily="49" charset="0"/>
              <a:cs typeface="Courier New" panose="02070309020205020404" pitchFamily="49" charset="0"/>
              <a:sym typeface="Helvetica Neue"/>
            </a:endParaRPr>
          </a:p>
        </p:txBody>
      </p:sp>
      <p:sp>
        <p:nvSpPr>
          <p:cNvPr id="27" name="TextBox 26">
            <a:extLst>
              <a:ext uri="{FF2B5EF4-FFF2-40B4-BE49-F238E27FC236}">
                <a16:creationId xmlns:a16="http://schemas.microsoft.com/office/drawing/2014/main" id="{BCC2ADDC-EC64-B84A-A639-F70F9E511359}"/>
              </a:ext>
            </a:extLst>
          </p:cNvPr>
          <p:cNvSpPr txBox="1"/>
          <p:nvPr/>
        </p:nvSpPr>
        <p:spPr>
          <a:xfrm>
            <a:off x="2269671" y="2989884"/>
            <a:ext cx="11958401" cy="2298705"/>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algn="l"/>
            <a:r>
              <a:rPr kumimoji="0" lang="en-US" sz="2800" b="0" i="0" u="none" strike="noStrike" cap="none" spc="0" normalizeH="0" baseline="0" dirty="0">
                <a:ln>
                  <a:noFill/>
                </a:ln>
                <a:solidFill>
                  <a:srgbClr val="000000"/>
                </a:solidFill>
                <a:effectLst/>
                <a:uFillTx/>
                <a:latin typeface="Courier New" panose="02070309020205020404" pitchFamily="49" charset="0"/>
                <a:cs typeface="Courier New" panose="02070309020205020404" pitchFamily="49" charset="0"/>
                <a:sym typeface="Helvetica Neue"/>
              </a:rPr>
              <a:t>git clone </a:t>
            </a:r>
            <a:r>
              <a:rPr lang="en-US" sz="2800" b="0" dirty="0">
                <a:latin typeface="Courier New" panose="02070309020205020404" pitchFamily="49" charset="0"/>
                <a:cs typeface="Courier New" panose="02070309020205020404" pitchFamily="49" charset="0"/>
                <a:hlinkClick r:id="rId2"/>
              </a:rPr>
              <a:t>https://github.com/apache/incubator-openwhisk</a:t>
            </a:r>
            <a:endParaRPr lang="en-US" sz="2800" b="0" dirty="0">
              <a:latin typeface="Courier New" panose="02070309020205020404" pitchFamily="49" charset="0"/>
              <a:cs typeface="Courier New" panose="02070309020205020404" pitchFamily="49" charset="0"/>
            </a:endParaRPr>
          </a:p>
          <a:p>
            <a:pPr algn="l"/>
            <a:r>
              <a:rPr lang="en-US" sz="2800" b="0" dirty="0">
                <a:latin typeface="Courier New" panose="02070309020205020404" pitchFamily="49" charset="0"/>
                <a:cs typeface="Courier New" panose="02070309020205020404" pitchFamily="49" charset="0"/>
              </a:rPr>
              <a:t>cd incubator-</a:t>
            </a:r>
            <a:r>
              <a:rPr lang="en-US" sz="2800" b="0" dirty="0" err="1">
                <a:latin typeface="Courier New" panose="02070309020205020404" pitchFamily="49" charset="0"/>
                <a:cs typeface="Courier New" panose="02070309020205020404" pitchFamily="49" charset="0"/>
              </a:rPr>
              <a:t>openwhisk</a:t>
            </a:r>
            <a:r>
              <a:rPr lang="en-US" sz="2800" b="0" dirty="0">
                <a:latin typeface="Courier New" panose="02070309020205020404" pitchFamily="49" charset="0"/>
                <a:cs typeface="Courier New" panose="02070309020205020404" pitchFamily="49" charset="0"/>
              </a:rPr>
              <a:t>/</a:t>
            </a:r>
          </a:p>
          <a:p>
            <a:pPr algn="l"/>
            <a:r>
              <a:rPr lang="en-US" sz="2800" b="0" dirty="0">
                <a:latin typeface="Courier New" panose="02070309020205020404" pitchFamily="49" charset="0"/>
                <a:cs typeface="Courier New" panose="02070309020205020404" pitchFamily="49" charset="0"/>
              </a:rPr>
              <a:t>export OPENWHISK_HOME=$(</a:t>
            </a:r>
            <a:r>
              <a:rPr lang="en-US" sz="2800" b="0" dirty="0" err="1">
                <a:latin typeface="Courier New" panose="02070309020205020404" pitchFamily="49" charset="0"/>
                <a:cs typeface="Courier New" panose="02070309020205020404" pitchFamily="49" charset="0"/>
              </a:rPr>
              <a:t>pwd</a:t>
            </a:r>
            <a:r>
              <a:rPr lang="en-US" sz="2800" b="0" dirty="0">
                <a:latin typeface="Courier New" panose="02070309020205020404" pitchFamily="49" charset="0"/>
                <a:cs typeface="Courier New" panose="02070309020205020404" pitchFamily="49" charset="0"/>
              </a:rPr>
              <a:t>)</a:t>
            </a:r>
          </a:p>
          <a:p>
            <a:pPr algn="l"/>
            <a:r>
              <a:rPr lang="en-US" sz="2800" b="0" dirty="0">
                <a:latin typeface="Courier New" panose="02070309020205020404" pitchFamily="49" charset="0"/>
                <a:cs typeface="Courier New" panose="02070309020205020404" pitchFamily="49" charset="0"/>
              </a:rPr>
              <a:t>e</a:t>
            </a:r>
            <a:r>
              <a:rPr kumimoji="0" lang="en-US" sz="2800" b="0" i="0" u="none" strike="noStrike" cap="none" spc="0" normalizeH="0" baseline="0" dirty="0">
                <a:ln>
                  <a:noFill/>
                </a:ln>
                <a:solidFill>
                  <a:srgbClr val="000000"/>
                </a:solidFill>
                <a:effectLst/>
                <a:uFillTx/>
                <a:latin typeface="Courier New" panose="02070309020205020404" pitchFamily="49" charset="0"/>
                <a:cs typeface="Courier New" panose="02070309020205020404" pitchFamily="49" charset="0"/>
                <a:sym typeface="Helvetica Neue"/>
              </a:rPr>
              <a:t>xport PATH=“$PATH:/$OPENWHISK_HOME/bin”</a:t>
            </a:r>
          </a:p>
          <a:p>
            <a:pPr algn="l"/>
            <a:r>
              <a:rPr lang="en-US" sz="2800" b="0" dirty="0" err="1">
                <a:latin typeface="Courier New" panose="02070309020205020404" pitchFamily="49" charset="0"/>
                <a:cs typeface="Courier New" panose="02070309020205020404" pitchFamily="49" charset="0"/>
              </a:rPr>
              <a:t>wskdev</a:t>
            </a:r>
            <a:r>
              <a:rPr lang="en-US" sz="2800" b="0" dirty="0">
                <a:latin typeface="Courier New" panose="02070309020205020404" pitchFamily="49" charset="0"/>
                <a:cs typeface="Courier New" panose="02070309020205020404" pitchFamily="49" charset="0"/>
              </a:rPr>
              <a:t> fresh</a:t>
            </a:r>
            <a:endParaRPr kumimoji="0" lang="en-US" sz="2800" b="0" i="0" u="none" strike="noStrike" cap="none" spc="0" normalizeH="0" baseline="0" dirty="0">
              <a:ln>
                <a:noFill/>
              </a:ln>
              <a:solidFill>
                <a:srgbClr val="000000"/>
              </a:solidFill>
              <a:effectLst/>
              <a:uFillTx/>
              <a:latin typeface="Courier New" panose="02070309020205020404" pitchFamily="49" charset="0"/>
              <a:cs typeface="Courier New" panose="02070309020205020404" pitchFamily="49" charset="0"/>
              <a:sym typeface="Helvetica Neue"/>
            </a:endParaRPr>
          </a:p>
        </p:txBody>
      </p:sp>
      <p:cxnSp>
        <p:nvCxnSpPr>
          <p:cNvPr id="26" name="Elbow Connector 25">
            <a:extLst>
              <a:ext uri="{FF2B5EF4-FFF2-40B4-BE49-F238E27FC236}">
                <a16:creationId xmlns:a16="http://schemas.microsoft.com/office/drawing/2014/main" id="{E898A6C6-5114-6848-BA04-059B63A002DB}"/>
              </a:ext>
            </a:extLst>
          </p:cNvPr>
          <p:cNvCxnSpPr>
            <a:cxnSpLocks/>
            <a:endCxn id="11" idx="0"/>
          </p:cNvCxnSpPr>
          <p:nvPr/>
        </p:nvCxnSpPr>
        <p:spPr>
          <a:xfrm>
            <a:off x="6008914" y="5088932"/>
            <a:ext cx="2216916" cy="1457473"/>
          </a:xfrm>
          <a:prstGeom prst="bentConnector2">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1659866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Lorem ipsum dolor sit amet, consectetuer adipiscing elit, sed diam nonummy nibh euismod tincidunt ut laoreet dolore magna aliquam erat volutpat. Ut wisi enim ad minim veniam, quis nostrud exerci tation ullamcorper suscipit lobortis nisl ut aliquip ex ea commodo consequat."/>
          <p:cNvSpPr txBox="1">
            <a:spLocks noGrp="1"/>
          </p:cNvSpPr>
          <p:nvPr>
            <p:ph type="body" idx="13"/>
          </p:nvPr>
        </p:nvSpPr>
        <p:spPr>
          <a:xfrm>
            <a:off x="1680034" y="4161692"/>
            <a:ext cx="9073310" cy="6299598"/>
          </a:xfrm>
          <a:prstGeom prst="rect">
            <a:avLst/>
          </a:prstGeom>
        </p:spPr>
        <p:txBody>
          <a:bodyPr>
            <a:normAutofit fontScale="70000" lnSpcReduction="20000"/>
          </a:bodyPr>
          <a:lstStyle/>
          <a:p>
            <a:r>
              <a:rPr lang="en-US" sz="8600" b="1" dirty="0"/>
              <a:t>Native integrations</a:t>
            </a:r>
          </a:p>
          <a:p>
            <a:pPr marL="857250" indent="-857250">
              <a:buFont typeface="Arial" panose="020B0604020202020204" pitchFamily="34" charset="0"/>
              <a:buChar char="•"/>
            </a:pPr>
            <a:r>
              <a:rPr lang="en-US" dirty="0"/>
              <a:t>Kubernetes Container Factory</a:t>
            </a:r>
          </a:p>
          <a:p>
            <a:pPr marL="857250" indent="-857250">
              <a:buFont typeface="Arial" panose="020B0604020202020204" pitchFamily="34" charset="0"/>
              <a:buChar char="•"/>
            </a:pPr>
            <a:r>
              <a:rPr lang="en-US" dirty="0"/>
              <a:t>Kubernetes Agent</a:t>
            </a:r>
          </a:p>
          <a:p>
            <a:pPr marL="857250" indent="-857250">
              <a:buFont typeface="Arial" panose="020B0604020202020204" pitchFamily="34" charset="0"/>
              <a:buChar char="•"/>
            </a:pPr>
            <a:r>
              <a:rPr lang="en-US" dirty="0"/>
              <a:t>Helm Charts</a:t>
            </a:r>
          </a:p>
          <a:p>
            <a:pPr marL="857250" indent="-857250">
              <a:buFont typeface="Arial" panose="020B0604020202020204" pitchFamily="34" charset="0"/>
              <a:buChar char="•"/>
            </a:pPr>
            <a:r>
              <a:rPr lang="en-US" dirty="0"/>
              <a:t>HA configs</a:t>
            </a:r>
          </a:p>
          <a:p>
            <a:pPr marL="857250" indent="-857250">
              <a:buFont typeface="Arial" panose="020B0604020202020204" pitchFamily="34" charset="0"/>
              <a:buChar char="•"/>
            </a:pPr>
            <a:r>
              <a:rPr lang="en-US" dirty="0" err="1"/>
              <a:t>Akka</a:t>
            </a:r>
            <a:r>
              <a:rPr lang="en-US" dirty="0"/>
              <a:t> bootstrapping</a:t>
            </a:r>
          </a:p>
          <a:p>
            <a:pPr marL="857250" indent="-857250">
              <a:buFont typeface="Arial" panose="020B0604020202020204" pitchFamily="34" charset="0"/>
              <a:buChar char="•"/>
            </a:pPr>
            <a:r>
              <a:rPr lang="en-US" dirty="0"/>
              <a:t>Logging</a:t>
            </a:r>
          </a:p>
          <a:p>
            <a:pPr marL="857250" indent="-857250">
              <a:buFont typeface="Arial" panose="020B0604020202020204" pitchFamily="34" charset="0"/>
              <a:buChar char="•"/>
            </a:pPr>
            <a:r>
              <a:rPr lang="en-US" dirty="0"/>
              <a:t>Monitoring</a:t>
            </a:r>
          </a:p>
          <a:p>
            <a:pPr marL="857250" indent="-857250">
              <a:buFont typeface="Arial" panose="020B0604020202020204" pitchFamily="34" charset="0"/>
              <a:buChar char="•"/>
            </a:pPr>
            <a:r>
              <a:rPr lang="en-US" dirty="0"/>
              <a:t>Event Source Providers/Brokers</a:t>
            </a:r>
          </a:p>
          <a:p>
            <a:pPr marL="857250" indent="-857250">
              <a:buFont typeface="Arial" panose="020B0604020202020204" pitchFamily="34" charset="0"/>
              <a:buChar char="•"/>
            </a:pPr>
            <a:r>
              <a:rPr lang="en-US" dirty="0" err="1"/>
              <a:t>Containerd</a:t>
            </a:r>
            <a:r>
              <a:rPr lang="en-US" dirty="0"/>
              <a:t>*</a:t>
            </a:r>
          </a:p>
          <a:p>
            <a:pPr marL="857250" indent="-857250">
              <a:buFont typeface="Arial" panose="020B0604020202020204" pitchFamily="34" charset="0"/>
              <a:buChar char="•"/>
            </a:pPr>
            <a:r>
              <a:rPr lang="en-US" dirty="0"/>
              <a:t>Isolation &amp; Security</a:t>
            </a:r>
          </a:p>
        </p:txBody>
      </p:sp>
      <p:pic>
        <p:nvPicPr>
          <p:cNvPr id="4" name="Picture 3" descr="https://lh6.googleusercontent.com/LjClFIqlJTprrofllDZ_Ad6vOBMvy1FKQFhCasjgFZ2ufxuvBmP78eL2pkA53onoqB37b9SB9-6AK8F34laUKS-YzTNQwTS0dmKpUcaO4bAmL3zYzB9T9f-GdqIEL20KgkNcXCJbQHY">
            <a:extLst>
              <a:ext uri="{FF2B5EF4-FFF2-40B4-BE49-F238E27FC236}">
                <a16:creationId xmlns:a16="http://schemas.microsoft.com/office/drawing/2014/main" id="{18337F72-D526-E141-BF90-0385549AA4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3870" y="482270"/>
            <a:ext cx="5856194" cy="3026920"/>
          </a:xfrm>
          <a:prstGeom prst="rect">
            <a:avLst/>
          </a:prstGeom>
          <a:noFill/>
          <a:extLst>
            <a:ext uri="{909E8E84-426E-40DD-AFC4-6F175D3DCCD1}">
              <a14:hiddenFill xmlns:a14="http://schemas.microsoft.com/office/drawing/2010/main">
                <a:solidFill>
                  <a:srgbClr val="FFFFFF"/>
                </a:solidFill>
              </a14:hiddenFill>
            </a:ext>
          </a:extLst>
        </p:spPr>
      </p:pic>
      <p:sp>
        <p:nvSpPr>
          <p:cNvPr id="5" name="Lorem ipsum dolor sit amet, consectetuer adipiscing elit, sed diam nonummy nibh euismod tincidunt ut laoreet dolore magna aliquam erat volutpat. Ut wisi enim ad minim veniam, quis nostrud exerci tation ullamcorper suscipit lobortis nisl ut aliquip ex ea commodo consequat.">
            <a:extLst>
              <a:ext uri="{FF2B5EF4-FFF2-40B4-BE49-F238E27FC236}">
                <a16:creationId xmlns:a16="http://schemas.microsoft.com/office/drawing/2014/main" id="{48E24A96-23F1-F64B-BBF4-92A456065C45}"/>
              </a:ext>
            </a:extLst>
          </p:cNvPr>
          <p:cNvSpPr txBox="1">
            <a:spLocks/>
          </p:cNvSpPr>
          <p:nvPr/>
        </p:nvSpPr>
        <p:spPr>
          <a:xfrm>
            <a:off x="11963986" y="3869084"/>
            <a:ext cx="11938430" cy="629959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t">
            <a:normAutofit/>
          </a:bodyPr>
          <a:lstStyle>
            <a:lvl1pPr marL="0" marR="0" indent="0" algn="l" defTabSz="821531" rtl="0" latinLnBrk="0">
              <a:lnSpc>
                <a:spcPct val="100000"/>
              </a:lnSpc>
              <a:spcBef>
                <a:spcPts val="0"/>
              </a:spcBef>
              <a:spcAft>
                <a:spcPts val="0"/>
              </a:spcAft>
              <a:buClrTx/>
              <a:buSzTx/>
              <a:buFontTx/>
              <a:buNone/>
              <a:tabLst/>
              <a:defRPr sz="6000" b="0" i="0" u="none" strike="noStrike" cap="none" spc="0" baseline="0">
                <a:ln>
                  <a:noFill/>
                </a:ln>
                <a:solidFill>
                  <a:srgbClr val="5E5E5E"/>
                </a:solidFill>
                <a:uFillTx/>
                <a:latin typeface="Helvetica"/>
                <a:ea typeface="Helvetica"/>
                <a:cs typeface="Helvetica"/>
                <a:sym typeface="Helvetica"/>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US" b="1" dirty="0"/>
              <a:t>Easy to deploy with Helm</a:t>
            </a:r>
          </a:p>
          <a:p>
            <a:pPr hangingPunct="1"/>
            <a:r>
              <a:rPr lang="en-US" sz="4400" b="1" dirty="0">
                <a:latin typeface="Courier New" panose="02070309020205020404" pitchFamily="49" charset="0"/>
                <a:cs typeface="Courier New" panose="02070309020205020404" pitchFamily="49" charset="0"/>
              </a:rPr>
              <a:t>$ git clone</a:t>
            </a:r>
          </a:p>
          <a:p>
            <a:pPr hangingPunct="1"/>
            <a:r>
              <a:rPr lang="en-US" sz="4400" b="1" dirty="0">
                <a:latin typeface="Courier New" panose="02070309020205020404" pitchFamily="49" charset="0"/>
                <a:cs typeface="Courier New" panose="02070309020205020404" pitchFamily="49" charset="0"/>
              </a:rPr>
              <a:t>$ helm install</a:t>
            </a:r>
          </a:p>
          <a:p>
            <a:pPr hangingPunct="1"/>
            <a:endParaRPr lang="en-US" sz="2000" b="1" dirty="0"/>
          </a:p>
        </p:txBody>
      </p:sp>
      <p:sp>
        <p:nvSpPr>
          <p:cNvPr id="6" name="TextBox 5">
            <a:extLst>
              <a:ext uri="{FF2B5EF4-FFF2-40B4-BE49-F238E27FC236}">
                <a16:creationId xmlns:a16="http://schemas.microsoft.com/office/drawing/2014/main" id="{A120DA33-8D4D-3A4A-A5AE-91A2C33C8875}"/>
              </a:ext>
            </a:extLst>
          </p:cNvPr>
          <p:cNvSpPr txBox="1"/>
          <p:nvPr/>
        </p:nvSpPr>
        <p:spPr>
          <a:xfrm>
            <a:off x="3664228" y="11609042"/>
            <a:ext cx="13789030"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600" dirty="0">
                <a:hlinkClick r:id="rId3"/>
              </a:rPr>
              <a:t>https://github.com/apache/incubator-openwhisk-deploy-kube</a:t>
            </a:r>
            <a:endPar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251982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Here"/>
          <p:cNvSpPr txBox="1">
            <a:spLocks noGrp="1"/>
          </p:cNvSpPr>
          <p:nvPr>
            <p:ph type="body" sz="quarter" idx="14"/>
          </p:nvPr>
        </p:nvSpPr>
        <p:spPr>
          <a:prstGeom prst="rect">
            <a:avLst/>
          </a:prstGeom>
        </p:spPr>
        <p:txBody>
          <a:bodyPr>
            <a:normAutofit/>
          </a:bodyPr>
          <a:lstStyle/>
          <a:p>
            <a:r>
              <a:rPr lang="en-US" dirty="0"/>
              <a:t>Kubernetes</a:t>
            </a:r>
            <a:endParaRPr dirty="0"/>
          </a:p>
        </p:txBody>
      </p:sp>
      <p:grpSp>
        <p:nvGrpSpPr>
          <p:cNvPr id="4" name="Group 3">
            <a:extLst>
              <a:ext uri="{FF2B5EF4-FFF2-40B4-BE49-F238E27FC236}">
                <a16:creationId xmlns:a16="http://schemas.microsoft.com/office/drawing/2014/main" id="{ED2C089D-AA1D-8C4C-99F0-66E2EC2F857F}"/>
              </a:ext>
            </a:extLst>
          </p:cNvPr>
          <p:cNvGrpSpPr/>
          <p:nvPr/>
        </p:nvGrpSpPr>
        <p:grpSpPr>
          <a:xfrm>
            <a:off x="208218" y="1597169"/>
            <a:ext cx="1364550" cy="1215712"/>
            <a:chOff x="4181475" y="1838325"/>
            <a:chExt cx="533400" cy="530226"/>
          </a:xfrm>
          <a:solidFill>
            <a:schemeClr val="tx1"/>
          </a:solidFill>
        </p:grpSpPr>
        <p:sp>
          <p:nvSpPr>
            <p:cNvPr id="5" name="Freeform 5">
              <a:extLst>
                <a:ext uri="{FF2B5EF4-FFF2-40B4-BE49-F238E27FC236}">
                  <a16:creationId xmlns:a16="http://schemas.microsoft.com/office/drawing/2014/main" id="{9D537D82-BD81-A747-A181-72171BBC3610}"/>
                </a:ext>
              </a:extLst>
            </p:cNvPr>
            <p:cNvSpPr>
              <a:spLocks noEditPoints="1"/>
            </p:cNvSpPr>
            <p:nvPr/>
          </p:nvSpPr>
          <p:spPr bwMode="auto">
            <a:xfrm>
              <a:off x="4181475" y="1838325"/>
              <a:ext cx="336550" cy="330200"/>
            </a:xfrm>
            <a:custGeom>
              <a:avLst/>
              <a:gdLst>
                <a:gd name="T0" fmla="*/ 585 w 999"/>
                <a:gd name="T1" fmla="*/ 895 h 964"/>
                <a:gd name="T2" fmla="*/ 930 w 999"/>
                <a:gd name="T3" fmla="*/ 964 h 964"/>
                <a:gd name="T4" fmla="*/ 999 w 999"/>
                <a:gd name="T5" fmla="*/ 620 h 964"/>
                <a:gd name="T6" fmla="*/ 826 w 999"/>
                <a:gd name="T7" fmla="*/ 551 h 964"/>
                <a:gd name="T8" fmla="*/ 930 w 999"/>
                <a:gd name="T9" fmla="*/ 413 h 964"/>
                <a:gd name="T10" fmla="*/ 999 w 999"/>
                <a:gd name="T11" fmla="*/ 69 h 964"/>
                <a:gd name="T12" fmla="*/ 654 w 999"/>
                <a:gd name="T13" fmla="*/ 0 h 964"/>
                <a:gd name="T14" fmla="*/ 585 w 999"/>
                <a:gd name="T15" fmla="*/ 344 h 964"/>
                <a:gd name="T16" fmla="*/ 757 w 999"/>
                <a:gd name="T17" fmla="*/ 413 h 964"/>
                <a:gd name="T18" fmla="*/ 654 w 999"/>
                <a:gd name="T19" fmla="*/ 551 h 964"/>
                <a:gd name="T20" fmla="*/ 585 w 999"/>
                <a:gd name="T21" fmla="*/ 723 h 964"/>
                <a:gd name="T22" fmla="*/ 413 w 999"/>
                <a:gd name="T23" fmla="*/ 620 h 964"/>
                <a:gd name="T24" fmla="*/ 241 w 999"/>
                <a:gd name="T25" fmla="*/ 551 h 964"/>
                <a:gd name="T26" fmla="*/ 344 w 999"/>
                <a:gd name="T27" fmla="*/ 413 h 964"/>
                <a:gd name="T28" fmla="*/ 413 w 999"/>
                <a:gd name="T29" fmla="*/ 69 h 964"/>
                <a:gd name="T30" fmla="*/ 69 w 999"/>
                <a:gd name="T31" fmla="*/ 0 h 964"/>
                <a:gd name="T32" fmla="*/ 0 w 999"/>
                <a:gd name="T33" fmla="*/ 344 h 964"/>
                <a:gd name="T34" fmla="*/ 172 w 999"/>
                <a:gd name="T35" fmla="*/ 413 h 964"/>
                <a:gd name="T36" fmla="*/ 69 w 999"/>
                <a:gd name="T37" fmla="*/ 551 h 964"/>
                <a:gd name="T38" fmla="*/ 0 w 999"/>
                <a:gd name="T39" fmla="*/ 895 h 964"/>
                <a:gd name="T40" fmla="*/ 344 w 999"/>
                <a:gd name="T41" fmla="*/ 964 h 964"/>
                <a:gd name="T42" fmla="*/ 413 w 999"/>
                <a:gd name="T43" fmla="*/ 792 h 964"/>
                <a:gd name="T44" fmla="*/ 654 w 999"/>
                <a:gd name="T45" fmla="*/ 344 h 964"/>
                <a:gd name="T46" fmla="*/ 930 w 999"/>
                <a:gd name="T47" fmla="*/ 69 h 964"/>
                <a:gd name="T48" fmla="*/ 826 w 999"/>
                <a:gd name="T49" fmla="*/ 344 h 964"/>
                <a:gd name="T50" fmla="*/ 654 w 999"/>
                <a:gd name="T51" fmla="*/ 344 h 964"/>
                <a:gd name="T52" fmla="*/ 930 w 999"/>
                <a:gd name="T53" fmla="*/ 895 h 964"/>
                <a:gd name="T54" fmla="*/ 654 w 999"/>
                <a:gd name="T55" fmla="*/ 620 h 964"/>
                <a:gd name="T56" fmla="*/ 69 w 999"/>
                <a:gd name="T57" fmla="*/ 344 h 964"/>
                <a:gd name="T58" fmla="*/ 344 w 999"/>
                <a:gd name="T59" fmla="*/ 69 h 964"/>
                <a:gd name="T60" fmla="*/ 241 w 999"/>
                <a:gd name="T61" fmla="*/ 344 h 964"/>
                <a:gd name="T62" fmla="*/ 69 w 999"/>
                <a:gd name="T63" fmla="*/ 344 h 964"/>
                <a:gd name="T64" fmla="*/ 69 w 999"/>
                <a:gd name="T65" fmla="*/ 895 h 964"/>
                <a:gd name="T66" fmla="*/ 344 w 999"/>
                <a:gd name="T67" fmla="*/ 620 h 964"/>
                <a:gd name="T68" fmla="*/ 344 w 999"/>
                <a:gd name="T69" fmla="*/ 79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9" h="964">
                  <a:moveTo>
                    <a:pt x="585" y="792"/>
                  </a:moveTo>
                  <a:cubicBezTo>
                    <a:pt x="585" y="895"/>
                    <a:pt x="585" y="895"/>
                    <a:pt x="585" y="895"/>
                  </a:cubicBezTo>
                  <a:cubicBezTo>
                    <a:pt x="585" y="933"/>
                    <a:pt x="616" y="964"/>
                    <a:pt x="654" y="964"/>
                  </a:cubicBezTo>
                  <a:cubicBezTo>
                    <a:pt x="930" y="964"/>
                    <a:pt x="930" y="964"/>
                    <a:pt x="930" y="964"/>
                  </a:cubicBezTo>
                  <a:cubicBezTo>
                    <a:pt x="968" y="964"/>
                    <a:pt x="999" y="933"/>
                    <a:pt x="999" y="895"/>
                  </a:cubicBezTo>
                  <a:cubicBezTo>
                    <a:pt x="999" y="620"/>
                    <a:pt x="999" y="620"/>
                    <a:pt x="999" y="620"/>
                  </a:cubicBezTo>
                  <a:cubicBezTo>
                    <a:pt x="999" y="582"/>
                    <a:pt x="968" y="551"/>
                    <a:pt x="930" y="551"/>
                  </a:cubicBezTo>
                  <a:cubicBezTo>
                    <a:pt x="826" y="551"/>
                    <a:pt x="826" y="551"/>
                    <a:pt x="826" y="551"/>
                  </a:cubicBezTo>
                  <a:cubicBezTo>
                    <a:pt x="826" y="413"/>
                    <a:pt x="826" y="413"/>
                    <a:pt x="826" y="413"/>
                  </a:cubicBezTo>
                  <a:cubicBezTo>
                    <a:pt x="930" y="413"/>
                    <a:pt x="930" y="413"/>
                    <a:pt x="930" y="413"/>
                  </a:cubicBezTo>
                  <a:cubicBezTo>
                    <a:pt x="968" y="413"/>
                    <a:pt x="999" y="382"/>
                    <a:pt x="999" y="344"/>
                  </a:cubicBezTo>
                  <a:cubicBezTo>
                    <a:pt x="999" y="69"/>
                    <a:pt x="999" y="69"/>
                    <a:pt x="999" y="69"/>
                  </a:cubicBezTo>
                  <a:cubicBezTo>
                    <a:pt x="999" y="31"/>
                    <a:pt x="968" y="0"/>
                    <a:pt x="930" y="0"/>
                  </a:cubicBezTo>
                  <a:cubicBezTo>
                    <a:pt x="654" y="0"/>
                    <a:pt x="654" y="0"/>
                    <a:pt x="654" y="0"/>
                  </a:cubicBezTo>
                  <a:cubicBezTo>
                    <a:pt x="616" y="0"/>
                    <a:pt x="585" y="31"/>
                    <a:pt x="585" y="69"/>
                  </a:cubicBezTo>
                  <a:cubicBezTo>
                    <a:pt x="585" y="344"/>
                    <a:pt x="585" y="344"/>
                    <a:pt x="585" y="344"/>
                  </a:cubicBezTo>
                  <a:cubicBezTo>
                    <a:pt x="585" y="382"/>
                    <a:pt x="616" y="413"/>
                    <a:pt x="654" y="413"/>
                  </a:cubicBezTo>
                  <a:cubicBezTo>
                    <a:pt x="757" y="413"/>
                    <a:pt x="757" y="413"/>
                    <a:pt x="757" y="413"/>
                  </a:cubicBezTo>
                  <a:cubicBezTo>
                    <a:pt x="757" y="551"/>
                    <a:pt x="757" y="551"/>
                    <a:pt x="757" y="551"/>
                  </a:cubicBezTo>
                  <a:cubicBezTo>
                    <a:pt x="654" y="551"/>
                    <a:pt x="654" y="551"/>
                    <a:pt x="654" y="551"/>
                  </a:cubicBezTo>
                  <a:cubicBezTo>
                    <a:pt x="616" y="551"/>
                    <a:pt x="585" y="582"/>
                    <a:pt x="585" y="620"/>
                  </a:cubicBezTo>
                  <a:cubicBezTo>
                    <a:pt x="585" y="723"/>
                    <a:pt x="585" y="723"/>
                    <a:pt x="585" y="723"/>
                  </a:cubicBezTo>
                  <a:cubicBezTo>
                    <a:pt x="413" y="723"/>
                    <a:pt x="413" y="723"/>
                    <a:pt x="413" y="723"/>
                  </a:cubicBezTo>
                  <a:cubicBezTo>
                    <a:pt x="413" y="620"/>
                    <a:pt x="413" y="620"/>
                    <a:pt x="413" y="620"/>
                  </a:cubicBezTo>
                  <a:cubicBezTo>
                    <a:pt x="413" y="582"/>
                    <a:pt x="382" y="551"/>
                    <a:pt x="344" y="551"/>
                  </a:cubicBezTo>
                  <a:cubicBezTo>
                    <a:pt x="241" y="551"/>
                    <a:pt x="241" y="551"/>
                    <a:pt x="241" y="551"/>
                  </a:cubicBezTo>
                  <a:cubicBezTo>
                    <a:pt x="241" y="413"/>
                    <a:pt x="241" y="413"/>
                    <a:pt x="241" y="413"/>
                  </a:cubicBezTo>
                  <a:cubicBezTo>
                    <a:pt x="344" y="413"/>
                    <a:pt x="344" y="413"/>
                    <a:pt x="344" y="413"/>
                  </a:cubicBezTo>
                  <a:cubicBezTo>
                    <a:pt x="382" y="413"/>
                    <a:pt x="413" y="382"/>
                    <a:pt x="413" y="344"/>
                  </a:cubicBezTo>
                  <a:cubicBezTo>
                    <a:pt x="413" y="69"/>
                    <a:pt x="413" y="69"/>
                    <a:pt x="413" y="69"/>
                  </a:cubicBezTo>
                  <a:cubicBezTo>
                    <a:pt x="413" y="31"/>
                    <a:pt x="382" y="0"/>
                    <a:pt x="344" y="0"/>
                  </a:cubicBezTo>
                  <a:cubicBezTo>
                    <a:pt x="69" y="0"/>
                    <a:pt x="69" y="0"/>
                    <a:pt x="69" y="0"/>
                  </a:cubicBezTo>
                  <a:cubicBezTo>
                    <a:pt x="31" y="0"/>
                    <a:pt x="0" y="31"/>
                    <a:pt x="0" y="69"/>
                  </a:cubicBezTo>
                  <a:cubicBezTo>
                    <a:pt x="0" y="344"/>
                    <a:pt x="0" y="344"/>
                    <a:pt x="0" y="344"/>
                  </a:cubicBezTo>
                  <a:cubicBezTo>
                    <a:pt x="0" y="382"/>
                    <a:pt x="31" y="413"/>
                    <a:pt x="69" y="413"/>
                  </a:cubicBezTo>
                  <a:cubicBezTo>
                    <a:pt x="172" y="413"/>
                    <a:pt x="172" y="413"/>
                    <a:pt x="172" y="413"/>
                  </a:cubicBezTo>
                  <a:cubicBezTo>
                    <a:pt x="172" y="551"/>
                    <a:pt x="172" y="551"/>
                    <a:pt x="172" y="551"/>
                  </a:cubicBezTo>
                  <a:cubicBezTo>
                    <a:pt x="69" y="551"/>
                    <a:pt x="69" y="551"/>
                    <a:pt x="69" y="551"/>
                  </a:cubicBezTo>
                  <a:cubicBezTo>
                    <a:pt x="31" y="551"/>
                    <a:pt x="0" y="582"/>
                    <a:pt x="0" y="620"/>
                  </a:cubicBezTo>
                  <a:cubicBezTo>
                    <a:pt x="0" y="895"/>
                    <a:pt x="0" y="895"/>
                    <a:pt x="0" y="895"/>
                  </a:cubicBezTo>
                  <a:cubicBezTo>
                    <a:pt x="0" y="933"/>
                    <a:pt x="31" y="964"/>
                    <a:pt x="69" y="964"/>
                  </a:cubicBezTo>
                  <a:cubicBezTo>
                    <a:pt x="344" y="964"/>
                    <a:pt x="344" y="964"/>
                    <a:pt x="344" y="964"/>
                  </a:cubicBezTo>
                  <a:cubicBezTo>
                    <a:pt x="382" y="964"/>
                    <a:pt x="413" y="933"/>
                    <a:pt x="413" y="895"/>
                  </a:cubicBezTo>
                  <a:cubicBezTo>
                    <a:pt x="413" y="792"/>
                    <a:pt x="413" y="792"/>
                    <a:pt x="413" y="792"/>
                  </a:cubicBezTo>
                  <a:lnTo>
                    <a:pt x="585" y="792"/>
                  </a:lnTo>
                  <a:close/>
                  <a:moveTo>
                    <a:pt x="654" y="344"/>
                  </a:moveTo>
                  <a:cubicBezTo>
                    <a:pt x="654" y="69"/>
                    <a:pt x="654" y="69"/>
                    <a:pt x="654" y="69"/>
                  </a:cubicBezTo>
                  <a:cubicBezTo>
                    <a:pt x="930" y="69"/>
                    <a:pt x="930" y="69"/>
                    <a:pt x="930" y="69"/>
                  </a:cubicBezTo>
                  <a:cubicBezTo>
                    <a:pt x="930" y="344"/>
                    <a:pt x="930" y="344"/>
                    <a:pt x="930" y="344"/>
                  </a:cubicBezTo>
                  <a:cubicBezTo>
                    <a:pt x="826" y="344"/>
                    <a:pt x="826" y="344"/>
                    <a:pt x="826" y="344"/>
                  </a:cubicBezTo>
                  <a:cubicBezTo>
                    <a:pt x="757" y="344"/>
                    <a:pt x="757" y="344"/>
                    <a:pt x="757" y="344"/>
                  </a:cubicBezTo>
                  <a:lnTo>
                    <a:pt x="654" y="344"/>
                  </a:lnTo>
                  <a:close/>
                  <a:moveTo>
                    <a:pt x="930" y="620"/>
                  </a:moveTo>
                  <a:cubicBezTo>
                    <a:pt x="930" y="895"/>
                    <a:pt x="930" y="895"/>
                    <a:pt x="930" y="895"/>
                  </a:cubicBezTo>
                  <a:cubicBezTo>
                    <a:pt x="654" y="895"/>
                    <a:pt x="654" y="895"/>
                    <a:pt x="654" y="895"/>
                  </a:cubicBezTo>
                  <a:cubicBezTo>
                    <a:pt x="654" y="620"/>
                    <a:pt x="654" y="620"/>
                    <a:pt x="654" y="620"/>
                  </a:cubicBezTo>
                  <a:lnTo>
                    <a:pt x="930" y="620"/>
                  </a:lnTo>
                  <a:close/>
                  <a:moveTo>
                    <a:pt x="69" y="344"/>
                  </a:moveTo>
                  <a:cubicBezTo>
                    <a:pt x="69" y="69"/>
                    <a:pt x="69" y="69"/>
                    <a:pt x="69" y="69"/>
                  </a:cubicBezTo>
                  <a:cubicBezTo>
                    <a:pt x="344" y="69"/>
                    <a:pt x="344" y="69"/>
                    <a:pt x="344" y="69"/>
                  </a:cubicBezTo>
                  <a:cubicBezTo>
                    <a:pt x="344" y="344"/>
                    <a:pt x="344" y="344"/>
                    <a:pt x="344" y="344"/>
                  </a:cubicBezTo>
                  <a:cubicBezTo>
                    <a:pt x="241" y="344"/>
                    <a:pt x="241" y="344"/>
                    <a:pt x="241" y="344"/>
                  </a:cubicBezTo>
                  <a:cubicBezTo>
                    <a:pt x="172" y="344"/>
                    <a:pt x="172" y="344"/>
                    <a:pt x="172" y="344"/>
                  </a:cubicBezTo>
                  <a:lnTo>
                    <a:pt x="69" y="344"/>
                  </a:lnTo>
                  <a:close/>
                  <a:moveTo>
                    <a:pt x="344" y="895"/>
                  </a:moveTo>
                  <a:cubicBezTo>
                    <a:pt x="69" y="895"/>
                    <a:pt x="69" y="895"/>
                    <a:pt x="69" y="895"/>
                  </a:cubicBezTo>
                  <a:cubicBezTo>
                    <a:pt x="69" y="620"/>
                    <a:pt x="69" y="620"/>
                    <a:pt x="69" y="620"/>
                  </a:cubicBezTo>
                  <a:cubicBezTo>
                    <a:pt x="344" y="620"/>
                    <a:pt x="344" y="620"/>
                    <a:pt x="344" y="620"/>
                  </a:cubicBezTo>
                  <a:cubicBezTo>
                    <a:pt x="344" y="723"/>
                    <a:pt x="344" y="723"/>
                    <a:pt x="344" y="723"/>
                  </a:cubicBezTo>
                  <a:cubicBezTo>
                    <a:pt x="344" y="792"/>
                    <a:pt x="344" y="792"/>
                    <a:pt x="344" y="792"/>
                  </a:cubicBezTo>
                  <a:lnTo>
                    <a:pt x="344" y="8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6" name="Freeform 6">
              <a:extLst>
                <a:ext uri="{FF2B5EF4-FFF2-40B4-BE49-F238E27FC236}">
                  <a16:creationId xmlns:a16="http://schemas.microsoft.com/office/drawing/2014/main" id="{E620FA8B-AC99-574A-864D-6D179779FFC5}"/>
                </a:ext>
              </a:extLst>
            </p:cNvPr>
            <p:cNvSpPr>
              <a:spLocks noEditPoints="1"/>
            </p:cNvSpPr>
            <p:nvPr/>
          </p:nvSpPr>
          <p:spPr bwMode="auto">
            <a:xfrm>
              <a:off x="4576763" y="2027238"/>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7" name="Freeform 7">
              <a:extLst>
                <a:ext uri="{FF2B5EF4-FFF2-40B4-BE49-F238E27FC236}">
                  <a16:creationId xmlns:a16="http://schemas.microsoft.com/office/drawing/2014/main" id="{9D081D19-EEAF-F748-8F5D-D43AE03A1203}"/>
                </a:ext>
              </a:extLst>
            </p:cNvPr>
            <p:cNvSpPr>
              <a:spLocks noEditPoints="1"/>
            </p:cNvSpPr>
            <p:nvPr/>
          </p:nvSpPr>
          <p:spPr bwMode="auto">
            <a:xfrm>
              <a:off x="4378325" y="2227263"/>
              <a:ext cx="336550" cy="141288"/>
            </a:xfrm>
            <a:custGeom>
              <a:avLst/>
              <a:gdLst>
                <a:gd name="T0" fmla="*/ 930 w 999"/>
                <a:gd name="T1" fmla="*/ 0 h 414"/>
                <a:gd name="T2" fmla="*/ 655 w 999"/>
                <a:gd name="T3" fmla="*/ 0 h 414"/>
                <a:gd name="T4" fmla="*/ 586 w 999"/>
                <a:gd name="T5" fmla="*/ 69 h 414"/>
                <a:gd name="T6" fmla="*/ 586 w 999"/>
                <a:gd name="T7" fmla="*/ 173 h 414"/>
                <a:gd name="T8" fmla="*/ 414 w 999"/>
                <a:gd name="T9" fmla="*/ 173 h 414"/>
                <a:gd name="T10" fmla="*/ 414 w 999"/>
                <a:gd name="T11" fmla="*/ 69 h 414"/>
                <a:gd name="T12" fmla="*/ 345 w 999"/>
                <a:gd name="T13" fmla="*/ 0 h 414"/>
                <a:gd name="T14" fmla="*/ 69 w 999"/>
                <a:gd name="T15" fmla="*/ 0 h 414"/>
                <a:gd name="T16" fmla="*/ 0 w 999"/>
                <a:gd name="T17" fmla="*/ 69 h 414"/>
                <a:gd name="T18" fmla="*/ 0 w 999"/>
                <a:gd name="T19" fmla="*/ 345 h 414"/>
                <a:gd name="T20" fmla="*/ 69 w 999"/>
                <a:gd name="T21" fmla="*/ 414 h 414"/>
                <a:gd name="T22" fmla="*/ 345 w 999"/>
                <a:gd name="T23" fmla="*/ 414 h 414"/>
                <a:gd name="T24" fmla="*/ 414 w 999"/>
                <a:gd name="T25" fmla="*/ 345 h 414"/>
                <a:gd name="T26" fmla="*/ 414 w 999"/>
                <a:gd name="T27" fmla="*/ 242 h 414"/>
                <a:gd name="T28" fmla="*/ 586 w 999"/>
                <a:gd name="T29" fmla="*/ 242 h 414"/>
                <a:gd name="T30" fmla="*/ 586 w 999"/>
                <a:gd name="T31" fmla="*/ 345 h 414"/>
                <a:gd name="T32" fmla="*/ 655 w 999"/>
                <a:gd name="T33" fmla="*/ 414 h 414"/>
                <a:gd name="T34" fmla="*/ 930 w 999"/>
                <a:gd name="T35" fmla="*/ 414 h 414"/>
                <a:gd name="T36" fmla="*/ 999 w 999"/>
                <a:gd name="T37" fmla="*/ 345 h 414"/>
                <a:gd name="T38" fmla="*/ 999 w 999"/>
                <a:gd name="T39" fmla="*/ 69 h 414"/>
                <a:gd name="T40" fmla="*/ 930 w 999"/>
                <a:gd name="T41" fmla="*/ 0 h 414"/>
                <a:gd name="T42" fmla="*/ 345 w 999"/>
                <a:gd name="T43" fmla="*/ 345 h 414"/>
                <a:gd name="T44" fmla="*/ 69 w 999"/>
                <a:gd name="T45" fmla="*/ 345 h 414"/>
                <a:gd name="T46" fmla="*/ 69 w 999"/>
                <a:gd name="T47" fmla="*/ 69 h 414"/>
                <a:gd name="T48" fmla="*/ 345 w 999"/>
                <a:gd name="T49" fmla="*/ 69 h 414"/>
                <a:gd name="T50" fmla="*/ 345 w 999"/>
                <a:gd name="T51" fmla="*/ 345 h 414"/>
                <a:gd name="T52" fmla="*/ 930 w 999"/>
                <a:gd name="T53" fmla="*/ 345 h 414"/>
                <a:gd name="T54" fmla="*/ 655 w 999"/>
                <a:gd name="T55" fmla="*/ 345 h 414"/>
                <a:gd name="T56" fmla="*/ 655 w 999"/>
                <a:gd name="T57" fmla="*/ 69 h 414"/>
                <a:gd name="T58" fmla="*/ 930 w 999"/>
                <a:gd name="T59" fmla="*/ 69 h 414"/>
                <a:gd name="T60" fmla="*/ 930 w 999"/>
                <a:gd name="T61"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9" h="414">
                  <a:moveTo>
                    <a:pt x="930" y="0"/>
                  </a:moveTo>
                  <a:cubicBezTo>
                    <a:pt x="655" y="0"/>
                    <a:pt x="655" y="0"/>
                    <a:pt x="655" y="0"/>
                  </a:cubicBezTo>
                  <a:cubicBezTo>
                    <a:pt x="617" y="0"/>
                    <a:pt x="586" y="31"/>
                    <a:pt x="586" y="69"/>
                  </a:cubicBezTo>
                  <a:cubicBezTo>
                    <a:pt x="586" y="173"/>
                    <a:pt x="586" y="173"/>
                    <a:pt x="586" y="173"/>
                  </a:cubicBezTo>
                  <a:cubicBezTo>
                    <a:pt x="414" y="173"/>
                    <a:pt x="414" y="173"/>
                    <a:pt x="414" y="173"/>
                  </a:cubicBezTo>
                  <a:cubicBezTo>
                    <a:pt x="414" y="69"/>
                    <a:pt x="414" y="69"/>
                    <a:pt x="414" y="69"/>
                  </a:cubicBezTo>
                  <a:cubicBezTo>
                    <a:pt x="414" y="31"/>
                    <a:pt x="383" y="0"/>
                    <a:pt x="345" y="0"/>
                  </a:cubicBezTo>
                  <a:cubicBezTo>
                    <a:pt x="69" y="0"/>
                    <a:pt x="69" y="0"/>
                    <a:pt x="69" y="0"/>
                  </a:cubicBezTo>
                  <a:cubicBezTo>
                    <a:pt x="31" y="0"/>
                    <a:pt x="0" y="31"/>
                    <a:pt x="0" y="69"/>
                  </a:cubicBezTo>
                  <a:cubicBezTo>
                    <a:pt x="0" y="345"/>
                    <a:pt x="0" y="345"/>
                    <a:pt x="0" y="345"/>
                  </a:cubicBezTo>
                  <a:cubicBezTo>
                    <a:pt x="0" y="383"/>
                    <a:pt x="31" y="414"/>
                    <a:pt x="69" y="414"/>
                  </a:cubicBezTo>
                  <a:cubicBezTo>
                    <a:pt x="345" y="414"/>
                    <a:pt x="345" y="414"/>
                    <a:pt x="345" y="414"/>
                  </a:cubicBezTo>
                  <a:cubicBezTo>
                    <a:pt x="383" y="414"/>
                    <a:pt x="414" y="383"/>
                    <a:pt x="414" y="345"/>
                  </a:cubicBezTo>
                  <a:cubicBezTo>
                    <a:pt x="414" y="242"/>
                    <a:pt x="414" y="242"/>
                    <a:pt x="414" y="242"/>
                  </a:cubicBezTo>
                  <a:cubicBezTo>
                    <a:pt x="586" y="242"/>
                    <a:pt x="586" y="242"/>
                    <a:pt x="586" y="242"/>
                  </a:cubicBezTo>
                  <a:cubicBezTo>
                    <a:pt x="586" y="345"/>
                    <a:pt x="586" y="345"/>
                    <a:pt x="586" y="345"/>
                  </a:cubicBezTo>
                  <a:cubicBezTo>
                    <a:pt x="586" y="383"/>
                    <a:pt x="617" y="414"/>
                    <a:pt x="655" y="414"/>
                  </a:cubicBezTo>
                  <a:cubicBezTo>
                    <a:pt x="930" y="414"/>
                    <a:pt x="930" y="414"/>
                    <a:pt x="930" y="414"/>
                  </a:cubicBezTo>
                  <a:cubicBezTo>
                    <a:pt x="968" y="414"/>
                    <a:pt x="999" y="383"/>
                    <a:pt x="999" y="345"/>
                  </a:cubicBezTo>
                  <a:cubicBezTo>
                    <a:pt x="999" y="69"/>
                    <a:pt x="999" y="69"/>
                    <a:pt x="999" y="69"/>
                  </a:cubicBezTo>
                  <a:cubicBezTo>
                    <a:pt x="999" y="31"/>
                    <a:pt x="968" y="0"/>
                    <a:pt x="930" y="0"/>
                  </a:cubicBezTo>
                  <a:close/>
                  <a:moveTo>
                    <a:pt x="345" y="345"/>
                  </a:moveTo>
                  <a:cubicBezTo>
                    <a:pt x="69" y="345"/>
                    <a:pt x="69" y="345"/>
                    <a:pt x="69" y="345"/>
                  </a:cubicBezTo>
                  <a:cubicBezTo>
                    <a:pt x="69" y="69"/>
                    <a:pt x="69" y="69"/>
                    <a:pt x="69" y="69"/>
                  </a:cubicBezTo>
                  <a:cubicBezTo>
                    <a:pt x="345" y="69"/>
                    <a:pt x="345" y="69"/>
                    <a:pt x="345" y="69"/>
                  </a:cubicBezTo>
                  <a:lnTo>
                    <a:pt x="345" y="345"/>
                  </a:lnTo>
                  <a:close/>
                  <a:moveTo>
                    <a:pt x="930" y="345"/>
                  </a:moveTo>
                  <a:cubicBezTo>
                    <a:pt x="655" y="345"/>
                    <a:pt x="655" y="345"/>
                    <a:pt x="655" y="345"/>
                  </a:cubicBezTo>
                  <a:cubicBezTo>
                    <a:pt x="655" y="69"/>
                    <a:pt x="655" y="69"/>
                    <a:pt x="655" y="69"/>
                  </a:cubicBezTo>
                  <a:cubicBezTo>
                    <a:pt x="930" y="69"/>
                    <a:pt x="930" y="69"/>
                    <a:pt x="930" y="69"/>
                  </a:cubicBezTo>
                  <a:lnTo>
                    <a:pt x="930"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8" name="Freeform 8">
              <a:extLst>
                <a:ext uri="{FF2B5EF4-FFF2-40B4-BE49-F238E27FC236}">
                  <a16:creationId xmlns:a16="http://schemas.microsoft.com/office/drawing/2014/main" id="{A68ED931-8DC7-A54C-9F4C-204649EB350E}"/>
                </a:ext>
              </a:extLst>
            </p:cNvPr>
            <p:cNvSpPr>
              <a:spLocks noEditPoints="1"/>
            </p:cNvSpPr>
            <p:nvPr/>
          </p:nvSpPr>
          <p:spPr bwMode="auto">
            <a:xfrm>
              <a:off x="4576763" y="1838325"/>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9" name="Freeform 9">
              <a:extLst>
                <a:ext uri="{FF2B5EF4-FFF2-40B4-BE49-F238E27FC236}">
                  <a16:creationId xmlns:a16="http://schemas.microsoft.com/office/drawing/2014/main" id="{1DD9B57F-EB9F-6740-8615-B62E09C5CB42}"/>
                </a:ext>
              </a:extLst>
            </p:cNvPr>
            <p:cNvSpPr>
              <a:spLocks noEditPoints="1"/>
            </p:cNvSpPr>
            <p:nvPr/>
          </p:nvSpPr>
          <p:spPr bwMode="auto">
            <a:xfrm>
              <a:off x="4181475" y="2227263"/>
              <a:ext cx="139700" cy="141288"/>
            </a:xfrm>
            <a:custGeom>
              <a:avLst/>
              <a:gdLst>
                <a:gd name="T0" fmla="*/ 344 w 413"/>
                <a:gd name="T1" fmla="*/ 0 h 414"/>
                <a:gd name="T2" fmla="*/ 69 w 413"/>
                <a:gd name="T3" fmla="*/ 0 h 414"/>
                <a:gd name="T4" fmla="*/ 0 w 413"/>
                <a:gd name="T5" fmla="*/ 69 h 414"/>
                <a:gd name="T6" fmla="*/ 0 w 413"/>
                <a:gd name="T7" fmla="*/ 345 h 414"/>
                <a:gd name="T8" fmla="*/ 69 w 413"/>
                <a:gd name="T9" fmla="*/ 414 h 414"/>
                <a:gd name="T10" fmla="*/ 344 w 413"/>
                <a:gd name="T11" fmla="*/ 414 h 414"/>
                <a:gd name="T12" fmla="*/ 413 w 413"/>
                <a:gd name="T13" fmla="*/ 345 h 414"/>
                <a:gd name="T14" fmla="*/ 413 w 413"/>
                <a:gd name="T15" fmla="*/ 69 h 414"/>
                <a:gd name="T16" fmla="*/ 344 w 413"/>
                <a:gd name="T17" fmla="*/ 0 h 414"/>
                <a:gd name="T18" fmla="*/ 344 w 413"/>
                <a:gd name="T19" fmla="*/ 345 h 414"/>
                <a:gd name="T20" fmla="*/ 69 w 413"/>
                <a:gd name="T21" fmla="*/ 345 h 414"/>
                <a:gd name="T22" fmla="*/ 69 w 413"/>
                <a:gd name="T23" fmla="*/ 69 h 414"/>
                <a:gd name="T24" fmla="*/ 344 w 413"/>
                <a:gd name="T25" fmla="*/ 69 h 414"/>
                <a:gd name="T26" fmla="*/ 344 w 413"/>
                <a:gd name="T27"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4">
                  <a:moveTo>
                    <a:pt x="344" y="0"/>
                  </a:moveTo>
                  <a:cubicBezTo>
                    <a:pt x="69" y="0"/>
                    <a:pt x="69" y="0"/>
                    <a:pt x="69" y="0"/>
                  </a:cubicBezTo>
                  <a:cubicBezTo>
                    <a:pt x="31" y="0"/>
                    <a:pt x="0" y="31"/>
                    <a:pt x="0" y="69"/>
                  </a:cubicBezTo>
                  <a:cubicBezTo>
                    <a:pt x="0" y="345"/>
                    <a:pt x="0" y="345"/>
                    <a:pt x="0" y="345"/>
                  </a:cubicBezTo>
                  <a:cubicBezTo>
                    <a:pt x="0" y="383"/>
                    <a:pt x="31" y="414"/>
                    <a:pt x="69" y="414"/>
                  </a:cubicBezTo>
                  <a:cubicBezTo>
                    <a:pt x="344" y="414"/>
                    <a:pt x="344" y="414"/>
                    <a:pt x="344" y="414"/>
                  </a:cubicBezTo>
                  <a:cubicBezTo>
                    <a:pt x="382" y="414"/>
                    <a:pt x="413" y="383"/>
                    <a:pt x="413" y="345"/>
                  </a:cubicBezTo>
                  <a:cubicBezTo>
                    <a:pt x="413" y="69"/>
                    <a:pt x="413" y="69"/>
                    <a:pt x="413" y="69"/>
                  </a:cubicBezTo>
                  <a:cubicBezTo>
                    <a:pt x="413" y="31"/>
                    <a:pt x="382" y="0"/>
                    <a:pt x="344" y="0"/>
                  </a:cubicBezTo>
                  <a:close/>
                  <a:moveTo>
                    <a:pt x="344" y="345"/>
                  </a:moveTo>
                  <a:cubicBezTo>
                    <a:pt x="69" y="345"/>
                    <a:pt x="69" y="345"/>
                    <a:pt x="69" y="345"/>
                  </a:cubicBezTo>
                  <a:cubicBezTo>
                    <a:pt x="69" y="69"/>
                    <a:pt x="69" y="69"/>
                    <a:pt x="69" y="69"/>
                  </a:cubicBezTo>
                  <a:cubicBezTo>
                    <a:pt x="344" y="69"/>
                    <a:pt x="344" y="69"/>
                    <a:pt x="344" y="69"/>
                  </a:cubicBezTo>
                  <a:lnTo>
                    <a:pt x="34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grpSp>
      <p:sp>
        <p:nvSpPr>
          <p:cNvPr id="25" name="Rectangle 24">
            <a:extLst>
              <a:ext uri="{FF2B5EF4-FFF2-40B4-BE49-F238E27FC236}">
                <a16:creationId xmlns:a16="http://schemas.microsoft.com/office/drawing/2014/main" id="{6A14ECD5-00E9-6A4A-9669-E5B927BDF0B7}"/>
              </a:ext>
            </a:extLst>
          </p:cNvPr>
          <p:cNvSpPr/>
          <p:nvPr/>
        </p:nvSpPr>
        <p:spPr>
          <a:xfrm>
            <a:off x="5268600" y="5717313"/>
            <a:ext cx="2734591" cy="2409525"/>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TextBox 13">
            <a:extLst>
              <a:ext uri="{FF2B5EF4-FFF2-40B4-BE49-F238E27FC236}">
                <a16:creationId xmlns:a16="http://schemas.microsoft.com/office/drawing/2014/main" id="{9E22909E-5F04-BE46-B95A-6F16513AEE0A}"/>
              </a:ext>
            </a:extLst>
          </p:cNvPr>
          <p:cNvSpPr txBox="1"/>
          <p:nvPr/>
        </p:nvSpPr>
        <p:spPr>
          <a:xfrm>
            <a:off x="5938115" y="7490126"/>
            <a:ext cx="1123704"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node</a:t>
            </a:r>
          </a:p>
        </p:txBody>
      </p:sp>
      <p:sp>
        <p:nvSpPr>
          <p:cNvPr id="15" name="Rectangle 14">
            <a:extLst>
              <a:ext uri="{FF2B5EF4-FFF2-40B4-BE49-F238E27FC236}">
                <a16:creationId xmlns:a16="http://schemas.microsoft.com/office/drawing/2014/main" id="{F37A9347-4E53-8949-857B-AAC016FB1881}"/>
              </a:ext>
            </a:extLst>
          </p:cNvPr>
          <p:cNvSpPr/>
          <p:nvPr/>
        </p:nvSpPr>
        <p:spPr>
          <a:xfrm>
            <a:off x="5389287" y="5880598"/>
            <a:ext cx="2483275" cy="1543393"/>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TextBox 15">
            <a:extLst>
              <a:ext uri="{FF2B5EF4-FFF2-40B4-BE49-F238E27FC236}">
                <a16:creationId xmlns:a16="http://schemas.microsoft.com/office/drawing/2014/main" id="{1DE3F8A1-EDCD-F948-AF93-67F6E41B455F}"/>
              </a:ext>
            </a:extLst>
          </p:cNvPr>
          <p:cNvSpPr txBox="1"/>
          <p:nvPr/>
        </p:nvSpPr>
        <p:spPr>
          <a:xfrm>
            <a:off x="6058814" y="6737916"/>
            <a:ext cx="894475"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pod</a:t>
            </a:r>
          </a:p>
        </p:txBody>
      </p:sp>
      <p:sp>
        <p:nvSpPr>
          <p:cNvPr id="34" name="Rectangle 33">
            <a:extLst>
              <a:ext uri="{FF2B5EF4-FFF2-40B4-BE49-F238E27FC236}">
                <a16:creationId xmlns:a16="http://schemas.microsoft.com/office/drawing/2014/main" id="{CA2A0C1E-45EB-9D46-ADF9-96B7A98CDE70}"/>
              </a:ext>
            </a:extLst>
          </p:cNvPr>
          <p:cNvSpPr/>
          <p:nvPr/>
        </p:nvSpPr>
        <p:spPr>
          <a:xfrm>
            <a:off x="5446775" y="6170266"/>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controller-0</a:t>
            </a:r>
          </a:p>
        </p:txBody>
      </p:sp>
      <p:sp>
        <p:nvSpPr>
          <p:cNvPr id="45" name="Rectangle 44">
            <a:extLst>
              <a:ext uri="{FF2B5EF4-FFF2-40B4-BE49-F238E27FC236}">
                <a16:creationId xmlns:a16="http://schemas.microsoft.com/office/drawing/2014/main" id="{96730346-2B04-E648-91D0-C9EE67346AB2}"/>
              </a:ext>
            </a:extLst>
          </p:cNvPr>
          <p:cNvSpPr/>
          <p:nvPr/>
        </p:nvSpPr>
        <p:spPr>
          <a:xfrm>
            <a:off x="5284928" y="8327801"/>
            <a:ext cx="2734591" cy="2409525"/>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6" name="TextBox 45">
            <a:extLst>
              <a:ext uri="{FF2B5EF4-FFF2-40B4-BE49-F238E27FC236}">
                <a16:creationId xmlns:a16="http://schemas.microsoft.com/office/drawing/2014/main" id="{9110DB08-15D1-7B4B-82A5-ED401C4D7ABC}"/>
              </a:ext>
            </a:extLst>
          </p:cNvPr>
          <p:cNvSpPr txBox="1"/>
          <p:nvPr/>
        </p:nvSpPr>
        <p:spPr>
          <a:xfrm>
            <a:off x="5954443" y="10100614"/>
            <a:ext cx="1123704"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node</a:t>
            </a:r>
          </a:p>
        </p:txBody>
      </p:sp>
      <p:sp>
        <p:nvSpPr>
          <p:cNvPr id="47" name="Rectangle 46">
            <a:extLst>
              <a:ext uri="{FF2B5EF4-FFF2-40B4-BE49-F238E27FC236}">
                <a16:creationId xmlns:a16="http://schemas.microsoft.com/office/drawing/2014/main" id="{1CB07454-C721-BA43-9397-8AAD476F3A4D}"/>
              </a:ext>
            </a:extLst>
          </p:cNvPr>
          <p:cNvSpPr/>
          <p:nvPr/>
        </p:nvSpPr>
        <p:spPr>
          <a:xfrm>
            <a:off x="5405615" y="8491086"/>
            <a:ext cx="2483275" cy="1543393"/>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8" name="TextBox 47">
            <a:extLst>
              <a:ext uri="{FF2B5EF4-FFF2-40B4-BE49-F238E27FC236}">
                <a16:creationId xmlns:a16="http://schemas.microsoft.com/office/drawing/2014/main" id="{82BF5121-6279-B94D-ACAE-8CB890541689}"/>
              </a:ext>
            </a:extLst>
          </p:cNvPr>
          <p:cNvSpPr txBox="1"/>
          <p:nvPr/>
        </p:nvSpPr>
        <p:spPr>
          <a:xfrm>
            <a:off x="6075142" y="9348404"/>
            <a:ext cx="894475"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pod</a:t>
            </a:r>
          </a:p>
        </p:txBody>
      </p:sp>
      <p:sp>
        <p:nvSpPr>
          <p:cNvPr id="49" name="Rectangle 48">
            <a:extLst>
              <a:ext uri="{FF2B5EF4-FFF2-40B4-BE49-F238E27FC236}">
                <a16:creationId xmlns:a16="http://schemas.microsoft.com/office/drawing/2014/main" id="{4E48B9B6-1A64-9347-A815-B94A4FE340BD}"/>
              </a:ext>
            </a:extLst>
          </p:cNvPr>
          <p:cNvSpPr/>
          <p:nvPr/>
        </p:nvSpPr>
        <p:spPr>
          <a:xfrm>
            <a:off x="5463103" y="8780754"/>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controller-n</a:t>
            </a:r>
          </a:p>
        </p:txBody>
      </p:sp>
      <p:sp>
        <p:nvSpPr>
          <p:cNvPr id="23" name="Cloud 22">
            <a:extLst>
              <a:ext uri="{FF2B5EF4-FFF2-40B4-BE49-F238E27FC236}">
                <a16:creationId xmlns:a16="http://schemas.microsoft.com/office/drawing/2014/main" id="{BFF823A9-3BD7-AF4F-91F2-ACA969E196EB}"/>
              </a:ext>
            </a:extLst>
          </p:cNvPr>
          <p:cNvSpPr/>
          <p:nvPr/>
        </p:nvSpPr>
        <p:spPr>
          <a:xfrm>
            <a:off x="13550681" y="1747699"/>
            <a:ext cx="6984708" cy="3777770"/>
          </a:xfrm>
          <a:prstGeom prst="cloud">
            <a:avLst/>
          </a:prstGeom>
          <a:solidFill>
            <a:schemeClr val="bg1">
              <a:lumMod val="95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 name="Rectangle 35">
            <a:extLst>
              <a:ext uri="{FF2B5EF4-FFF2-40B4-BE49-F238E27FC236}">
                <a16:creationId xmlns:a16="http://schemas.microsoft.com/office/drawing/2014/main" id="{3BF5ACFA-ABF2-6542-A141-5386AC4C2260}"/>
              </a:ext>
            </a:extLst>
          </p:cNvPr>
          <p:cNvSpPr/>
          <p:nvPr/>
        </p:nvSpPr>
        <p:spPr>
          <a:xfrm>
            <a:off x="15186057" y="2852942"/>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couchdb</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8" name="Rectangle 37">
            <a:extLst>
              <a:ext uri="{FF2B5EF4-FFF2-40B4-BE49-F238E27FC236}">
                <a16:creationId xmlns:a16="http://schemas.microsoft.com/office/drawing/2014/main" id="{41609266-0A41-1949-BD2E-75401C95A16C}"/>
              </a:ext>
            </a:extLst>
          </p:cNvPr>
          <p:cNvSpPr/>
          <p:nvPr/>
        </p:nvSpPr>
        <p:spPr>
          <a:xfrm>
            <a:off x="17464664" y="2610681"/>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apigateway</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9" name="Rectangle 38">
            <a:extLst>
              <a:ext uri="{FF2B5EF4-FFF2-40B4-BE49-F238E27FC236}">
                <a16:creationId xmlns:a16="http://schemas.microsoft.com/office/drawing/2014/main" id="{0FE6C3E1-316A-7343-9361-C633D521F125}"/>
              </a:ext>
            </a:extLst>
          </p:cNvPr>
          <p:cNvSpPr/>
          <p:nvPr/>
        </p:nvSpPr>
        <p:spPr>
          <a:xfrm>
            <a:off x="14888956" y="3688531"/>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kafka</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0" name="Rectangle 39">
            <a:extLst>
              <a:ext uri="{FF2B5EF4-FFF2-40B4-BE49-F238E27FC236}">
                <a16:creationId xmlns:a16="http://schemas.microsoft.com/office/drawing/2014/main" id="{CF819D2A-4442-E040-9586-3F63B85FAEEB}"/>
              </a:ext>
            </a:extLst>
          </p:cNvPr>
          <p:cNvSpPr/>
          <p:nvPr/>
        </p:nvSpPr>
        <p:spPr>
          <a:xfrm>
            <a:off x="17420189" y="3540969"/>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redis</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1" name="Rectangle 40">
            <a:extLst>
              <a:ext uri="{FF2B5EF4-FFF2-40B4-BE49-F238E27FC236}">
                <a16:creationId xmlns:a16="http://schemas.microsoft.com/office/drawing/2014/main" id="{24AEB743-EA7C-1F41-A34D-EF7E1AE38C9D}"/>
              </a:ext>
            </a:extLst>
          </p:cNvPr>
          <p:cNvSpPr/>
          <p:nvPr/>
        </p:nvSpPr>
        <p:spPr>
          <a:xfrm>
            <a:off x="14978438" y="4363094"/>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zookeeper</a:t>
            </a:r>
          </a:p>
        </p:txBody>
      </p:sp>
      <p:sp>
        <p:nvSpPr>
          <p:cNvPr id="50" name="TextBox 49">
            <a:extLst>
              <a:ext uri="{FF2B5EF4-FFF2-40B4-BE49-F238E27FC236}">
                <a16:creationId xmlns:a16="http://schemas.microsoft.com/office/drawing/2014/main" id="{83677205-128B-3F46-B760-B51B6470CD36}"/>
              </a:ext>
            </a:extLst>
          </p:cNvPr>
          <p:cNvSpPr txBox="1"/>
          <p:nvPr/>
        </p:nvSpPr>
        <p:spPr>
          <a:xfrm>
            <a:off x="16007463" y="2115690"/>
            <a:ext cx="1147749"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SaaS</a:t>
            </a:r>
          </a:p>
        </p:txBody>
      </p:sp>
      <p:sp>
        <p:nvSpPr>
          <p:cNvPr id="52" name="Rectangle 51">
            <a:extLst>
              <a:ext uri="{FF2B5EF4-FFF2-40B4-BE49-F238E27FC236}">
                <a16:creationId xmlns:a16="http://schemas.microsoft.com/office/drawing/2014/main" id="{CFC0938C-31E9-634B-8CC8-5C4B8F04E811}"/>
              </a:ext>
            </a:extLst>
          </p:cNvPr>
          <p:cNvSpPr/>
          <p:nvPr/>
        </p:nvSpPr>
        <p:spPr>
          <a:xfrm>
            <a:off x="8863321" y="7106235"/>
            <a:ext cx="2734591" cy="2409525"/>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 name="TextBox 52">
            <a:extLst>
              <a:ext uri="{FF2B5EF4-FFF2-40B4-BE49-F238E27FC236}">
                <a16:creationId xmlns:a16="http://schemas.microsoft.com/office/drawing/2014/main" id="{7FC8AF22-C860-8349-A345-EE750EE1384F}"/>
              </a:ext>
            </a:extLst>
          </p:cNvPr>
          <p:cNvSpPr txBox="1"/>
          <p:nvPr/>
        </p:nvSpPr>
        <p:spPr>
          <a:xfrm>
            <a:off x="9532836" y="8879048"/>
            <a:ext cx="1123704"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node</a:t>
            </a:r>
          </a:p>
        </p:txBody>
      </p:sp>
      <p:sp>
        <p:nvSpPr>
          <p:cNvPr id="54" name="Rectangle 53">
            <a:extLst>
              <a:ext uri="{FF2B5EF4-FFF2-40B4-BE49-F238E27FC236}">
                <a16:creationId xmlns:a16="http://schemas.microsoft.com/office/drawing/2014/main" id="{054744C8-90C9-594D-8A32-3E471B9C1374}"/>
              </a:ext>
            </a:extLst>
          </p:cNvPr>
          <p:cNvSpPr/>
          <p:nvPr/>
        </p:nvSpPr>
        <p:spPr>
          <a:xfrm>
            <a:off x="8984008" y="7269520"/>
            <a:ext cx="2483275" cy="1543393"/>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5" name="TextBox 54">
            <a:extLst>
              <a:ext uri="{FF2B5EF4-FFF2-40B4-BE49-F238E27FC236}">
                <a16:creationId xmlns:a16="http://schemas.microsoft.com/office/drawing/2014/main" id="{D4359DFA-CEDD-A248-8697-97615ED3D410}"/>
              </a:ext>
            </a:extLst>
          </p:cNvPr>
          <p:cNvSpPr txBox="1"/>
          <p:nvPr/>
        </p:nvSpPr>
        <p:spPr>
          <a:xfrm>
            <a:off x="9653535" y="8126838"/>
            <a:ext cx="894475"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pod</a:t>
            </a:r>
          </a:p>
        </p:txBody>
      </p:sp>
      <p:sp>
        <p:nvSpPr>
          <p:cNvPr id="56" name="Rectangle 55">
            <a:extLst>
              <a:ext uri="{FF2B5EF4-FFF2-40B4-BE49-F238E27FC236}">
                <a16:creationId xmlns:a16="http://schemas.microsoft.com/office/drawing/2014/main" id="{AF8A9591-0373-6F46-B948-18622A7CB404}"/>
              </a:ext>
            </a:extLst>
          </p:cNvPr>
          <p:cNvSpPr/>
          <p:nvPr/>
        </p:nvSpPr>
        <p:spPr>
          <a:xfrm>
            <a:off x="9041496" y="7559188"/>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invoker-*</a:t>
            </a:r>
          </a:p>
        </p:txBody>
      </p:sp>
      <p:sp>
        <p:nvSpPr>
          <p:cNvPr id="57" name="Rectangle 56">
            <a:extLst>
              <a:ext uri="{FF2B5EF4-FFF2-40B4-BE49-F238E27FC236}">
                <a16:creationId xmlns:a16="http://schemas.microsoft.com/office/drawing/2014/main" id="{A646A56F-8A18-3A4E-BD63-9097C7D587D6}"/>
              </a:ext>
            </a:extLst>
          </p:cNvPr>
          <p:cNvSpPr/>
          <p:nvPr/>
        </p:nvSpPr>
        <p:spPr>
          <a:xfrm>
            <a:off x="11865992" y="7106235"/>
            <a:ext cx="2734591" cy="2409525"/>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8" name="TextBox 57">
            <a:extLst>
              <a:ext uri="{FF2B5EF4-FFF2-40B4-BE49-F238E27FC236}">
                <a16:creationId xmlns:a16="http://schemas.microsoft.com/office/drawing/2014/main" id="{999E17EC-FAA0-0A42-85E0-9DE421811381}"/>
              </a:ext>
            </a:extLst>
          </p:cNvPr>
          <p:cNvSpPr txBox="1"/>
          <p:nvPr/>
        </p:nvSpPr>
        <p:spPr>
          <a:xfrm>
            <a:off x="12535507" y="8879048"/>
            <a:ext cx="1123704"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node</a:t>
            </a:r>
          </a:p>
        </p:txBody>
      </p:sp>
      <p:sp>
        <p:nvSpPr>
          <p:cNvPr id="59" name="Rectangle 58">
            <a:extLst>
              <a:ext uri="{FF2B5EF4-FFF2-40B4-BE49-F238E27FC236}">
                <a16:creationId xmlns:a16="http://schemas.microsoft.com/office/drawing/2014/main" id="{A7F55217-9BBC-4144-A51E-558618893B82}"/>
              </a:ext>
            </a:extLst>
          </p:cNvPr>
          <p:cNvSpPr/>
          <p:nvPr/>
        </p:nvSpPr>
        <p:spPr>
          <a:xfrm>
            <a:off x="11986679" y="7269520"/>
            <a:ext cx="2483275" cy="1543393"/>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0" name="TextBox 59">
            <a:extLst>
              <a:ext uri="{FF2B5EF4-FFF2-40B4-BE49-F238E27FC236}">
                <a16:creationId xmlns:a16="http://schemas.microsoft.com/office/drawing/2014/main" id="{AF4710D1-42F7-1F4B-B267-2BA758E1A202}"/>
              </a:ext>
            </a:extLst>
          </p:cNvPr>
          <p:cNvSpPr txBox="1"/>
          <p:nvPr/>
        </p:nvSpPr>
        <p:spPr>
          <a:xfrm>
            <a:off x="12656206" y="8126838"/>
            <a:ext cx="894475"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pod</a:t>
            </a:r>
          </a:p>
        </p:txBody>
      </p:sp>
      <p:sp>
        <p:nvSpPr>
          <p:cNvPr id="61" name="Rectangle 60">
            <a:extLst>
              <a:ext uri="{FF2B5EF4-FFF2-40B4-BE49-F238E27FC236}">
                <a16:creationId xmlns:a16="http://schemas.microsoft.com/office/drawing/2014/main" id="{2A7E6FB2-0C5D-5D4E-BA5A-2C5B7FDFD475}"/>
              </a:ext>
            </a:extLst>
          </p:cNvPr>
          <p:cNvSpPr/>
          <p:nvPr/>
        </p:nvSpPr>
        <p:spPr>
          <a:xfrm>
            <a:off x="12044167" y="7559188"/>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invoker-*</a:t>
            </a:r>
          </a:p>
        </p:txBody>
      </p:sp>
      <p:sp>
        <p:nvSpPr>
          <p:cNvPr id="62" name="Rectangle 61">
            <a:extLst>
              <a:ext uri="{FF2B5EF4-FFF2-40B4-BE49-F238E27FC236}">
                <a16:creationId xmlns:a16="http://schemas.microsoft.com/office/drawing/2014/main" id="{AC682D3B-2875-D449-B44D-502E7160DD88}"/>
              </a:ext>
            </a:extLst>
          </p:cNvPr>
          <p:cNvSpPr/>
          <p:nvPr/>
        </p:nvSpPr>
        <p:spPr>
          <a:xfrm>
            <a:off x="14950697" y="7106235"/>
            <a:ext cx="2734591" cy="2409525"/>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 name="TextBox 62">
            <a:extLst>
              <a:ext uri="{FF2B5EF4-FFF2-40B4-BE49-F238E27FC236}">
                <a16:creationId xmlns:a16="http://schemas.microsoft.com/office/drawing/2014/main" id="{55A7CFA8-D08A-1345-AAE0-539437CF5B39}"/>
              </a:ext>
            </a:extLst>
          </p:cNvPr>
          <p:cNvSpPr txBox="1"/>
          <p:nvPr/>
        </p:nvSpPr>
        <p:spPr>
          <a:xfrm>
            <a:off x="15620212" y="8879048"/>
            <a:ext cx="1123704"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node</a:t>
            </a:r>
          </a:p>
        </p:txBody>
      </p:sp>
      <p:sp>
        <p:nvSpPr>
          <p:cNvPr id="64" name="Rectangle 63">
            <a:extLst>
              <a:ext uri="{FF2B5EF4-FFF2-40B4-BE49-F238E27FC236}">
                <a16:creationId xmlns:a16="http://schemas.microsoft.com/office/drawing/2014/main" id="{1872945A-501B-8C40-A250-2227192A5851}"/>
              </a:ext>
            </a:extLst>
          </p:cNvPr>
          <p:cNvSpPr/>
          <p:nvPr/>
        </p:nvSpPr>
        <p:spPr>
          <a:xfrm>
            <a:off x="15071384" y="7269520"/>
            <a:ext cx="2483275" cy="1543393"/>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5" name="TextBox 64">
            <a:extLst>
              <a:ext uri="{FF2B5EF4-FFF2-40B4-BE49-F238E27FC236}">
                <a16:creationId xmlns:a16="http://schemas.microsoft.com/office/drawing/2014/main" id="{FD31384C-EB19-C946-87E0-8B7CD0D9192E}"/>
              </a:ext>
            </a:extLst>
          </p:cNvPr>
          <p:cNvSpPr txBox="1"/>
          <p:nvPr/>
        </p:nvSpPr>
        <p:spPr>
          <a:xfrm>
            <a:off x="15740911" y="8126838"/>
            <a:ext cx="894475"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pod</a:t>
            </a:r>
          </a:p>
        </p:txBody>
      </p:sp>
      <p:sp>
        <p:nvSpPr>
          <p:cNvPr id="66" name="Rectangle 65">
            <a:extLst>
              <a:ext uri="{FF2B5EF4-FFF2-40B4-BE49-F238E27FC236}">
                <a16:creationId xmlns:a16="http://schemas.microsoft.com/office/drawing/2014/main" id="{C8280282-E078-DD44-B6C8-BE7BB224C8A6}"/>
              </a:ext>
            </a:extLst>
          </p:cNvPr>
          <p:cNvSpPr/>
          <p:nvPr/>
        </p:nvSpPr>
        <p:spPr>
          <a:xfrm>
            <a:off x="15128872" y="7559188"/>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invoker-*</a:t>
            </a:r>
          </a:p>
        </p:txBody>
      </p:sp>
      <p:sp>
        <p:nvSpPr>
          <p:cNvPr id="67" name="Rectangle 66">
            <a:extLst>
              <a:ext uri="{FF2B5EF4-FFF2-40B4-BE49-F238E27FC236}">
                <a16:creationId xmlns:a16="http://schemas.microsoft.com/office/drawing/2014/main" id="{6D774AE1-1586-D640-A530-55B7CEE4DD01}"/>
              </a:ext>
            </a:extLst>
          </p:cNvPr>
          <p:cNvSpPr/>
          <p:nvPr/>
        </p:nvSpPr>
        <p:spPr>
          <a:xfrm>
            <a:off x="17988764" y="7106235"/>
            <a:ext cx="2734591" cy="2409525"/>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8" name="TextBox 67">
            <a:extLst>
              <a:ext uri="{FF2B5EF4-FFF2-40B4-BE49-F238E27FC236}">
                <a16:creationId xmlns:a16="http://schemas.microsoft.com/office/drawing/2014/main" id="{5D45F730-BE19-0E4F-BE3B-4ECC57CBCF45}"/>
              </a:ext>
            </a:extLst>
          </p:cNvPr>
          <p:cNvSpPr txBox="1"/>
          <p:nvPr/>
        </p:nvSpPr>
        <p:spPr>
          <a:xfrm>
            <a:off x="18658279" y="8879048"/>
            <a:ext cx="1123704"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node</a:t>
            </a:r>
          </a:p>
        </p:txBody>
      </p:sp>
      <p:sp>
        <p:nvSpPr>
          <p:cNvPr id="69" name="Rectangle 68">
            <a:extLst>
              <a:ext uri="{FF2B5EF4-FFF2-40B4-BE49-F238E27FC236}">
                <a16:creationId xmlns:a16="http://schemas.microsoft.com/office/drawing/2014/main" id="{0CD5549F-D8B4-CE43-9AE2-BD3B1496AE37}"/>
              </a:ext>
            </a:extLst>
          </p:cNvPr>
          <p:cNvSpPr/>
          <p:nvPr/>
        </p:nvSpPr>
        <p:spPr>
          <a:xfrm>
            <a:off x="18109451" y="7269520"/>
            <a:ext cx="2483275" cy="1543393"/>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0" name="TextBox 69">
            <a:extLst>
              <a:ext uri="{FF2B5EF4-FFF2-40B4-BE49-F238E27FC236}">
                <a16:creationId xmlns:a16="http://schemas.microsoft.com/office/drawing/2014/main" id="{30DC897C-DEC8-E748-A713-BA4CBB102172}"/>
              </a:ext>
            </a:extLst>
          </p:cNvPr>
          <p:cNvSpPr txBox="1"/>
          <p:nvPr/>
        </p:nvSpPr>
        <p:spPr>
          <a:xfrm>
            <a:off x="18778978" y="8126838"/>
            <a:ext cx="894475"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pod</a:t>
            </a:r>
          </a:p>
        </p:txBody>
      </p:sp>
      <p:sp>
        <p:nvSpPr>
          <p:cNvPr id="71" name="Rectangle 70">
            <a:extLst>
              <a:ext uri="{FF2B5EF4-FFF2-40B4-BE49-F238E27FC236}">
                <a16:creationId xmlns:a16="http://schemas.microsoft.com/office/drawing/2014/main" id="{55454DA7-B901-C348-8FBF-D24B379BC17A}"/>
              </a:ext>
            </a:extLst>
          </p:cNvPr>
          <p:cNvSpPr/>
          <p:nvPr/>
        </p:nvSpPr>
        <p:spPr>
          <a:xfrm>
            <a:off x="18166939" y="7559188"/>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invoker-*</a:t>
            </a:r>
          </a:p>
        </p:txBody>
      </p:sp>
      <p:sp>
        <p:nvSpPr>
          <p:cNvPr id="72" name="Rectangle 71">
            <a:extLst>
              <a:ext uri="{FF2B5EF4-FFF2-40B4-BE49-F238E27FC236}">
                <a16:creationId xmlns:a16="http://schemas.microsoft.com/office/drawing/2014/main" id="{0E7F506F-9CE7-8C4C-A264-7855BBC9C422}"/>
              </a:ext>
            </a:extLst>
          </p:cNvPr>
          <p:cNvSpPr/>
          <p:nvPr/>
        </p:nvSpPr>
        <p:spPr>
          <a:xfrm>
            <a:off x="20999070" y="7106235"/>
            <a:ext cx="2734591" cy="2409525"/>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3" name="TextBox 72">
            <a:extLst>
              <a:ext uri="{FF2B5EF4-FFF2-40B4-BE49-F238E27FC236}">
                <a16:creationId xmlns:a16="http://schemas.microsoft.com/office/drawing/2014/main" id="{E4D81F06-448C-3A4F-8164-4357C1FB4045}"/>
              </a:ext>
            </a:extLst>
          </p:cNvPr>
          <p:cNvSpPr txBox="1"/>
          <p:nvPr/>
        </p:nvSpPr>
        <p:spPr>
          <a:xfrm>
            <a:off x="21668585" y="8879048"/>
            <a:ext cx="1123704"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node</a:t>
            </a:r>
          </a:p>
        </p:txBody>
      </p:sp>
      <p:sp>
        <p:nvSpPr>
          <p:cNvPr id="74" name="Rectangle 73">
            <a:extLst>
              <a:ext uri="{FF2B5EF4-FFF2-40B4-BE49-F238E27FC236}">
                <a16:creationId xmlns:a16="http://schemas.microsoft.com/office/drawing/2014/main" id="{97A7854E-0560-1A41-BF6D-88584ECE43E2}"/>
              </a:ext>
            </a:extLst>
          </p:cNvPr>
          <p:cNvSpPr/>
          <p:nvPr/>
        </p:nvSpPr>
        <p:spPr>
          <a:xfrm>
            <a:off x="21119757" y="7269520"/>
            <a:ext cx="2483275" cy="1543393"/>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5" name="TextBox 74">
            <a:extLst>
              <a:ext uri="{FF2B5EF4-FFF2-40B4-BE49-F238E27FC236}">
                <a16:creationId xmlns:a16="http://schemas.microsoft.com/office/drawing/2014/main" id="{049FD2FD-D47E-4844-B87F-213EE9962670}"/>
              </a:ext>
            </a:extLst>
          </p:cNvPr>
          <p:cNvSpPr txBox="1"/>
          <p:nvPr/>
        </p:nvSpPr>
        <p:spPr>
          <a:xfrm>
            <a:off x="21789284" y="8126838"/>
            <a:ext cx="894475"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pod</a:t>
            </a:r>
          </a:p>
        </p:txBody>
      </p:sp>
      <p:sp>
        <p:nvSpPr>
          <p:cNvPr id="76" name="Rectangle 75">
            <a:extLst>
              <a:ext uri="{FF2B5EF4-FFF2-40B4-BE49-F238E27FC236}">
                <a16:creationId xmlns:a16="http://schemas.microsoft.com/office/drawing/2014/main" id="{19DB7DCA-BFCD-8347-B244-BF78B26905EB}"/>
              </a:ext>
            </a:extLst>
          </p:cNvPr>
          <p:cNvSpPr/>
          <p:nvPr/>
        </p:nvSpPr>
        <p:spPr>
          <a:xfrm>
            <a:off x="21177245" y="7559188"/>
            <a:ext cx="2237015" cy="60593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invoker-n</a:t>
            </a:r>
          </a:p>
        </p:txBody>
      </p:sp>
      <p:sp>
        <p:nvSpPr>
          <p:cNvPr id="51" name="TextBox 50">
            <a:extLst>
              <a:ext uri="{FF2B5EF4-FFF2-40B4-BE49-F238E27FC236}">
                <a16:creationId xmlns:a16="http://schemas.microsoft.com/office/drawing/2014/main" id="{62DD11A5-4284-B94F-8251-442AEA25B2F0}"/>
              </a:ext>
            </a:extLst>
          </p:cNvPr>
          <p:cNvSpPr txBox="1"/>
          <p:nvPr/>
        </p:nvSpPr>
        <p:spPr>
          <a:xfrm>
            <a:off x="208218" y="3111319"/>
            <a:ext cx="5866990" cy="26064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457200" indent="-457200" algn="l">
              <a:buFont typeface="Arial" panose="020B0604020202020204" pitchFamily="34" charset="0"/>
              <a:buChar char="•"/>
            </a:pPr>
            <a:r>
              <a:rPr lang="en-US" dirty="0"/>
              <a:t>Controllers as stateful sets</a:t>
            </a:r>
            <a:endPar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457200" marR="0" indent="-457200" algn="l" defTabSz="821531"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Invokers as </a:t>
            </a:r>
            <a:r>
              <a:rPr kumimoji="0" lang="en-US" sz="3200" b="1" i="0" u="none" strike="noStrike" cap="none" spc="0" normalizeH="0" baseline="0" dirty="0" err="1">
                <a:ln>
                  <a:noFill/>
                </a:ln>
                <a:solidFill>
                  <a:srgbClr val="000000"/>
                </a:solidFill>
                <a:effectLst/>
                <a:uFillTx/>
                <a:latin typeface="Helvetica Neue"/>
                <a:ea typeface="Helvetica Neue"/>
                <a:cs typeface="Helvetica Neue"/>
                <a:sym typeface="Helvetica Neue"/>
              </a:rPr>
              <a:t>deamon</a:t>
            </a: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 sets</a:t>
            </a:r>
          </a:p>
          <a:p>
            <a:pPr marL="457200" marR="0" indent="-457200" algn="l"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dirty="0"/>
              <a:t>Affinity via node </a:t>
            </a:r>
            <a:r>
              <a:rPr lang="en-US" dirty="0" err="1"/>
              <a:t>labes</a:t>
            </a:r>
            <a:endParaRPr lang="en-US" dirty="0"/>
          </a:p>
          <a:p>
            <a:pPr marL="457200" marR="0" indent="-457200" algn="l" defTabSz="821531"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Config via </a:t>
            </a:r>
            <a:r>
              <a:rPr kumimoji="0" lang="en-US" sz="3200" b="1" i="0" u="none" strike="noStrike" cap="none" spc="0" normalizeH="0" baseline="0" dirty="0" err="1">
                <a:ln>
                  <a:noFill/>
                </a:ln>
                <a:solidFill>
                  <a:srgbClr val="000000"/>
                </a:solidFill>
                <a:effectLst/>
                <a:uFillTx/>
                <a:latin typeface="Helvetica Neue"/>
                <a:ea typeface="Helvetica Neue"/>
                <a:cs typeface="Helvetica Neue"/>
                <a:sym typeface="Helvetica Neue"/>
              </a:rPr>
              <a:t>ConfigMaps</a:t>
            </a:r>
            <a:endPar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457200" marR="0" indent="-457200" algn="l"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dirty="0"/>
              <a:t>Secrets via </a:t>
            </a:r>
            <a:r>
              <a:rPr lang="en-US" dirty="0" err="1"/>
              <a:t>SecretMaps</a:t>
            </a:r>
            <a:endPar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77" name="TextBox 76">
            <a:extLst>
              <a:ext uri="{FF2B5EF4-FFF2-40B4-BE49-F238E27FC236}">
                <a16:creationId xmlns:a16="http://schemas.microsoft.com/office/drawing/2014/main" id="{98C6D708-2409-A341-A27A-B486DFEFE820}"/>
              </a:ext>
            </a:extLst>
          </p:cNvPr>
          <p:cNvSpPr txBox="1"/>
          <p:nvPr/>
        </p:nvSpPr>
        <p:spPr>
          <a:xfrm>
            <a:off x="2205861" y="11777482"/>
            <a:ext cx="1519326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dirty="0"/>
              <a:t>Repository: </a:t>
            </a:r>
            <a:r>
              <a:rPr lang="en-US" dirty="0">
                <a:hlinkClick r:id="rId2"/>
              </a:rPr>
              <a:t>https://github.com/apache/incubator-openwhisk-deploy-kube</a:t>
            </a:r>
            <a:r>
              <a:rPr lang="en-US" dirty="0"/>
              <a:t> </a:t>
            </a:r>
            <a:endPar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7848978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BCAC4C-F04E-F14F-9B1B-D52AAFF9E029}"/>
              </a:ext>
            </a:extLst>
          </p:cNvPr>
          <p:cNvSpPr>
            <a:spLocks noGrp="1"/>
          </p:cNvSpPr>
          <p:nvPr>
            <p:ph type="body" sz="half" idx="13"/>
          </p:nvPr>
        </p:nvSpPr>
        <p:spPr/>
        <p:txBody>
          <a:bodyPr/>
          <a:lstStyle/>
          <a:p>
            <a:r>
              <a:rPr lang="en-US" dirty="0"/>
              <a:t>The package manager for Kubernetes</a:t>
            </a:r>
          </a:p>
          <a:p>
            <a:pPr marL="857250" indent="-857250">
              <a:buFont typeface="Arial" panose="020B0604020202020204" pitchFamily="34" charset="0"/>
              <a:buChar char="•"/>
            </a:pPr>
            <a:r>
              <a:rPr lang="en-US" dirty="0"/>
              <a:t>Deployment easy, standardized and reusable</a:t>
            </a:r>
          </a:p>
          <a:p>
            <a:pPr marL="857250" indent="-857250">
              <a:buFont typeface="Arial" panose="020B0604020202020204" pitchFamily="34" charset="0"/>
              <a:buChar char="•"/>
            </a:pPr>
            <a:r>
              <a:rPr lang="en-US" dirty="0"/>
              <a:t>Operator productivity</a:t>
            </a:r>
          </a:p>
          <a:p>
            <a:pPr marL="857250" indent="-857250">
              <a:buFont typeface="Arial" panose="020B0604020202020204" pitchFamily="34" charset="0"/>
              <a:buChar char="•"/>
            </a:pPr>
            <a:r>
              <a:rPr lang="en-US" dirty="0"/>
              <a:t>Reduce deployment complexity</a:t>
            </a:r>
          </a:p>
          <a:p>
            <a:pPr marL="857250" indent="-857250">
              <a:buFont typeface="Arial" panose="020B0604020202020204" pitchFamily="34" charset="0"/>
              <a:buChar char="•"/>
            </a:pPr>
            <a:r>
              <a:rPr lang="en-US" dirty="0"/>
              <a:t>Speeds up adoption of cloud native</a:t>
            </a:r>
          </a:p>
          <a:p>
            <a:pPr marL="857250" indent="-857250">
              <a:buFont typeface="Arial" panose="020B0604020202020204" pitchFamily="34" charset="0"/>
              <a:buChar char="•"/>
            </a:pPr>
            <a:r>
              <a:rPr lang="en-US" dirty="0"/>
              <a:t>Avoids duplication</a:t>
            </a:r>
          </a:p>
        </p:txBody>
      </p:sp>
      <p:sp>
        <p:nvSpPr>
          <p:cNvPr id="233" name="Title Here"/>
          <p:cNvSpPr txBox="1">
            <a:spLocks noGrp="1"/>
          </p:cNvSpPr>
          <p:nvPr>
            <p:ph type="body" sz="quarter" idx="14"/>
          </p:nvPr>
        </p:nvSpPr>
        <p:spPr>
          <a:prstGeom prst="rect">
            <a:avLst/>
          </a:prstGeom>
        </p:spPr>
        <p:txBody>
          <a:bodyPr>
            <a:normAutofit/>
          </a:bodyPr>
          <a:lstStyle/>
          <a:p>
            <a:r>
              <a:rPr lang="en-US" dirty="0"/>
              <a:t>Helm</a:t>
            </a:r>
            <a:endParaRPr dirty="0"/>
          </a:p>
        </p:txBody>
      </p:sp>
      <p:grpSp>
        <p:nvGrpSpPr>
          <p:cNvPr id="4" name="Group 3">
            <a:extLst>
              <a:ext uri="{FF2B5EF4-FFF2-40B4-BE49-F238E27FC236}">
                <a16:creationId xmlns:a16="http://schemas.microsoft.com/office/drawing/2014/main" id="{ED2C089D-AA1D-8C4C-99F0-66E2EC2F857F}"/>
              </a:ext>
            </a:extLst>
          </p:cNvPr>
          <p:cNvGrpSpPr/>
          <p:nvPr/>
        </p:nvGrpSpPr>
        <p:grpSpPr>
          <a:xfrm>
            <a:off x="208218" y="1597169"/>
            <a:ext cx="1364550" cy="1215712"/>
            <a:chOff x="4181475" y="1838325"/>
            <a:chExt cx="533400" cy="530226"/>
          </a:xfrm>
          <a:solidFill>
            <a:schemeClr val="tx1"/>
          </a:solidFill>
        </p:grpSpPr>
        <p:sp>
          <p:nvSpPr>
            <p:cNvPr id="5" name="Freeform 5">
              <a:extLst>
                <a:ext uri="{FF2B5EF4-FFF2-40B4-BE49-F238E27FC236}">
                  <a16:creationId xmlns:a16="http://schemas.microsoft.com/office/drawing/2014/main" id="{9D537D82-BD81-A747-A181-72171BBC3610}"/>
                </a:ext>
              </a:extLst>
            </p:cNvPr>
            <p:cNvSpPr>
              <a:spLocks noEditPoints="1"/>
            </p:cNvSpPr>
            <p:nvPr/>
          </p:nvSpPr>
          <p:spPr bwMode="auto">
            <a:xfrm>
              <a:off x="4181475" y="1838325"/>
              <a:ext cx="336550" cy="330200"/>
            </a:xfrm>
            <a:custGeom>
              <a:avLst/>
              <a:gdLst>
                <a:gd name="T0" fmla="*/ 585 w 999"/>
                <a:gd name="T1" fmla="*/ 895 h 964"/>
                <a:gd name="T2" fmla="*/ 930 w 999"/>
                <a:gd name="T3" fmla="*/ 964 h 964"/>
                <a:gd name="T4" fmla="*/ 999 w 999"/>
                <a:gd name="T5" fmla="*/ 620 h 964"/>
                <a:gd name="T6" fmla="*/ 826 w 999"/>
                <a:gd name="T7" fmla="*/ 551 h 964"/>
                <a:gd name="T8" fmla="*/ 930 w 999"/>
                <a:gd name="T9" fmla="*/ 413 h 964"/>
                <a:gd name="T10" fmla="*/ 999 w 999"/>
                <a:gd name="T11" fmla="*/ 69 h 964"/>
                <a:gd name="T12" fmla="*/ 654 w 999"/>
                <a:gd name="T13" fmla="*/ 0 h 964"/>
                <a:gd name="T14" fmla="*/ 585 w 999"/>
                <a:gd name="T15" fmla="*/ 344 h 964"/>
                <a:gd name="T16" fmla="*/ 757 w 999"/>
                <a:gd name="T17" fmla="*/ 413 h 964"/>
                <a:gd name="T18" fmla="*/ 654 w 999"/>
                <a:gd name="T19" fmla="*/ 551 h 964"/>
                <a:gd name="T20" fmla="*/ 585 w 999"/>
                <a:gd name="T21" fmla="*/ 723 h 964"/>
                <a:gd name="T22" fmla="*/ 413 w 999"/>
                <a:gd name="T23" fmla="*/ 620 h 964"/>
                <a:gd name="T24" fmla="*/ 241 w 999"/>
                <a:gd name="T25" fmla="*/ 551 h 964"/>
                <a:gd name="T26" fmla="*/ 344 w 999"/>
                <a:gd name="T27" fmla="*/ 413 h 964"/>
                <a:gd name="T28" fmla="*/ 413 w 999"/>
                <a:gd name="T29" fmla="*/ 69 h 964"/>
                <a:gd name="T30" fmla="*/ 69 w 999"/>
                <a:gd name="T31" fmla="*/ 0 h 964"/>
                <a:gd name="T32" fmla="*/ 0 w 999"/>
                <a:gd name="T33" fmla="*/ 344 h 964"/>
                <a:gd name="T34" fmla="*/ 172 w 999"/>
                <a:gd name="T35" fmla="*/ 413 h 964"/>
                <a:gd name="T36" fmla="*/ 69 w 999"/>
                <a:gd name="T37" fmla="*/ 551 h 964"/>
                <a:gd name="T38" fmla="*/ 0 w 999"/>
                <a:gd name="T39" fmla="*/ 895 h 964"/>
                <a:gd name="T40" fmla="*/ 344 w 999"/>
                <a:gd name="T41" fmla="*/ 964 h 964"/>
                <a:gd name="T42" fmla="*/ 413 w 999"/>
                <a:gd name="T43" fmla="*/ 792 h 964"/>
                <a:gd name="T44" fmla="*/ 654 w 999"/>
                <a:gd name="T45" fmla="*/ 344 h 964"/>
                <a:gd name="T46" fmla="*/ 930 w 999"/>
                <a:gd name="T47" fmla="*/ 69 h 964"/>
                <a:gd name="T48" fmla="*/ 826 w 999"/>
                <a:gd name="T49" fmla="*/ 344 h 964"/>
                <a:gd name="T50" fmla="*/ 654 w 999"/>
                <a:gd name="T51" fmla="*/ 344 h 964"/>
                <a:gd name="T52" fmla="*/ 930 w 999"/>
                <a:gd name="T53" fmla="*/ 895 h 964"/>
                <a:gd name="T54" fmla="*/ 654 w 999"/>
                <a:gd name="T55" fmla="*/ 620 h 964"/>
                <a:gd name="T56" fmla="*/ 69 w 999"/>
                <a:gd name="T57" fmla="*/ 344 h 964"/>
                <a:gd name="T58" fmla="*/ 344 w 999"/>
                <a:gd name="T59" fmla="*/ 69 h 964"/>
                <a:gd name="T60" fmla="*/ 241 w 999"/>
                <a:gd name="T61" fmla="*/ 344 h 964"/>
                <a:gd name="T62" fmla="*/ 69 w 999"/>
                <a:gd name="T63" fmla="*/ 344 h 964"/>
                <a:gd name="T64" fmla="*/ 69 w 999"/>
                <a:gd name="T65" fmla="*/ 895 h 964"/>
                <a:gd name="T66" fmla="*/ 344 w 999"/>
                <a:gd name="T67" fmla="*/ 620 h 964"/>
                <a:gd name="T68" fmla="*/ 344 w 999"/>
                <a:gd name="T69" fmla="*/ 79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9" h="964">
                  <a:moveTo>
                    <a:pt x="585" y="792"/>
                  </a:moveTo>
                  <a:cubicBezTo>
                    <a:pt x="585" y="895"/>
                    <a:pt x="585" y="895"/>
                    <a:pt x="585" y="895"/>
                  </a:cubicBezTo>
                  <a:cubicBezTo>
                    <a:pt x="585" y="933"/>
                    <a:pt x="616" y="964"/>
                    <a:pt x="654" y="964"/>
                  </a:cubicBezTo>
                  <a:cubicBezTo>
                    <a:pt x="930" y="964"/>
                    <a:pt x="930" y="964"/>
                    <a:pt x="930" y="964"/>
                  </a:cubicBezTo>
                  <a:cubicBezTo>
                    <a:pt x="968" y="964"/>
                    <a:pt x="999" y="933"/>
                    <a:pt x="999" y="895"/>
                  </a:cubicBezTo>
                  <a:cubicBezTo>
                    <a:pt x="999" y="620"/>
                    <a:pt x="999" y="620"/>
                    <a:pt x="999" y="620"/>
                  </a:cubicBezTo>
                  <a:cubicBezTo>
                    <a:pt x="999" y="582"/>
                    <a:pt x="968" y="551"/>
                    <a:pt x="930" y="551"/>
                  </a:cubicBezTo>
                  <a:cubicBezTo>
                    <a:pt x="826" y="551"/>
                    <a:pt x="826" y="551"/>
                    <a:pt x="826" y="551"/>
                  </a:cubicBezTo>
                  <a:cubicBezTo>
                    <a:pt x="826" y="413"/>
                    <a:pt x="826" y="413"/>
                    <a:pt x="826" y="413"/>
                  </a:cubicBezTo>
                  <a:cubicBezTo>
                    <a:pt x="930" y="413"/>
                    <a:pt x="930" y="413"/>
                    <a:pt x="930" y="413"/>
                  </a:cubicBezTo>
                  <a:cubicBezTo>
                    <a:pt x="968" y="413"/>
                    <a:pt x="999" y="382"/>
                    <a:pt x="999" y="344"/>
                  </a:cubicBezTo>
                  <a:cubicBezTo>
                    <a:pt x="999" y="69"/>
                    <a:pt x="999" y="69"/>
                    <a:pt x="999" y="69"/>
                  </a:cubicBezTo>
                  <a:cubicBezTo>
                    <a:pt x="999" y="31"/>
                    <a:pt x="968" y="0"/>
                    <a:pt x="930" y="0"/>
                  </a:cubicBezTo>
                  <a:cubicBezTo>
                    <a:pt x="654" y="0"/>
                    <a:pt x="654" y="0"/>
                    <a:pt x="654" y="0"/>
                  </a:cubicBezTo>
                  <a:cubicBezTo>
                    <a:pt x="616" y="0"/>
                    <a:pt x="585" y="31"/>
                    <a:pt x="585" y="69"/>
                  </a:cubicBezTo>
                  <a:cubicBezTo>
                    <a:pt x="585" y="344"/>
                    <a:pt x="585" y="344"/>
                    <a:pt x="585" y="344"/>
                  </a:cubicBezTo>
                  <a:cubicBezTo>
                    <a:pt x="585" y="382"/>
                    <a:pt x="616" y="413"/>
                    <a:pt x="654" y="413"/>
                  </a:cubicBezTo>
                  <a:cubicBezTo>
                    <a:pt x="757" y="413"/>
                    <a:pt x="757" y="413"/>
                    <a:pt x="757" y="413"/>
                  </a:cubicBezTo>
                  <a:cubicBezTo>
                    <a:pt x="757" y="551"/>
                    <a:pt x="757" y="551"/>
                    <a:pt x="757" y="551"/>
                  </a:cubicBezTo>
                  <a:cubicBezTo>
                    <a:pt x="654" y="551"/>
                    <a:pt x="654" y="551"/>
                    <a:pt x="654" y="551"/>
                  </a:cubicBezTo>
                  <a:cubicBezTo>
                    <a:pt x="616" y="551"/>
                    <a:pt x="585" y="582"/>
                    <a:pt x="585" y="620"/>
                  </a:cubicBezTo>
                  <a:cubicBezTo>
                    <a:pt x="585" y="723"/>
                    <a:pt x="585" y="723"/>
                    <a:pt x="585" y="723"/>
                  </a:cubicBezTo>
                  <a:cubicBezTo>
                    <a:pt x="413" y="723"/>
                    <a:pt x="413" y="723"/>
                    <a:pt x="413" y="723"/>
                  </a:cubicBezTo>
                  <a:cubicBezTo>
                    <a:pt x="413" y="620"/>
                    <a:pt x="413" y="620"/>
                    <a:pt x="413" y="620"/>
                  </a:cubicBezTo>
                  <a:cubicBezTo>
                    <a:pt x="413" y="582"/>
                    <a:pt x="382" y="551"/>
                    <a:pt x="344" y="551"/>
                  </a:cubicBezTo>
                  <a:cubicBezTo>
                    <a:pt x="241" y="551"/>
                    <a:pt x="241" y="551"/>
                    <a:pt x="241" y="551"/>
                  </a:cubicBezTo>
                  <a:cubicBezTo>
                    <a:pt x="241" y="413"/>
                    <a:pt x="241" y="413"/>
                    <a:pt x="241" y="413"/>
                  </a:cubicBezTo>
                  <a:cubicBezTo>
                    <a:pt x="344" y="413"/>
                    <a:pt x="344" y="413"/>
                    <a:pt x="344" y="413"/>
                  </a:cubicBezTo>
                  <a:cubicBezTo>
                    <a:pt x="382" y="413"/>
                    <a:pt x="413" y="382"/>
                    <a:pt x="413" y="344"/>
                  </a:cubicBezTo>
                  <a:cubicBezTo>
                    <a:pt x="413" y="69"/>
                    <a:pt x="413" y="69"/>
                    <a:pt x="413" y="69"/>
                  </a:cubicBezTo>
                  <a:cubicBezTo>
                    <a:pt x="413" y="31"/>
                    <a:pt x="382" y="0"/>
                    <a:pt x="344" y="0"/>
                  </a:cubicBezTo>
                  <a:cubicBezTo>
                    <a:pt x="69" y="0"/>
                    <a:pt x="69" y="0"/>
                    <a:pt x="69" y="0"/>
                  </a:cubicBezTo>
                  <a:cubicBezTo>
                    <a:pt x="31" y="0"/>
                    <a:pt x="0" y="31"/>
                    <a:pt x="0" y="69"/>
                  </a:cubicBezTo>
                  <a:cubicBezTo>
                    <a:pt x="0" y="344"/>
                    <a:pt x="0" y="344"/>
                    <a:pt x="0" y="344"/>
                  </a:cubicBezTo>
                  <a:cubicBezTo>
                    <a:pt x="0" y="382"/>
                    <a:pt x="31" y="413"/>
                    <a:pt x="69" y="413"/>
                  </a:cubicBezTo>
                  <a:cubicBezTo>
                    <a:pt x="172" y="413"/>
                    <a:pt x="172" y="413"/>
                    <a:pt x="172" y="413"/>
                  </a:cubicBezTo>
                  <a:cubicBezTo>
                    <a:pt x="172" y="551"/>
                    <a:pt x="172" y="551"/>
                    <a:pt x="172" y="551"/>
                  </a:cubicBezTo>
                  <a:cubicBezTo>
                    <a:pt x="69" y="551"/>
                    <a:pt x="69" y="551"/>
                    <a:pt x="69" y="551"/>
                  </a:cubicBezTo>
                  <a:cubicBezTo>
                    <a:pt x="31" y="551"/>
                    <a:pt x="0" y="582"/>
                    <a:pt x="0" y="620"/>
                  </a:cubicBezTo>
                  <a:cubicBezTo>
                    <a:pt x="0" y="895"/>
                    <a:pt x="0" y="895"/>
                    <a:pt x="0" y="895"/>
                  </a:cubicBezTo>
                  <a:cubicBezTo>
                    <a:pt x="0" y="933"/>
                    <a:pt x="31" y="964"/>
                    <a:pt x="69" y="964"/>
                  </a:cubicBezTo>
                  <a:cubicBezTo>
                    <a:pt x="344" y="964"/>
                    <a:pt x="344" y="964"/>
                    <a:pt x="344" y="964"/>
                  </a:cubicBezTo>
                  <a:cubicBezTo>
                    <a:pt x="382" y="964"/>
                    <a:pt x="413" y="933"/>
                    <a:pt x="413" y="895"/>
                  </a:cubicBezTo>
                  <a:cubicBezTo>
                    <a:pt x="413" y="792"/>
                    <a:pt x="413" y="792"/>
                    <a:pt x="413" y="792"/>
                  </a:cubicBezTo>
                  <a:lnTo>
                    <a:pt x="585" y="792"/>
                  </a:lnTo>
                  <a:close/>
                  <a:moveTo>
                    <a:pt x="654" y="344"/>
                  </a:moveTo>
                  <a:cubicBezTo>
                    <a:pt x="654" y="69"/>
                    <a:pt x="654" y="69"/>
                    <a:pt x="654" y="69"/>
                  </a:cubicBezTo>
                  <a:cubicBezTo>
                    <a:pt x="930" y="69"/>
                    <a:pt x="930" y="69"/>
                    <a:pt x="930" y="69"/>
                  </a:cubicBezTo>
                  <a:cubicBezTo>
                    <a:pt x="930" y="344"/>
                    <a:pt x="930" y="344"/>
                    <a:pt x="930" y="344"/>
                  </a:cubicBezTo>
                  <a:cubicBezTo>
                    <a:pt x="826" y="344"/>
                    <a:pt x="826" y="344"/>
                    <a:pt x="826" y="344"/>
                  </a:cubicBezTo>
                  <a:cubicBezTo>
                    <a:pt x="757" y="344"/>
                    <a:pt x="757" y="344"/>
                    <a:pt x="757" y="344"/>
                  </a:cubicBezTo>
                  <a:lnTo>
                    <a:pt x="654" y="344"/>
                  </a:lnTo>
                  <a:close/>
                  <a:moveTo>
                    <a:pt x="930" y="620"/>
                  </a:moveTo>
                  <a:cubicBezTo>
                    <a:pt x="930" y="895"/>
                    <a:pt x="930" y="895"/>
                    <a:pt x="930" y="895"/>
                  </a:cubicBezTo>
                  <a:cubicBezTo>
                    <a:pt x="654" y="895"/>
                    <a:pt x="654" y="895"/>
                    <a:pt x="654" y="895"/>
                  </a:cubicBezTo>
                  <a:cubicBezTo>
                    <a:pt x="654" y="620"/>
                    <a:pt x="654" y="620"/>
                    <a:pt x="654" y="620"/>
                  </a:cubicBezTo>
                  <a:lnTo>
                    <a:pt x="930" y="620"/>
                  </a:lnTo>
                  <a:close/>
                  <a:moveTo>
                    <a:pt x="69" y="344"/>
                  </a:moveTo>
                  <a:cubicBezTo>
                    <a:pt x="69" y="69"/>
                    <a:pt x="69" y="69"/>
                    <a:pt x="69" y="69"/>
                  </a:cubicBezTo>
                  <a:cubicBezTo>
                    <a:pt x="344" y="69"/>
                    <a:pt x="344" y="69"/>
                    <a:pt x="344" y="69"/>
                  </a:cubicBezTo>
                  <a:cubicBezTo>
                    <a:pt x="344" y="344"/>
                    <a:pt x="344" y="344"/>
                    <a:pt x="344" y="344"/>
                  </a:cubicBezTo>
                  <a:cubicBezTo>
                    <a:pt x="241" y="344"/>
                    <a:pt x="241" y="344"/>
                    <a:pt x="241" y="344"/>
                  </a:cubicBezTo>
                  <a:cubicBezTo>
                    <a:pt x="172" y="344"/>
                    <a:pt x="172" y="344"/>
                    <a:pt x="172" y="344"/>
                  </a:cubicBezTo>
                  <a:lnTo>
                    <a:pt x="69" y="344"/>
                  </a:lnTo>
                  <a:close/>
                  <a:moveTo>
                    <a:pt x="344" y="895"/>
                  </a:moveTo>
                  <a:cubicBezTo>
                    <a:pt x="69" y="895"/>
                    <a:pt x="69" y="895"/>
                    <a:pt x="69" y="895"/>
                  </a:cubicBezTo>
                  <a:cubicBezTo>
                    <a:pt x="69" y="620"/>
                    <a:pt x="69" y="620"/>
                    <a:pt x="69" y="620"/>
                  </a:cubicBezTo>
                  <a:cubicBezTo>
                    <a:pt x="344" y="620"/>
                    <a:pt x="344" y="620"/>
                    <a:pt x="344" y="620"/>
                  </a:cubicBezTo>
                  <a:cubicBezTo>
                    <a:pt x="344" y="723"/>
                    <a:pt x="344" y="723"/>
                    <a:pt x="344" y="723"/>
                  </a:cubicBezTo>
                  <a:cubicBezTo>
                    <a:pt x="344" y="792"/>
                    <a:pt x="344" y="792"/>
                    <a:pt x="344" y="792"/>
                  </a:cubicBezTo>
                  <a:lnTo>
                    <a:pt x="344" y="8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6" name="Freeform 6">
              <a:extLst>
                <a:ext uri="{FF2B5EF4-FFF2-40B4-BE49-F238E27FC236}">
                  <a16:creationId xmlns:a16="http://schemas.microsoft.com/office/drawing/2014/main" id="{E620FA8B-AC99-574A-864D-6D179779FFC5}"/>
                </a:ext>
              </a:extLst>
            </p:cNvPr>
            <p:cNvSpPr>
              <a:spLocks noEditPoints="1"/>
            </p:cNvSpPr>
            <p:nvPr/>
          </p:nvSpPr>
          <p:spPr bwMode="auto">
            <a:xfrm>
              <a:off x="4576763" y="2027238"/>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7" name="Freeform 7">
              <a:extLst>
                <a:ext uri="{FF2B5EF4-FFF2-40B4-BE49-F238E27FC236}">
                  <a16:creationId xmlns:a16="http://schemas.microsoft.com/office/drawing/2014/main" id="{9D081D19-EEAF-F748-8F5D-D43AE03A1203}"/>
                </a:ext>
              </a:extLst>
            </p:cNvPr>
            <p:cNvSpPr>
              <a:spLocks noEditPoints="1"/>
            </p:cNvSpPr>
            <p:nvPr/>
          </p:nvSpPr>
          <p:spPr bwMode="auto">
            <a:xfrm>
              <a:off x="4378325" y="2227263"/>
              <a:ext cx="336550" cy="141288"/>
            </a:xfrm>
            <a:custGeom>
              <a:avLst/>
              <a:gdLst>
                <a:gd name="T0" fmla="*/ 930 w 999"/>
                <a:gd name="T1" fmla="*/ 0 h 414"/>
                <a:gd name="T2" fmla="*/ 655 w 999"/>
                <a:gd name="T3" fmla="*/ 0 h 414"/>
                <a:gd name="T4" fmla="*/ 586 w 999"/>
                <a:gd name="T5" fmla="*/ 69 h 414"/>
                <a:gd name="T6" fmla="*/ 586 w 999"/>
                <a:gd name="T7" fmla="*/ 173 h 414"/>
                <a:gd name="T8" fmla="*/ 414 w 999"/>
                <a:gd name="T9" fmla="*/ 173 h 414"/>
                <a:gd name="T10" fmla="*/ 414 w 999"/>
                <a:gd name="T11" fmla="*/ 69 h 414"/>
                <a:gd name="T12" fmla="*/ 345 w 999"/>
                <a:gd name="T13" fmla="*/ 0 h 414"/>
                <a:gd name="T14" fmla="*/ 69 w 999"/>
                <a:gd name="T15" fmla="*/ 0 h 414"/>
                <a:gd name="T16" fmla="*/ 0 w 999"/>
                <a:gd name="T17" fmla="*/ 69 h 414"/>
                <a:gd name="T18" fmla="*/ 0 w 999"/>
                <a:gd name="T19" fmla="*/ 345 h 414"/>
                <a:gd name="T20" fmla="*/ 69 w 999"/>
                <a:gd name="T21" fmla="*/ 414 h 414"/>
                <a:gd name="T22" fmla="*/ 345 w 999"/>
                <a:gd name="T23" fmla="*/ 414 h 414"/>
                <a:gd name="T24" fmla="*/ 414 w 999"/>
                <a:gd name="T25" fmla="*/ 345 h 414"/>
                <a:gd name="T26" fmla="*/ 414 w 999"/>
                <a:gd name="T27" fmla="*/ 242 h 414"/>
                <a:gd name="T28" fmla="*/ 586 w 999"/>
                <a:gd name="T29" fmla="*/ 242 h 414"/>
                <a:gd name="T30" fmla="*/ 586 w 999"/>
                <a:gd name="T31" fmla="*/ 345 h 414"/>
                <a:gd name="T32" fmla="*/ 655 w 999"/>
                <a:gd name="T33" fmla="*/ 414 h 414"/>
                <a:gd name="T34" fmla="*/ 930 w 999"/>
                <a:gd name="T35" fmla="*/ 414 h 414"/>
                <a:gd name="T36" fmla="*/ 999 w 999"/>
                <a:gd name="T37" fmla="*/ 345 h 414"/>
                <a:gd name="T38" fmla="*/ 999 w 999"/>
                <a:gd name="T39" fmla="*/ 69 h 414"/>
                <a:gd name="T40" fmla="*/ 930 w 999"/>
                <a:gd name="T41" fmla="*/ 0 h 414"/>
                <a:gd name="T42" fmla="*/ 345 w 999"/>
                <a:gd name="T43" fmla="*/ 345 h 414"/>
                <a:gd name="T44" fmla="*/ 69 w 999"/>
                <a:gd name="T45" fmla="*/ 345 h 414"/>
                <a:gd name="T46" fmla="*/ 69 w 999"/>
                <a:gd name="T47" fmla="*/ 69 h 414"/>
                <a:gd name="T48" fmla="*/ 345 w 999"/>
                <a:gd name="T49" fmla="*/ 69 h 414"/>
                <a:gd name="T50" fmla="*/ 345 w 999"/>
                <a:gd name="T51" fmla="*/ 345 h 414"/>
                <a:gd name="T52" fmla="*/ 930 w 999"/>
                <a:gd name="T53" fmla="*/ 345 h 414"/>
                <a:gd name="T54" fmla="*/ 655 w 999"/>
                <a:gd name="T55" fmla="*/ 345 h 414"/>
                <a:gd name="T56" fmla="*/ 655 w 999"/>
                <a:gd name="T57" fmla="*/ 69 h 414"/>
                <a:gd name="T58" fmla="*/ 930 w 999"/>
                <a:gd name="T59" fmla="*/ 69 h 414"/>
                <a:gd name="T60" fmla="*/ 930 w 999"/>
                <a:gd name="T61"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9" h="414">
                  <a:moveTo>
                    <a:pt x="930" y="0"/>
                  </a:moveTo>
                  <a:cubicBezTo>
                    <a:pt x="655" y="0"/>
                    <a:pt x="655" y="0"/>
                    <a:pt x="655" y="0"/>
                  </a:cubicBezTo>
                  <a:cubicBezTo>
                    <a:pt x="617" y="0"/>
                    <a:pt x="586" y="31"/>
                    <a:pt x="586" y="69"/>
                  </a:cubicBezTo>
                  <a:cubicBezTo>
                    <a:pt x="586" y="173"/>
                    <a:pt x="586" y="173"/>
                    <a:pt x="586" y="173"/>
                  </a:cubicBezTo>
                  <a:cubicBezTo>
                    <a:pt x="414" y="173"/>
                    <a:pt x="414" y="173"/>
                    <a:pt x="414" y="173"/>
                  </a:cubicBezTo>
                  <a:cubicBezTo>
                    <a:pt x="414" y="69"/>
                    <a:pt x="414" y="69"/>
                    <a:pt x="414" y="69"/>
                  </a:cubicBezTo>
                  <a:cubicBezTo>
                    <a:pt x="414" y="31"/>
                    <a:pt x="383" y="0"/>
                    <a:pt x="345" y="0"/>
                  </a:cubicBezTo>
                  <a:cubicBezTo>
                    <a:pt x="69" y="0"/>
                    <a:pt x="69" y="0"/>
                    <a:pt x="69" y="0"/>
                  </a:cubicBezTo>
                  <a:cubicBezTo>
                    <a:pt x="31" y="0"/>
                    <a:pt x="0" y="31"/>
                    <a:pt x="0" y="69"/>
                  </a:cubicBezTo>
                  <a:cubicBezTo>
                    <a:pt x="0" y="345"/>
                    <a:pt x="0" y="345"/>
                    <a:pt x="0" y="345"/>
                  </a:cubicBezTo>
                  <a:cubicBezTo>
                    <a:pt x="0" y="383"/>
                    <a:pt x="31" y="414"/>
                    <a:pt x="69" y="414"/>
                  </a:cubicBezTo>
                  <a:cubicBezTo>
                    <a:pt x="345" y="414"/>
                    <a:pt x="345" y="414"/>
                    <a:pt x="345" y="414"/>
                  </a:cubicBezTo>
                  <a:cubicBezTo>
                    <a:pt x="383" y="414"/>
                    <a:pt x="414" y="383"/>
                    <a:pt x="414" y="345"/>
                  </a:cubicBezTo>
                  <a:cubicBezTo>
                    <a:pt x="414" y="242"/>
                    <a:pt x="414" y="242"/>
                    <a:pt x="414" y="242"/>
                  </a:cubicBezTo>
                  <a:cubicBezTo>
                    <a:pt x="586" y="242"/>
                    <a:pt x="586" y="242"/>
                    <a:pt x="586" y="242"/>
                  </a:cubicBezTo>
                  <a:cubicBezTo>
                    <a:pt x="586" y="345"/>
                    <a:pt x="586" y="345"/>
                    <a:pt x="586" y="345"/>
                  </a:cubicBezTo>
                  <a:cubicBezTo>
                    <a:pt x="586" y="383"/>
                    <a:pt x="617" y="414"/>
                    <a:pt x="655" y="414"/>
                  </a:cubicBezTo>
                  <a:cubicBezTo>
                    <a:pt x="930" y="414"/>
                    <a:pt x="930" y="414"/>
                    <a:pt x="930" y="414"/>
                  </a:cubicBezTo>
                  <a:cubicBezTo>
                    <a:pt x="968" y="414"/>
                    <a:pt x="999" y="383"/>
                    <a:pt x="999" y="345"/>
                  </a:cubicBezTo>
                  <a:cubicBezTo>
                    <a:pt x="999" y="69"/>
                    <a:pt x="999" y="69"/>
                    <a:pt x="999" y="69"/>
                  </a:cubicBezTo>
                  <a:cubicBezTo>
                    <a:pt x="999" y="31"/>
                    <a:pt x="968" y="0"/>
                    <a:pt x="930" y="0"/>
                  </a:cubicBezTo>
                  <a:close/>
                  <a:moveTo>
                    <a:pt x="345" y="345"/>
                  </a:moveTo>
                  <a:cubicBezTo>
                    <a:pt x="69" y="345"/>
                    <a:pt x="69" y="345"/>
                    <a:pt x="69" y="345"/>
                  </a:cubicBezTo>
                  <a:cubicBezTo>
                    <a:pt x="69" y="69"/>
                    <a:pt x="69" y="69"/>
                    <a:pt x="69" y="69"/>
                  </a:cubicBezTo>
                  <a:cubicBezTo>
                    <a:pt x="345" y="69"/>
                    <a:pt x="345" y="69"/>
                    <a:pt x="345" y="69"/>
                  </a:cubicBezTo>
                  <a:lnTo>
                    <a:pt x="345" y="345"/>
                  </a:lnTo>
                  <a:close/>
                  <a:moveTo>
                    <a:pt x="930" y="345"/>
                  </a:moveTo>
                  <a:cubicBezTo>
                    <a:pt x="655" y="345"/>
                    <a:pt x="655" y="345"/>
                    <a:pt x="655" y="345"/>
                  </a:cubicBezTo>
                  <a:cubicBezTo>
                    <a:pt x="655" y="69"/>
                    <a:pt x="655" y="69"/>
                    <a:pt x="655" y="69"/>
                  </a:cubicBezTo>
                  <a:cubicBezTo>
                    <a:pt x="930" y="69"/>
                    <a:pt x="930" y="69"/>
                    <a:pt x="930" y="69"/>
                  </a:cubicBezTo>
                  <a:lnTo>
                    <a:pt x="930"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8" name="Freeform 8">
              <a:extLst>
                <a:ext uri="{FF2B5EF4-FFF2-40B4-BE49-F238E27FC236}">
                  <a16:creationId xmlns:a16="http://schemas.microsoft.com/office/drawing/2014/main" id="{A68ED931-8DC7-A54C-9F4C-204649EB350E}"/>
                </a:ext>
              </a:extLst>
            </p:cNvPr>
            <p:cNvSpPr>
              <a:spLocks noEditPoints="1"/>
            </p:cNvSpPr>
            <p:nvPr/>
          </p:nvSpPr>
          <p:spPr bwMode="auto">
            <a:xfrm>
              <a:off x="4576763" y="1838325"/>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9" name="Freeform 9">
              <a:extLst>
                <a:ext uri="{FF2B5EF4-FFF2-40B4-BE49-F238E27FC236}">
                  <a16:creationId xmlns:a16="http://schemas.microsoft.com/office/drawing/2014/main" id="{1DD9B57F-EB9F-6740-8615-B62E09C5CB42}"/>
                </a:ext>
              </a:extLst>
            </p:cNvPr>
            <p:cNvSpPr>
              <a:spLocks noEditPoints="1"/>
            </p:cNvSpPr>
            <p:nvPr/>
          </p:nvSpPr>
          <p:spPr bwMode="auto">
            <a:xfrm>
              <a:off x="4181475" y="2227263"/>
              <a:ext cx="139700" cy="141288"/>
            </a:xfrm>
            <a:custGeom>
              <a:avLst/>
              <a:gdLst>
                <a:gd name="T0" fmla="*/ 344 w 413"/>
                <a:gd name="T1" fmla="*/ 0 h 414"/>
                <a:gd name="T2" fmla="*/ 69 w 413"/>
                <a:gd name="T3" fmla="*/ 0 h 414"/>
                <a:gd name="T4" fmla="*/ 0 w 413"/>
                <a:gd name="T5" fmla="*/ 69 h 414"/>
                <a:gd name="T6" fmla="*/ 0 w 413"/>
                <a:gd name="T7" fmla="*/ 345 h 414"/>
                <a:gd name="T8" fmla="*/ 69 w 413"/>
                <a:gd name="T9" fmla="*/ 414 h 414"/>
                <a:gd name="T10" fmla="*/ 344 w 413"/>
                <a:gd name="T11" fmla="*/ 414 h 414"/>
                <a:gd name="T12" fmla="*/ 413 w 413"/>
                <a:gd name="T13" fmla="*/ 345 h 414"/>
                <a:gd name="T14" fmla="*/ 413 w 413"/>
                <a:gd name="T15" fmla="*/ 69 h 414"/>
                <a:gd name="T16" fmla="*/ 344 w 413"/>
                <a:gd name="T17" fmla="*/ 0 h 414"/>
                <a:gd name="T18" fmla="*/ 344 w 413"/>
                <a:gd name="T19" fmla="*/ 345 h 414"/>
                <a:gd name="T20" fmla="*/ 69 w 413"/>
                <a:gd name="T21" fmla="*/ 345 h 414"/>
                <a:gd name="T22" fmla="*/ 69 w 413"/>
                <a:gd name="T23" fmla="*/ 69 h 414"/>
                <a:gd name="T24" fmla="*/ 344 w 413"/>
                <a:gd name="T25" fmla="*/ 69 h 414"/>
                <a:gd name="T26" fmla="*/ 344 w 413"/>
                <a:gd name="T27"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4">
                  <a:moveTo>
                    <a:pt x="344" y="0"/>
                  </a:moveTo>
                  <a:cubicBezTo>
                    <a:pt x="69" y="0"/>
                    <a:pt x="69" y="0"/>
                    <a:pt x="69" y="0"/>
                  </a:cubicBezTo>
                  <a:cubicBezTo>
                    <a:pt x="31" y="0"/>
                    <a:pt x="0" y="31"/>
                    <a:pt x="0" y="69"/>
                  </a:cubicBezTo>
                  <a:cubicBezTo>
                    <a:pt x="0" y="345"/>
                    <a:pt x="0" y="345"/>
                    <a:pt x="0" y="345"/>
                  </a:cubicBezTo>
                  <a:cubicBezTo>
                    <a:pt x="0" y="383"/>
                    <a:pt x="31" y="414"/>
                    <a:pt x="69" y="414"/>
                  </a:cubicBezTo>
                  <a:cubicBezTo>
                    <a:pt x="344" y="414"/>
                    <a:pt x="344" y="414"/>
                    <a:pt x="344" y="414"/>
                  </a:cubicBezTo>
                  <a:cubicBezTo>
                    <a:pt x="382" y="414"/>
                    <a:pt x="413" y="383"/>
                    <a:pt x="413" y="345"/>
                  </a:cubicBezTo>
                  <a:cubicBezTo>
                    <a:pt x="413" y="69"/>
                    <a:pt x="413" y="69"/>
                    <a:pt x="413" y="69"/>
                  </a:cubicBezTo>
                  <a:cubicBezTo>
                    <a:pt x="413" y="31"/>
                    <a:pt x="382" y="0"/>
                    <a:pt x="344" y="0"/>
                  </a:cubicBezTo>
                  <a:close/>
                  <a:moveTo>
                    <a:pt x="344" y="345"/>
                  </a:moveTo>
                  <a:cubicBezTo>
                    <a:pt x="69" y="345"/>
                    <a:pt x="69" y="345"/>
                    <a:pt x="69" y="345"/>
                  </a:cubicBezTo>
                  <a:cubicBezTo>
                    <a:pt x="69" y="69"/>
                    <a:pt x="69" y="69"/>
                    <a:pt x="69" y="69"/>
                  </a:cubicBezTo>
                  <a:cubicBezTo>
                    <a:pt x="344" y="69"/>
                    <a:pt x="344" y="69"/>
                    <a:pt x="344" y="69"/>
                  </a:cubicBezTo>
                  <a:lnTo>
                    <a:pt x="34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grpSp>
      <p:sp>
        <p:nvSpPr>
          <p:cNvPr id="10" name="Rectangle 9">
            <a:extLst>
              <a:ext uri="{FF2B5EF4-FFF2-40B4-BE49-F238E27FC236}">
                <a16:creationId xmlns:a16="http://schemas.microsoft.com/office/drawing/2014/main" id="{AB1E84FD-A455-8845-8777-F12D0B08E301}"/>
              </a:ext>
            </a:extLst>
          </p:cNvPr>
          <p:cNvSpPr/>
          <p:nvPr/>
        </p:nvSpPr>
        <p:spPr>
          <a:xfrm>
            <a:off x="19307175" y="4438650"/>
            <a:ext cx="3771900" cy="165735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2" name="Rounded Rectangle 11">
            <a:extLst>
              <a:ext uri="{FF2B5EF4-FFF2-40B4-BE49-F238E27FC236}">
                <a16:creationId xmlns:a16="http://schemas.microsoft.com/office/drawing/2014/main" id="{3F403830-510F-8548-8EEA-45E8BFF0C01D}"/>
              </a:ext>
            </a:extLst>
          </p:cNvPr>
          <p:cNvSpPr/>
          <p:nvPr/>
        </p:nvSpPr>
        <p:spPr>
          <a:xfrm>
            <a:off x="19164300" y="7029450"/>
            <a:ext cx="4057650" cy="201930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TextBox 12">
            <a:extLst>
              <a:ext uri="{FF2B5EF4-FFF2-40B4-BE49-F238E27FC236}">
                <a16:creationId xmlns:a16="http://schemas.microsoft.com/office/drawing/2014/main" id="{EC6DF160-F45C-874C-AD3A-8CCDD1F0EF6A}"/>
              </a:ext>
            </a:extLst>
          </p:cNvPr>
          <p:cNvSpPr txBox="1"/>
          <p:nvPr/>
        </p:nvSpPr>
        <p:spPr>
          <a:xfrm>
            <a:off x="20220102" y="4948969"/>
            <a:ext cx="1946045"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Helvetica Neue"/>
                <a:ea typeface="Helvetica Neue"/>
                <a:cs typeface="Helvetica Neue"/>
                <a:sym typeface="Helvetica Neue"/>
              </a:rPr>
              <a:t>Helm CLI</a:t>
            </a:r>
          </a:p>
        </p:txBody>
      </p:sp>
      <p:cxnSp>
        <p:nvCxnSpPr>
          <p:cNvPr id="15" name="Straight Arrow Connector 14">
            <a:extLst>
              <a:ext uri="{FF2B5EF4-FFF2-40B4-BE49-F238E27FC236}">
                <a16:creationId xmlns:a16="http://schemas.microsoft.com/office/drawing/2014/main" id="{8B27C427-94C4-C742-B6BB-24C6FCC23326}"/>
              </a:ext>
            </a:extLst>
          </p:cNvPr>
          <p:cNvCxnSpPr>
            <a:cxnSpLocks/>
            <a:endCxn id="12" idx="0"/>
          </p:cNvCxnSpPr>
          <p:nvPr/>
        </p:nvCxnSpPr>
        <p:spPr>
          <a:xfrm>
            <a:off x="21193125" y="6096000"/>
            <a:ext cx="0" cy="933450"/>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112D019C-509D-B34B-9875-9E1FCC80D899}"/>
              </a:ext>
            </a:extLst>
          </p:cNvPr>
          <p:cNvSpPr txBox="1"/>
          <p:nvPr/>
        </p:nvSpPr>
        <p:spPr>
          <a:xfrm>
            <a:off x="20639286" y="7720744"/>
            <a:ext cx="1107675"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dirty="0">
                <a:solidFill>
                  <a:schemeClr val="bg1"/>
                </a:solidFill>
              </a:rPr>
              <a:t>Tiller</a:t>
            </a:r>
            <a:endParaRPr kumimoji="0" lang="en-US" sz="3200" b="1"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44525747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Here"/>
          <p:cNvSpPr txBox="1">
            <a:spLocks noGrp="1"/>
          </p:cNvSpPr>
          <p:nvPr>
            <p:ph type="body" sz="quarter" idx="14"/>
          </p:nvPr>
        </p:nvSpPr>
        <p:spPr>
          <a:prstGeom prst="rect">
            <a:avLst/>
          </a:prstGeom>
        </p:spPr>
        <p:txBody>
          <a:bodyPr>
            <a:normAutofit/>
          </a:bodyPr>
          <a:lstStyle/>
          <a:p>
            <a:r>
              <a:rPr lang="en-US" dirty="0" err="1"/>
              <a:t>minikube</a:t>
            </a:r>
            <a:endParaRPr dirty="0"/>
          </a:p>
        </p:txBody>
      </p:sp>
      <p:grpSp>
        <p:nvGrpSpPr>
          <p:cNvPr id="4" name="Group 3">
            <a:extLst>
              <a:ext uri="{FF2B5EF4-FFF2-40B4-BE49-F238E27FC236}">
                <a16:creationId xmlns:a16="http://schemas.microsoft.com/office/drawing/2014/main" id="{ED2C089D-AA1D-8C4C-99F0-66E2EC2F857F}"/>
              </a:ext>
            </a:extLst>
          </p:cNvPr>
          <p:cNvGrpSpPr/>
          <p:nvPr/>
        </p:nvGrpSpPr>
        <p:grpSpPr>
          <a:xfrm>
            <a:off x="208218" y="1597169"/>
            <a:ext cx="1364550" cy="1215712"/>
            <a:chOff x="4181475" y="1838325"/>
            <a:chExt cx="533400" cy="530226"/>
          </a:xfrm>
          <a:solidFill>
            <a:schemeClr val="tx1"/>
          </a:solidFill>
        </p:grpSpPr>
        <p:sp>
          <p:nvSpPr>
            <p:cNvPr id="5" name="Freeform 5">
              <a:extLst>
                <a:ext uri="{FF2B5EF4-FFF2-40B4-BE49-F238E27FC236}">
                  <a16:creationId xmlns:a16="http://schemas.microsoft.com/office/drawing/2014/main" id="{9D537D82-BD81-A747-A181-72171BBC3610}"/>
                </a:ext>
              </a:extLst>
            </p:cNvPr>
            <p:cNvSpPr>
              <a:spLocks noEditPoints="1"/>
            </p:cNvSpPr>
            <p:nvPr/>
          </p:nvSpPr>
          <p:spPr bwMode="auto">
            <a:xfrm>
              <a:off x="4181475" y="1838325"/>
              <a:ext cx="336550" cy="330200"/>
            </a:xfrm>
            <a:custGeom>
              <a:avLst/>
              <a:gdLst>
                <a:gd name="T0" fmla="*/ 585 w 999"/>
                <a:gd name="T1" fmla="*/ 895 h 964"/>
                <a:gd name="T2" fmla="*/ 930 w 999"/>
                <a:gd name="T3" fmla="*/ 964 h 964"/>
                <a:gd name="T4" fmla="*/ 999 w 999"/>
                <a:gd name="T5" fmla="*/ 620 h 964"/>
                <a:gd name="T6" fmla="*/ 826 w 999"/>
                <a:gd name="T7" fmla="*/ 551 h 964"/>
                <a:gd name="T8" fmla="*/ 930 w 999"/>
                <a:gd name="T9" fmla="*/ 413 h 964"/>
                <a:gd name="T10" fmla="*/ 999 w 999"/>
                <a:gd name="T11" fmla="*/ 69 h 964"/>
                <a:gd name="T12" fmla="*/ 654 w 999"/>
                <a:gd name="T13" fmla="*/ 0 h 964"/>
                <a:gd name="T14" fmla="*/ 585 w 999"/>
                <a:gd name="T15" fmla="*/ 344 h 964"/>
                <a:gd name="T16" fmla="*/ 757 w 999"/>
                <a:gd name="T17" fmla="*/ 413 h 964"/>
                <a:gd name="T18" fmla="*/ 654 w 999"/>
                <a:gd name="T19" fmla="*/ 551 h 964"/>
                <a:gd name="T20" fmla="*/ 585 w 999"/>
                <a:gd name="T21" fmla="*/ 723 h 964"/>
                <a:gd name="T22" fmla="*/ 413 w 999"/>
                <a:gd name="T23" fmla="*/ 620 h 964"/>
                <a:gd name="T24" fmla="*/ 241 w 999"/>
                <a:gd name="T25" fmla="*/ 551 h 964"/>
                <a:gd name="T26" fmla="*/ 344 w 999"/>
                <a:gd name="T27" fmla="*/ 413 h 964"/>
                <a:gd name="T28" fmla="*/ 413 w 999"/>
                <a:gd name="T29" fmla="*/ 69 h 964"/>
                <a:gd name="T30" fmla="*/ 69 w 999"/>
                <a:gd name="T31" fmla="*/ 0 h 964"/>
                <a:gd name="T32" fmla="*/ 0 w 999"/>
                <a:gd name="T33" fmla="*/ 344 h 964"/>
                <a:gd name="T34" fmla="*/ 172 w 999"/>
                <a:gd name="T35" fmla="*/ 413 h 964"/>
                <a:gd name="T36" fmla="*/ 69 w 999"/>
                <a:gd name="T37" fmla="*/ 551 h 964"/>
                <a:gd name="T38" fmla="*/ 0 w 999"/>
                <a:gd name="T39" fmla="*/ 895 h 964"/>
                <a:gd name="T40" fmla="*/ 344 w 999"/>
                <a:gd name="T41" fmla="*/ 964 h 964"/>
                <a:gd name="T42" fmla="*/ 413 w 999"/>
                <a:gd name="T43" fmla="*/ 792 h 964"/>
                <a:gd name="T44" fmla="*/ 654 w 999"/>
                <a:gd name="T45" fmla="*/ 344 h 964"/>
                <a:gd name="T46" fmla="*/ 930 w 999"/>
                <a:gd name="T47" fmla="*/ 69 h 964"/>
                <a:gd name="T48" fmla="*/ 826 w 999"/>
                <a:gd name="T49" fmla="*/ 344 h 964"/>
                <a:gd name="T50" fmla="*/ 654 w 999"/>
                <a:gd name="T51" fmla="*/ 344 h 964"/>
                <a:gd name="T52" fmla="*/ 930 w 999"/>
                <a:gd name="T53" fmla="*/ 895 h 964"/>
                <a:gd name="T54" fmla="*/ 654 w 999"/>
                <a:gd name="T55" fmla="*/ 620 h 964"/>
                <a:gd name="T56" fmla="*/ 69 w 999"/>
                <a:gd name="T57" fmla="*/ 344 h 964"/>
                <a:gd name="T58" fmla="*/ 344 w 999"/>
                <a:gd name="T59" fmla="*/ 69 h 964"/>
                <a:gd name="T60" fmla="*/ 241 w 999"/>
                <a:gd name="T61" fmla="*/ 344 h 964"/>
                <a:gd name="T62" fmla="*/ 69 w 999"/>
                <a:gd name="T63" fmla="*/ 344 h 964"/>
                <a:gd name="T64" fmla="*/ 69 w 999"/>
                <a:gd name="T65" fmla="*/ 895 h 964"/>
                <a:gd name="T66" fmla="*/ 344 w 999"/>
                <a:gd name="T67" fmla="*/ 620 h 964"/>
                <a:gd name="T68" fmla="*/ 344 w 999"/>
                <a:gd name="T69" fmla="*/ 79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9" h="964">
                  <a:moveTo>
                    <a:pt x="585" y="792"/>
                  </a:moveTo>
                  <a:cubicBezTo>
                    <a:pt x="585" y="895"/>
                    <a:pt x="585" y="895"/>
                    <a:pt x="585" y="895"/>
                  </a:cubicBezTo>
                  <a:cubicBezTo>
                    <a:pt x="585" y="933"/>
                    <a:pt x="616" y="964"/>
                    <a:pt x="654" y="964"/>
                  </a:cubicBezTo>
                  <a:cubicBezTo>
                    <a:pt x="930" y="964"/>
                    <a:pt x="930" y="964"/>
                    <a:pt x="930" y="964"/>
                  </a:cubicBezTo>
                  <a:cubicBezTo>
                    <a:pt x="968" y="964"/>
                    <a:pt x="999" y="933"/>
                    <a:pt x="999" y="895"/>
                  </a:cubicBezTo>
                  <a:cubicBezTo>
                    <a:pt x="999" y="620"/>
                    <a:pt x="999" y="620"/>
                    <a:pt x="999" y="620"/>
                  </a:cubicBezTo>
                  <a:cubicBezTo>
                    <a:pt x="999" y="582"/>
                    <a:pt x="968" y="551"/>
                    <a:pt x="930" y="551"/>
                  </a:cubicBezTo>
                  <a:cubicBezTo>
                    <a:pt x="826" y="551"/>
                    <a:pt x="826" y="551"/>
                    <a:pt x="826" y="551"/>
                  </a:cubicBezTo>
                  <a:cubicBezTo>
                    <a:pt x="826" y="413"/>
                    <a:pt x="826" y="413"/>
                    <a:pt x="826" y="413"/>
                  </a:cubicBezTo>
                  <a:cubicBezTo>
                    <a:pt x="930" y="413"/>
                    <a:pt x="930" y="413"/>
                    <a:pt x="930" y="413"/>
                  </a:cubicBezTo>
                  <a:cubicBezTo>
                    <a:pt x="968" y="413"/>
                    <a:pt x="999" y="382"/>
                    <a:pt x="999" y="344"/>
                  </a:cubicBezTo>
                  <a:cubicBezTo>
                    <a:pt x="999" y="69"/>
                    <a:pt x="999" y="69"/>
                    <a:pt x="999" y="69"/>
                  </a:cubicBezTo>
                  <a:cubicBezTo>
                    <a:pt x="999" y="31"/>
                    <a:pt x="968" y="0"/>
                    <a:pt x="930" y="0"/>
                  </a:cubicBezTo>
                  <a:cubicBezTo>
                    <a:pt x="654" y="0"/>
                    <a:pt x="654" y="0"/>
                    <a:pt x="654" y="0"/>
                  </a:cubicBezTo>
                  <a:cubicBezTo>
                    <a:pt x="616" y="0"/>
                    <a:pt x="585" y="31"/>
                    <a:pt x="585" y="69"/>
                  </a:cubicBezTo>
                  <a:cubicBezTo>
                    <a:pt x="585" y="344"/>
                    <a:pt x="585" y="344"/>
                    <a:pt x="585" y="344"/>
                  </a:cubicBezTo>
                  <a:cubicBezTo>
                    <a:pt x="585" y="382"/>
                    <a:pt x="616" y="413"/>
                    <a:pt x="654" y="413"/>
                  </a:cubicBezTo>
                  <a:cubicBezTo>
                    <a:pt x="757" y="413"/>
                    <a:pt x="757" y="413"/>
                    <a:pt x="757" y="413"/>
                  </a:cubicBezTo>
                  <a:cubicBezTo>
                    <a:pt x="757" y="551"/>
                    <a:pt x="757" y="551"/>
                    <a:pt x="757" y="551"/>
                  </a:cubicBezTo>
                  <a:cubicBezTo>
                    <a:pt x="654" y="551"/>
                    <a:pt x="654" y="551"/>
                    <a:pt x="654" y="551"/>
                  </a:cubicBezTo>
                  <a:cubicBezTo>
                    <a:pt x="616" y="551"/>
                    <a:pt x="585" y="582"/>
                    <a:pt x="585" y="620"/>
                  </a:cubicBezTo>
                  <a:cubicBezTo>
                    <a:pt x="585" y="723"/>
                    <a:pt x="585" y="723"/>
                    <a:pt x="585" y="723"/>
                  </a:cubicBezTo>
                  <a:cubicBezTo>
                    <a:pt x="413" y="723"/>
                    <a:pt x="413" y="723"/>
                    <a:pt x="413" y="723"/>
                  </a:cubicBezTo>
                  <a:cubicBezTo>
                    <a:pt x="413" y="620"/>
                    <a:pt x="413" y="620"/>
                    <a:pt x="413" y="620"/>
                  </a:cubicBezTo>
                  <a:cubicBezTo>
                    <a:pt x="413" y="582"/>
                    <a:pt x="382" y="551"/>
                    <a:pt x="344" y="551"/>
                  </a:cubicBezTo>
                  <a:cubicBezTo>
                    <a:pt x="241" y="551"/>
                    <a:pt x="241" y="551"/>
                    <a:pt x="241" y="551"/>
                  </a:cubicBezTo>
                  <a:cubicBezTo>
                    <a:pt x="241" y="413"/>
                    <a:pt x="241" y="413"/>
                    <a:pt x="241" y="413"/>
                  </a:cubicBezTo>
                  <a:cubicBezTo>
                    <a:pt x="344" y="413"/>
                    <a:pt x="344" y="413"/>
                    <a:pt x="344" y="413"/>
                  </a:cubicBezTo>
                  <a:cubicBezTo>
                    <a:pt x="382" y="413"/>
                    <a:pt x="413" y="382"/>
                    <a:pt x="413" y="344"/>
                  </a:cubicBezTo>
                  <a:cubicBezTo>
                    <a:pt x="413" y="69"/>
                    <a:pt x="413" y="69"/>
                    <a:pt x="413" y="69"/>
                  </a:cubicBezTo>
                  <a:cubicBezTo>
                    <a:pt x="413" y="31"/>
                    <a:pt x="382" y="0"/>
                    <a:pt x="344" y="0"/>
                  </a:cubicBezTo>
                  <a:cubicBezTo>
                    <a:pt x="69" y="0"/>
                    <a:pt x="69" y="0"/>
                    <a:pt x="69" y="0"/>
                  </a:cubicBezTo>
                  <a:cubicBezTo>
                    <a:pt x="31" y="0"/>
                    <a:pt x="0" y="31"/>
                    <a:pt x="0" y="69"/>
                  </a:cubicBezTo>
                  <a:cubicBezTo>
                    <a:pt x="0" y="344"/>
                    <a:pt x="0" y="344"/>
                    <a:pt x="0" y="344"/>
                  </a:cubicBezTo>
                  <a:cubicBezTo>
                    <a:pt x="0" y="382"/>
                    <a:pt x="31" y="413"/>
                    <a:pt x="69" y="413"/>
                  </a:cubicBezTo>
                  <a:cubicBezTo>
                    <a:pt x="172" y="413"/>
                    <a:pt x="172" y="413"/>
                    <a:pt x="172" y="413"/>
                  </a:cubicBezTo>
                  <a:cubicBezTo>
                    <a:pt x="172" y="551"/>
                    <a:pt x="172" y="551"/>
                    <a:pt x="172" y="551"/>
                  </a:cubicBezTo>
                  <a:cubicBezTo>
                    <a:pt x="69" y="551"/>
                    <a:pt x="69" y="551"/>
                    <a:pt x="69" y="551"/>
                  </a:cubicBezTo>
                  <a:cubicBezTo>
                    <a:pt x="31" y="551"/>
                    <a:pt x="0" y="582"/>
                    <a:pt x="0" y="620"/>
                  </a:cubicBezTo>
                  <a:cubicBezTo>
                    <a:pt x="0" y="895"/>
                    <a:pt x="0" y="895"/>
                    <a:pt x="0" y="895"/>
                  </a:cubicBezTo>
                  <a:cubicBezTo>
                    <a:pt x="0" y="933"/>
                    <a:pt x="31" y="964"/>
                    <a:pt x="69" y="964"/>
                  </a:cubicBezTo>
                  <a:cubicBezTo>
                    <a:pt x="344" y="964"/>
                    <a:pt x="344" y="964"/>
                    <a:pt x="344" y="964"/>
                  </a:cubicBezTo>
                  <a:cubicBezTo>
                    <a:pt x="382" y="964"/>
                    <a:pt x="413" y="933"/>
                    <a:pt x="413" y="895"/>
                  </a:cubicBezTo>
                  <a:cubicBezTo>
                    <a:pt x="413" y="792"/>
                    <a:pt x="413" y="792"/>
                    <a:pt x="413" y="792"/>
                  </a:cubicBezTo>
                  <a:lnTo>
                    <a:pt x="585" y="792"/>
                  </a:lnTo>
                  <a:close/>
                  <a:moveTo>
                    <a:pt x="654" y="344"/>
                  </a:moveTo>
                  <a:cubicBezTo>
                    <a:pt x="654" y="69"/>
                    <a:pt x="654" y="69"/>
                    <a:pt x="654" y="69"/>
                  </a:cubicBezTo>
                  <a:cubicBezTo>
                    <a:pt x="930" y="69"/>
                    <a:pt x="930" y="69"/>
                    <a:pt x="930" y="69"/>
                  </a:cubicBezTo>
                  <a:cubicBezTo>
                    <a:pt x="930" y="344"/>
                    <a:pt x="930" y="344"/>
                    <a:pt x="930" y="344"/>
                  </a:cubicBezTo>
                  <a:cubicBezTo>
                    <a:pt x="826" y="344"/>
                    <a:pt x="826" y="344"/>
                    <a:pt x="826" y="344"/>
                  </a:cubicBezTo>
                  <a:cubicBezTo>
                    <a:pt x="757" y="344"/>
                    <a:pt x="757" y="344"/>
                    <a:pt x="757" y="344"/>
                  </a:cubicBezTo>
                  <a:lnTo>
                    <a:pt x="654" y="344"/>
                  </a:lnTo>
                  <a:close/>
                  <a:moveTo>
                    <a:pt x="930" y="620"/>
                  </a:moveTo>
                  <a:cubicBezTo>
                    <a:pt x="930" y="895"/>
                    <a:pt x="930" y="895"/>
                    <a:pt x="930" y="895"/>
                  </a:cubicBezTo>
                  <a:cubicBezTo>
                    <a:pt x="654" y="895"/>
                    <a:pt x="654" y="895"/>
                    <a:pt x="654" y="895"/>
                  </a:cubicBezTo>
                  <a:cubicBezTo>
                    <a:pt x="654" y="620"/>
                    <a:pt x="654" y="620"/>
                    <a:pt x="654" y="620"/>
                  </a:cubicBezTo>
                  <a:lnTo>
                    <a:pt x="930" y="620"/>
                  </a:lnTo>
                  <a:close/>
                  <a:moveTo>
                    <a:pt x="69" y="344"/>
                  </a:moveTo>
                  <a:cubicBezTo>
                    <a:pt x="69" y="69"/>
                    <a:pt x="69" y="69"/>
                    <a:pt x="69" y="69"/>
                  </a:cubicBezTo>
                  <a:cubicBezTo>
                    <a:pt x="344" y="69"/>
                    <a:pt x="344" y="69"/>
                    <a:pt x="344" y="69"/>
                  </a:cubicBezTo>
                  <a:cubicBezTo>
                    <a:pt x="344" y="344"/>
                    <a:pt x="344" y="344"/>
                    <a:pt x="344" y="344"/>
                  </a:cubicBezTo>
                  <a:cubicBezTo>
                    <a:pt x="241" y="344"/>
                    <a:pt x="241" y="344"/>
                    <a:pt x="241" y="344"/>
                  </a:cubicBezTo>
                  <a:cubicBezTo>
                    <a:pt x="172" y="344"/>
                    <a:pt x="172" y="344"/>
                    <a:pt x="172" y="344"/>
                  </a:cubicBezTo>
                  <a:lnTo>
                    <a:pt x="69" y="344"/>
                  </a:lnTo>
                  <a:close/>
                  <a:moveTo>
                    <a:pt x="344" y="895"/>
                  </a:moveTo>
                  <a:cubicBezTo>
                    <a:pt x="69" y="895"/>
                    <a:pt x="69" y="895"/>
                    <a:pt x="69" y="895"/>
                  </a:cubicBezTo>
                  <a:cubicBezTo>
                    <a:pt x="69" y="620"/>
                    <a:pt x="69" y="620"/>
                    <a:pt x="69" y="620"/>
                  </a:cubicBezTo>
                  <a:cubicBezTo>
                    <a:pt x="344" y="620"/>
                    <a:pt x="344" y="620"/>
                    <a:pt x="344" y="620"/>
                  </a:cubicBezTo>
                  <a:cubicBezTo>
                    <a:pt x="344" y="723"/>
                    <a:pt x="344" y="723"/>
                    <a:pt x="344" y="723"/>
                  </a:cubicBezTo>
                  <a:cubicBezTo>
                    <a:pt x="344" y="792"/>
                    <a:pt x="344" y="792"/>
                    <a:pt x="344" y="792"/>
                  </a:cubicBezTo>
                  <a:lnTo>
                    <a:pt x="344" y="8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6" name="Freeform 6">
              <a:extLst>
                <a:ext uri="{FF2B5EF4-FFF2-40B4-BE49-F238E27FC236}">
                  <a16:creationId xmlns:a16="http://schemas.microsoft.com/office/drawing/2014/main" id="{E620FA8B-AC99-574A-864D-6D179779FFC5}"/>
                </a:ext>
              </a:extLst>
            </p:cNvPr>
            <p:cNvSpPr>
              <a:spLocks noEditPoints="1"/>
            </p:cNvSpPr>
            <p:nvPr/>
          </p:nvSpPr>
          <p:spPr bwMode="auto">
            <a:xfrm>
              <a:off x="4576763" y="2027238"/>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7" name="Freeform 7">
              <a:extLst>
                <a:ext uri="{FF2B5EF4-FFF2-40B4-BE49-F238E27FC236}">
                  <a16:creationId xmlns:a16="http://schemas.microsoft.com/office/drawing/2014/main" id="{9D081D19-EEAF-F748-8F5D-D43AE03A1203}"/>
                </a:ext>
              </a:extLst>
            </p:cNvPr>
            <p:cNvSpPr>
              <a:spLocks noEditPoints="1"/>
            </p:cNvSpPr>
            <p:nvPr/>
          </p:nvSpPr>
          <p:spPr bwMode="auto">
            <a:xfrm>
              <a:off x="4378325" y="2227263"/>
              <a:ext cx="336550" cy="141288"/>
            </a:xfrm>
            <a:custGeom>
              <a:avLst/>
              <a:gdLst>
                <a:gd name="T0" fmla="*/ 930 w 999"/>
                <a:gd name="T1" fmla="*/ 0 h 414"/>
                <a:gd name="T2" fmla="*/ 655 w 999"/>
                <a:gd name="T3" fmla="*/ 0 h 414"/>
                <a:gd name="T4" fmla="*/ 586 w 999"/>
                <a:gd name="T5" fmla="*/ 69 h 414"/>
                <a:gd name="T6" fmla="*/ 586 w 999"/>
                <a:gd name="T7" fmla="*/ 173 h 414"/>
                <a:gd name="T8" fmla="*/ 414 w 999"/>
                <a:gd name="T9" fmla="*/ 173 h 414"/>
                <a:gd name="T10" fmla="*/ 414 w 999"/>
                <a:gd name="T11" fmla="*/ 69 h 414"/>
                <a:gd name="T12" fmla="*/ 345 w 999"/>
                <a:gd name="T13" fmla="*/ 0 h 414"/>
                <a:gd name="T14" fmla="*/ 69 w 999"/>
                <a:gd name="T15" fmla="*/ 0 h 414"/>
                <a:gd name="T16" fmla="*/ 0 w 999"/>
                <a:gd name="T17" fmla="*/ 69 h 414"/>
                <a:gd name="T18" fmla="*/ 0 w 999"/>
                <a:gd name="T19" fmla="*/ 345 h 414"/>
                <a:gd name="T20" fmla="*/ 69 w 999"/>
                <a:gd name="T21" fmla="*/ 414 h 414"/>
                <a:gd name="T22" fmla="*/ 345 w 999"/>
                <a:gd name="T23" fmla="*/ 414 h 414"/>
                <a:gd name="T24" fmla="*/ 414 w 999"/>
                <a:gd name="T25" fmla="*/ 345 h 414"/>
                <a:gd name="T26" fmla="*/ 414 w 999"/>
                <a:gd name="T27" fmla="*/ 242 h 414"/>
                <a:gd name="T28" fmla="*/ 586 w 999"/>
                <a:gd name="T29" fmla="*/ 242 h 414"/>
                <a:gd name="T30" fmla="*/ 586 w 999"/>
                <a:gd name="T31" fmla="*/ 345 h 414"/>
                <a:gd name="T32" fmla="*/ 655 w 999"/>
                <a:gd name="T33" fmla="*/ 414 h 414"/>
                <a:gd name="T34" fmla="*/ 930 w 999"/>
                <a:gd name="T35" fmla="*/ 414 h 414"/>
                <a:gd name="T36" fmla="*/ 999 w 999"/>
                <a:gd name="T37" fmla="*/ 345 h 414"/>
                <a:gd name="T38" fmla="*/ 999 w 999"/>
                <a:gd name="T39" fmla="*/ 69 h 414"/>
                <a:gd name="T40" fmla="*/ 930 w 999"/>
                <a:gd name="T41" fmla="*/ 0 h 414"/>
                <a:gd name="T42" fmla="*/ 345 w 999"/>
                <a:gd name="T43" fmla="*/ 345 h 414"/>
                <a:gd name="T44" fmla="*/ 69 w 999"/>
                <a:gd name="T45" fmla="*/ 345 h 414"/>
                <a:gd name="T46" fmla="*/ 69 w 999"/>
                <a:gd name="T47" fmla="*/ 69 h 414"/>
                <a:gd name="T48" fmla="*/ 345 w 999"/>
                <a:gd name="T49" fmla="*/ 69 h 414"/>
                <a:gd name="T50" fmla="*/ 345 w 999"/>
                <a:gd name="T51" fmla="*/ 345 h 414"/>
                <a:gd name="T52" fmla="*/ 930 w 999"/>
                <a:gd name="T53" fmla="*/ 345 h 414"/>
                <a:gd name="T54" fmla="*/ 655 w 999"/>
                <a:gd name="T55" fmla="*/ 345 h 414"/>
                <a:gd name="T56" fmla="*/ 655 w 999"/>
                <a:gd name="T57" fmla="*/ 69 h 414"/>
                <a:gd name="T58" fmla="*/ 930 w 999"/>
                <a:gd name="T59" fmla="*/ 69 h 414"/>
                <a:gd name="T60" fmla="*/ 930 w 999"/>
                <a:gd name="T61"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9" h="414">
                  <a:moveTo>
                    <a:pt x="930" y="0"/>
                  </a:moveTo>
                  <a:cubicBezTo>
                    <a:pt x="655" y="0"/>
                    <a:pt x="655" y="0"/>
                    <a:pt x="655" y="0"/>
                  </a:cubicBezTo>
                  <a:cubicBezTo>
                    <a:pt x="617" y="0"/>
                    <a:pt x="586" y="31"/>
                    <a:pt x="586" y="69"/>
                  </a:cubicBezTo>
                  <a:cubicBezTo>
                    <a:pt x="586" y="173"/>
                    <a:pt x="586" y="173"/>
                    <a:pt x="586" y="173"/>
                  </a:cubicBezTo>
                  <a:cubicBezTo>
                    <a:pt x="414" y="173"/>
                    <a:pt x="414" y="173"/>
                    <a:pt x="414" y="173"/>
                  </a:cubicBezTo>
                  <a:cubicBezTo>
                    <a:pt x="414" y="69"/>
                    <a:pt x="414" y="69"/>
                    <a:pt x="414" y="69"/>
                  </a:cubicBezTo>
                  <a:cubicBezTo>
                    <a:pt x="414" y="31"/>
                    <a:pt x="383" y="0"/>
                    <a:pt x="345" y="0"/>
                  </a:cubicBezTo>
                  <a:cubicBezTo>
                    <a:pt x="69" y="0"/>
                    <a:pt x="69" y="0"/>
                    <a:pt x="69" y="0"/>
                  </a:cubicBezTo>
                  <a:cubicBezTo>
                    <a:pt x="31" y="0"/>
                    <a:pt x="0" y="31"/>
                    <a:pt x="0" y="69"/>
                  </a:cubicBezTo>
                  <a:cubicBezTo>
                    <a:pt x="0" y="345"/>
                    <a:pt x="0" y="345"/>
                    <a:pt x="0" y="345"/>
                  </a:cubicBezTo>
                  <a:cubicBezTo>
                    <a:pt x="0" y="383"/>
                    <a:pt x="31" y="414"/>
                    <a:pt x="69" y="414"/>
                  </a:cubicBezTo>
                  <a:cubicBezTo>
                    <a:pt x="345" y="414"/>
                    <a:pt x="345" y="414"/>
                    <a:pt x="345" y="414"/>
                  </a:cubicBezTo>
                  <a:cubicBezTo>
                    <a:pt x="383" y="414"/>
                    <a:pt x="414" y="383"/>
                    <a:pt x="414" y="345"/>
                  </a:cubicBezTo>
                  <a:cubicBezTo>
                    <a:pt x="414" y="242"/>
                    <a:pt x="414" y="242"/>
                    <a:pt x="414" y="242"/>
                  </a:cubicBezTo>
                  <a:cubicBezTo>
                    <a:pt x="586" y="242"/>
                    <a:pt x="586" y="242"/>
                    <a:pt x="586" y="242"/>
                  </a:cubicBezTo>
                  <a:cubicBezTo>
                    <a:pt x="586" y="345"/>
                    <a:pt x="586" y="345"/>
                    <a:pt x="586" y="345"/>
                  </a:cubicBezTo>
                  <a:cubicBezTo>
                    <a:pt x="586" y="383"/>
                    <a:pt x="617" y="414"/>
                    <a:pt x="655" y="414"/>
                  </a:cubicBezTo>
                  <a:cubicBezTo>
                    <a:pt x="930" y="414"/>
                    <a:pt x="930" y="414"/>
                    <a:pt x="930" y="414"/>
                  </a:cubicBezTo>
                  <a:cubicBezTo>
                    <a:pt x="968" y="414"/>
                    <a:pt x="999" y="383"/>
                    <a:pt x="999" y="345"/>
                  </a:cubicBezTo>
                  <a:cubicBezTo>
                    <a:pt x="999" y="69"/>
                    <a:pt x="999" y="69"/>
                    <a:pt x="999" y="69"/>
                  </a:cubicBezTo>
                  <a:cubicBezTo>
                    <a:pt x="999" y="31"/>
                    <a:pt x="968" y="0"/>
                    <a:pt x="930" y="0"/>
                  </a:cubicBezTo>
                  <a:close/>
                  <a:moveTo>
                    <a:pt x="345" y="345"/>
                  </a:moveTo>
                  <a:cubicBezTo>
                    <a:pt x="69" y="345"/>
                    <a:pt x="69" y="345"/>
                    <a:pt x="69" y="345"/>
                  </a:cubicBezTo>
                  <a:cubicBezTo>
                    <a:pt x="69" y="69"/>
                    <a:pt x="69" y="69"/>
                    <a:pt x="69" y="69"/>
                  </a:cubicBezTo>
                  <a:cubicBezTo>
                    <a:pt x="345" y="69"/>
                    <a:pt x="345" y="69"/>
                    <a:pt x="345" y="69"/>
                  </a:cubicBezTo>
                  <a:lnTo>
                    <a:pt x="345" y="345"/>
                  </a:lnTo>
                  <a:close/>
                  <a:moveTo>
                    <a:pt x="930" y="345"/>
                  </a:moveTo>
                  <a:cubicBezTo>
                    <a:pt x="655" y="345"/>
                    <a:pt x="655" y="345"/>
                    <a:pt x="655" y="345"/>
                  </a:cubicBezTo>
                  <a:cubicBezTo>
                    <a:pt x="655" y="69"/>
                    <a:pt x="655" y="69"/>
                    <a:pt x="655" y="69"/>
                  </a:cubicBezTo>
                  <a:cubicBezTo>
                    <a:pt x="930" y="69"/>
                    <a:pt x="930" y="69"/>
                    <a:pt x="930" y="69"/>
                  </a:cubicBezTo>
                  <a:lnTo>
                    <a:pt x="930"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8" name="Freeform 8">
              <a:extLst>
                <a:ext uri="{FF2B5EF4-FFF2-40B4-BE49-F238E27FC236}">
                  <a16:creationId xmlns:a16="http://schemas.microsoft.com/office/drawing/2014/main" id="{A68ED931-8DC7-A54C-9F4C-204649EB350E}"/>
                </a:ext>
              </a:extLst>
            </p:cNvPr>
            <p:cNvSpPr>
              <a:spLocks noEditPoints="1"/>
            </p:cNvSpPr>
            <p:nvPr/>
          </p:nvSpPr>
          <p:spPr bwMode="auto">
            <a:xfrm>
              <a:off x="4576763" y="1838325"/>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9" name="Freeform 9">
              <a:extLst>
                <a:ext uri="{FF2B5EF4-FFF2-40B4-BE49-F238E27FC236}">
                  <a16:creationId xmlns:a16="http://schemas.microsoft.com/office/drawing/2014/main" id="{1DD9B57F-EB9F-6740-8615-B62E09C5CB42}"/>
                </a:ext>
              </a:extLst>
            </p:cNvPr>
            <p:cNvSpPr>
              <a:spLocks noEditPoints="1"/>
            </p:cNvSpPr>
            <p:nvPr/>
          </p:nvSpPr>
          <p:spPr bwMode="auto">
            <a:xfrm>
              <a:off x="4181475" y="2227263"/>
              <a:ext cx="139700" cy="141288"/>
            </a:xfrm>
            <a:custGeom>
              <a:avLst/>
              <a:gdLst>
                <a:gd name="T0" fmla="*/ 344 w 413"/>
                <a:gd name="T1" fmla="*/ 0 h 414"/>
                <a:gd name="T2" fmla="*/ 69 w 413"/>
                <a:gd name="T3" fmla="*/ 0 h 414"/>
                <a:gd name="T4" fmla="*/ 0 w 413"/>
                <a:gd name="T5" fmla="*/ 69 h 414"/>
                <a:gd name="T6" fmla="*/ 0 w 413"/>
                <a:gd name="T7" fmla="*/ 345 h 414"/>
                <a:gd name="T8" fmla="*/ 69 w 413"/>
                <a:gd name="T9" fmla="*/ 414 h 414"/>
                <a:gd name="T10" fmla="*/ 344 w 413"/>
                <a:gd name="T11" fmla="*/ 414 h 414"/>
                <a:gd name="T12" fmla="*/ 413 w 413"/>
                <a:gd name="T13" fmla="*/ 345 h 414"/>
                <a:gd name="T14" fmla="*/ 413 w 413"/>
                <a:gd name="T15" fmla="*/ 69 h 414"/>
                <a:gd name="T16" fmla="*/ 344 w 413"/>
                <a:gd name="T17" fmla="*/ 0 h 414"/>
                <a:gd name="T18" fmla="*/ 344 w 413"/>
                <a:gd name="T19" fmla="*/ 345 h 414"/>
                <a:gd name="T20" fmla="*/ 69 w 413"/>
                <a:gd name="T21" fmla="*/ 345 h 414"/>
                <a:gd name="T22" fmla="*/ 69 w 413"/>
                <a:gd name="T23" fmla="*/ 69 h 414"/>
                <a:gd name="T24" fmla="*/ 344 w 413"/>
                <a:gd name="T25" fmla="*/ 69 h 414"/>
                <a:gd name="T26" fmla="*/ 344 w 413"/>
                <a:gd name="T27"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4">
                  <a:moveTo>
                    <a:pt x="344" y="0"/>
                  </a:moveTo>
                  <a:cubicBezTo>
                    <a:pt x="69" y="0"/>
                    <a:pt x="69" y="0"/>
                    <a:pt x="69" y="0"/>
                  </a:cubicBezTo>
                  <a:cubicBezTo>
                    <a:pt x="31" y="0"/>
                    <a:pt x="0" y="31"/>
                    <a:pt x="0" y="69"/>
                  </a:cubicBezTo>
                  <a:cubicBezTo>
                    <a:pt x="0" y="345"/>
                    <a:pt x="0" y="345"/>
                    <a:pt x="0" y="345"/>
                  </a:cubicBezTo>
                  <a:cubicBezTo>
                    <a:pt x="0" y="383"/>
                    <a:pt x="31" y="414"/>
                    <a:pt x="69" y="414"/>
                  </a:cubicBezTo>
                  <a:cubicBezTo>
                    <a:pt x="344" y="414"/>
                    <a:pt x="344" y="414"/>
                    <a:pt x="344" y="414"/>
                  </a:cubicBezTo>
                  <a:cubicBezTo>
                    <a:pt x="382" y="414"/>
                    <a:pt x="413" y="383"/>
                    <a:pt x="413" y="345"/>
                  </a:cubicBezTo>
                  <a:cubicBezTo>
                    <a:pt x="413" y="69"/>
                    <a:pt x="413" y="69"/>
                    <a:pt x="413" y="69"/>
                  </a:cubicBezTo>
                  <a:cubicBezTo>
                    <a:pt x="413" y="31"/>
                    <a:pt x="382" y="0"/>
                    <a:pt x="344" y="0"/>
                  </a:cubicBezTo>
                  <a:close/>
                  <a:moveTo>
                    <a:pt x="344" y="345"/>
                  </a:moveTo>
                  <a:cubicBezTo>
                    <a:pt x="69" y="345"/>
                    <a:pt x="69" y="345"/>
                    <a:pt x="69" y="345"/>
                  </a:cubicBezTo>
                  <a:cubicBezTo>
                    <a:pt x="69" y="69"/>
                    <a:pt x="69" y="69"/>
                    <a:pt x="69" y="69"/>
                  </a:cubicBezTo>
                  <a:cubicBezTo>
                    <a:pt x="344" y="69"/>
                    <a:pt x="344" y="69"/>
                    <a:pt x="344" y="69"/>
                  </a:cubicBezTo>
                  <a:lnTo>
                    <a:pt x="34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grpSp>
      <p:sp>
        <p:nvSpPr>
          <p:cNvPr id="3" name="TextBox 2">
            <a:extLst>
              <a:ext uri="{FF2B5EF4-FFF2-40B4-BE49-F238E27FC236}">
                <a16:creationId xmlns:a16="http://schemas.microsoft.com/office/drawing/2014/main" id="{CFC5545F-7422-2B41-B637-45D15DE7385D}"/>
              </a:ext>
            </a:extLst>
          </p:cNvPr>
          <p:cNvSpPr txBox="1"/>
          <p:nvPr/>
        </p:nvSpPr>
        <p:spPr>
          <a:xfrm>
            <a:off x="386909" y="3060751"/>
            <a:ext cx="1519326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dirty="0"/>
              <a:t>1. Repository: </a:t>
            </a:r>
            <a:r>
              <a:rPr lang="en-US" dirty="0">
                <a:hlinkClick r:id="rId2"/>
              </a:rPr>
              <a:t>https://github.com/apache/incubator-openwhisk-deploy-kube</a:t>
            </a:r>
            <a:r>
              <a:rPr lang="en-US" dirty="0"/>
              <a:t> </a:t>
            </a:r>
            <a:endPar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1" name="TextBox 10">
            <a:extLst>
              <a:ext uri="{FF2B5EF4-FFF2-40B4-BE49-F238E27FC236}">
                <a16:creationId xmlns:a16="http://schemas.microsoft.com/office/drawing/2014/main" id="{77E69A25-6758-C149-A528-E6A27CC7550C}"/>
              </a:ext>
            </a:extLst>
          </p:cNvPr>
          <p:cNvSpPr txBox="1"/>
          <p:nvPr/>
        </p:nvSpPr>
        <p:spPr>
          <a:xfrm>
            <a:off x="386909" y="3796475"/>
            <a:ext cx="10929273" cy="21140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dirty="0"/>
              <a:t>2. </a:t>
            </a:r>
            <a:r>
              <a:rPr lang="en-US" dirty="0" err="1"/>
              <a:t>Kubectl</a:t>
            </a:r>
            <a:r>
              <a:rPr lang="en-US" dirty="0"/>
              <a:t> and </a:t>
            </a:r>
            <a:r>
              <a:rPr lang="en-US" dirty="0" err="1"/>
              <a:t>Minikube</a:t>
            </a:r>
            <a:endParaRPr lang="en-US" dirty="0"/>
          </a:p>
          <a:p>
            <a:pPr algn="l"/>
            <a:r>
              <a:rPr lang="en-US" b="0" dirty="0" err="1"/>
              <a:t>asdf</a:t>
            </a:r>
            <a:r>
              <a:rPr lang="en-US" b="0" dirty="0"/>
              <a:t> install </a:t>
            </a:r>
            <a:r>
              <a:rPr lang="en-US" b="0" dirty="0" err="1"/>
              <a:t>kubectl</a:t>
            </a:r>
            <a:r>
              <a:rPr lang="en-US" b="0" dirty="0"/>
              <a:t> 1.10.5    &amp;&amp; </a:t>
            </a:r>
            <a:r>
              <a:rPr lang="en-US" b="0" dirty="0" err="1"/>
              <a:t>asdf</a:t>
            </a:r>
            <a:r>
              <a:rPr lang="en-US" b="0" dirty="0"/>
              <a:t> global </a:t>
            </a:r>
            <a:r>
              <a:rPr lang="en-US" b="0" dirty="0" err="1"/>
              <a:t>kubectl</a:t>
            </a:r>
            <a:r>
              <a:rPr lang="en-US" b="0" dirty="0"/>
              <a:t> 1.10.5 </a:t>
            </a:r>
          </a:p>
          <a:p>
            <a:pPr algn="l"/>
            <a:r>
              <a:rPr lang="en-US" b="0" dirty="0" err="1"/>
              <a:t>asdf</a:t>
            </a:r>
            <a:r>
              <a:rPr lang="en-US" b="0" dirty="0"/>
              <a:t> install </a:t>
            </a:r>
            <a:r>
              <a:rPr lang="en-US" b="0" dirty="0" err="1"/>
              <a:t>minikube</a:t>
            </a:r>
            <a:r>
              <a:rPr lang="en-US" b="0" dirty="0"/>
              <a:t> 0.28.2 &amp;&amp; </a:t>
            </a:r>
            <a:r>
              <a:rPr lang="en-US" b="0" dirty="0" err="1"/>
              <a:t>asdf</a:t>
            </a:r>
            <a:r>
              <a:rPr lang="en-US" b="0" dirty="0"/>
              <a:t> global </a:t>
            </a:r>
            <a:r>
              <a:rPr lang="en-US" b="0" dirty="0" err="1"/>
              <a:t>minikube</a:t>
            </a:r>
            <a:r>
              <a:rPr lang="en-US" b="0" dirty="0"/>
              <a:t> 0.28.2</a:t>
            </a:r>
          </a:p>
          <a:p>
            <a:pPr algn="l"/>
            <a:r>
              <a:rPr lang="en-US" b="0" dirty="0" err="1"/>
              <a:t>m</a:t>
            </a:r>
            <a:r>
              <a:rPr kumimoji="0" lang="en-US" sz="3200" b="0" i="0" u="none" strike="noStrike" cap="none" spc="0" normalizeH="0" baseline="0" dirty="0" err="1">
                <a:ln>
                  <a:noFill/>
                </a:ln>
                <a:solidFill>
                  <a:srgbClr val="000000"/>
                </a:solidFill>
                <a:effectLst/>
                <a:uFillTx/>
                <a:latin typeface="Helvetica Neue"/>
                <a:ea typeface="Helvetica Neue"/>
                <a:cs typeface="Helvetica Neue"/>
                <a:sym typeface="Helvetica Neue"/>
              </a:rPr>
              <a:t>inikube</a:t>
            </a:r>
            <a:r>
              <a:rPr kumimoji="0" lang="en-US" sz="3200" b="0" i="0" u="none" strike="noStrike" cap="none" spc="0" normalizeH="0" baseline="0" dirty="0">
                <a:ln>
                  <a:noFill/>
                </a:ln>
                <a:solidFill>
                  <a:srgbClr val="000000"/>
                </a:solidFill>
                <a:effectLst/>
                <a:uFillTx/>
                <a:latin typeface="Helvetica Neue"/>
                <a:ea typeface="Helvetica Neue"/>
                <a:cs typeface="Helvetica Neue"/>
                <a:sym typeface="Helvetica Neue"/>
              </a:rPr>
              <a:t> start</a:t>
            </a:r>
          </a:p>
        </p:txBody>
      </p:sp>
      <p:sp>
        <p:nvSpPr>
          <p:cNvPr id="77" name="TextBox 76">
            <a:extLst>
              <a:ext uri="{FF2B5EF4-FFF2-40B4-BE49-F238E27FC236}">
                <a16:creationId xmlns:a16="http://schemas.microsoft.com/office/drawing/2014/main" id="{03DD91A9-4EE3-214A-93E8-359FC4D4868A}"/>
              </a:ext>
            </a:extLst>
          </p:cNvPr>
          <p:cNvSpPr txBox="1"/>
          <p:nvPr/>
        </p:nvSpPr>
        <p:spPr>
          <a:xfrm>
            <a:off x="386909" y="5857126"/>
            <a:ext cx="10145405"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dirty="0"/>
              <a:t>3. Helm</a:t>
            </a:r>
          </a:p>
          <a:p>
            <a:pPr algn="l"/>
            <a:r>
              <a:rPr lang="en-US" b="0" dirty="0"/>
              <a:t>helm </a:t>
            </a:r>
            <a:r>
              <a:rPr lang="en-US" b="0" dirty="0" err="1"/>
              <a:t>init</a:t>
            </a:r>
            <a:r>
              <a:rPr lang="en-US" b="0" dirty="0"/>
              <a:t> </a:t>
            </a:r>
          </a:p>
          <a:p>
            <a:pPr algn="l"/>
            <a:r>
              <a:rPr lang="en-US" b="0" dirty="0" err="1"/>
              <a:t>kubectl</a:t>
            </a:r>
            <a:r>
              <a:rPr lang="en-US" b="0" dirty="0"/>
              <a:t> create </a:t>
            </a:r>
            <a:r>
              <a:rPr lang="en-US" b="0" dirty="0" err="1"/>
              <a:t>clusterrolebinding</a:t>
            </a:r>
            <a:r>
              <a:rPr lang="en-US" b="0" dirty="0"/>
              <a:t> tiller-cluster-admin …</a:t>
            </a:r>
            <a:endParaRPr kumimoji="0" lang="en-US" sz="32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78" name="TextBox 77">
            <a:extLst>
              <a:ext uri="{FF2B5EF4-FFF2-40B4-BE49-F238E27FC236}">
                <a16:creationId xmlns:a16="http://schemas.microsoft.com/office/drawing/2014/main" id="{28F990C7-28E9-E741-91F3-3ED0826B03E0}"/>
              </a:ext>
            </a:extLst>
          </p:cNvPr>
          <p:cNvSpPr txBox="1"/>
          <p:nvPr/>
        </p:nvSpPr>
        <p:spPr>
          <a:xfrm>
            <a:off x="386909" y="7671556"/>
            <a:ext cx="9058569"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dirty="0"/>
              <a:t>4. Namespace and Labels</a:t>
            </a:r>
          </a:p>
          <a:p>
            <a:pPr algn="l"/>
            <a:r>
              <a:rPr lang="en-US" b="0" dirty="0" err="1"/>
              <a:t>kubectl</a:t>
            </a:r>
            <a:r>
              <a:rPr lang="en-US" b="0" dirty="0"/>
              <a:t> create namespace </a:t>
            </a:r>
            <a:r>
              <a:rPr lang="en-US" b="0" dirty="0" err="1"/>
              <a:t>openwhisk</a:t>
            </a:r>
            <a:endParaRPr lang="en-US" b="0" dirty="0"/>
          </a:p>
          <a:p>
            <a:pPr algn="l"/>
            <a:r>
              <a:rPr lang="en-US" b="0" dirty="0" err="1"/>
              <a:t>kubectl</a:t>
            </a:r>
            <a:r>
              <a:rPr lang="en-US" b="0" dirty="0"/>
              <a:t> label nodes --all </a:t>
            </a:r>
            <a:r>
              <a:rPr lang="en-US" b="0" dirty="0" err="1"/>
              <a:t>openwhisk</a:t>
            </a:r>
            <a:r>
              <a:rPr lang="en-US" b="0" dirty="0"/>
              <a:t>-role=invoker</a:t>
            </a:r>
            <a:endParaRPr kumimoji="0" lang="en-US" sz="32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3" name="TextBox 12">
            <a:extLst>
              <a:ext uri="{FF2B5EF4-FFF2-40B4-BE49-F238E27FC236}">
                <a16:creationId xmlns:a16="http://schemas.microsoft.com/office/drawing/2014/main" id="{2AC808F5-EC45-564D-8D4D-0B32BE8E80AB}"/>
              </a:ext>
            </a:extLst>
          </p:cNvPr>
          <p:cNvSpPr txBox="1"/>
          <p:nvPr/>
        </p:nvSpPr>
        <p:spPr>
          <a:xfrm>
            <a:off x="386909" y="9485986"/>
            <a:ext cx="9294210" cy="1129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dirty="0"/>
              <a:t>5. Deploy </a:t>
            </a:r>
            <a:r>
              <a:rPr lang="en-US" dirty="0" err="1"/>
              <a:t>OpenWhisk</a:t>
            </a:r>
            <a:endParaRPr lang="en-US" dirty="0"/>
          </a:p>
          <a:p>
            <a:pPr algn="l"/>
            <a:r>
              <a:rPr lang="en-US" b="0" dirty="0"/>
              <a:t>helm install ./helm/</a:t>
            </a:r>
            <a:r>
              <a:rPr lang="en-US" b="0" dirty="0" err="1"/>
              <a:t>openwhisk</a:t>
            </a:r>
            <a:r>
              <a:rPr lang="en-US" b="0" dirty="0"/>
              <a:t> -f </a:t>
            </a:r>
            <a:r>
              <a:rPr lang="en-US" b="0" dirty="0" err="1"/>
              <a:t>mycluster.yaml</a:t>
            </a:r>
            <a:r>
              <a:rPr lang="en-US" b="0" dirty="0"/>
              <a:t> …</a:t>
            </a:r>
            <a:endParaRPr kumimoji="0" lang="en-US" sz="32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2" name="Picture 1">
            <a:extLst>
              <a:ext uri="{FF2B5EF4-FFF2-40B4-BE49-F238E27FC236}">
                <a16:creationId xmlns:a16="http://schemas.microsoft.com/office/drawing/2014/main" id="{712447C1-DDD9-1F47-A26F-2AEEB39C5E79}"/>
              </a:ext>
            </a:extLst>
          </p:cNvPr>
          <p:cNvPicPr>
            <a:picLocks noChangeAspect="1"/>
          </p:cNvPicPr>
          <p:nvPr/>
        </p:nvPicPr>
        <p:blipFill>
          <a:blip r:embed="rId3"/>
          <a:stretch>
            <a:fillRect/>
          </a:stretch>
        </p:blipFill>
        <p:spPr>
          <a:xfrm>
            <a:off x="15738237" y="2205025"/>
            <a:ext cx="7819427" cy="4525131"/>
          </a:xfrm>
          <a:prstGeom prst="rect">
            <a:avLst/>
          </a:prstGeom>
        </p:spPr>
      </p:pic>
      <p:pic>
        <p:nvPicPr>
          <p:cNvPr id="10" name="Picture 9">
            <a:extLst>
              <a:ext uri="{FF2B5EF4-FFF2-40B4-BE49-F238E27FC236}">
                <a16:creationId xmlns:a16="http://schemas.microsoft.com/office/drawing/2014/main" id="{E6369558-E32F-8E4D-A125-3CE5163F8344}"/>
              </a:ext>
            </a:extLst>
          </p:cNvPr>
          <p:cNvPicPr>
            <a:picLocks noChangeAspect="1"/>
          </p:cNvPicPr>
          <p:nvPr/>
        </p:nvPicPr>
        <p:blipFill>
          <a:blip r:embed="rId4"/>
          <a:stretch>
            <a:fillRect/>
          </a:stretch>
        </p:blipFill>
        <p:spPr>
          <a:xfrm>
            <a:off x="13214373" y="7452141"/>
            <a:ext cx="10724291" cy="3602052"/>
          </a:xfrm>
          <a:prstGeom prst="rect">
            <a:avLst/>
          </a:prstGeom>
        </p:spPr>
      </p:pic>
      <p:sp>
        <p:nvSpPr>
          <p:cNvPr id="17" name="TextBox 16">
            <a:extLst>
              <a:ext uri="{FF2B5EF4-FFF2-40B4-BE49-F238E27FC236}">
                <a16:creationId xmlns:a16="http://schemas.microsoft.com/office/drawing/2014/main" id="{26558127-158A-DC4D-BFF0-99CD45D2AAFE}"/>
              </a:ext>
            </a:extLst>
          </p:cNvPr>
          <p:cNvSpPr txBox="1"/>
          <p:nvPr/>
        </p:nvSpPr>
        <p:spPr>
          <a:xfrm>
            <a:off x="386909" y="10807972"/>
            <a:ext cx="12849670" cy="162159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dirty="0"/>
              <a:t>6. Configure </a:t>
            </a:r>
            <a:r>
              <a:rPr lang="en-US" dirty="0" err="1"/>
              <a:t>OpenWhisk</a:t>
            </a:r>
            <a:r>
              <a:rPr lang="en-US" dirty="0"/>
              <a:t> CLI</a:t>
            </a:r>
          </a:p>
          <a:p>
            <a:pPr algn="l"/>
            <a:r>
              <a:rPr lang="en-US" b="0" dirty="0" err="1"/>
              <a:t>wsk</a:t>
            </a:r>
            <a:r>
              <a:rPr lang="en-US" b="0" dirty="0"/>
              <a:t> property set --</a:t>
            </a:r>
            <a:r>
              <a:rPr lang="en-US" b="0" dirty="0" err="1"/>
              <a:t>apihost</a:t>
            </a:r>
            <a:r>
              <a:rPr lang="en-US" b="0" dirty="0"/>
              <a:t> 192.168.99.100:31001</a:t>
            </a:r>
          </a:p>
          <a:p>
            <a:pPr algn="l"/>
            <a:r>
              <a:rPr lang="en-US" b="0" dirty="0" err="1"/>
              <a:t>wsk</a:t>
            </a:r>
            <a:r>
              <a:rPr lang="en-US" b="0" dirty="0"/>
              <a:t> property set --</a:t>
            </a:r>
            <a:r>
              <a:rPr lang="en-US" b="0" dirty="0" err="1"/>
              <a:t>auth</a:t>
            </a:r>
            <a:r>
              <a:rPr lang="en-US" b="0" dirty="0"/>
              <a:t> 23bc46b1-71f6-4ed5-8c54-816aa4f8c502:</a:t>
            </a:r>
            <a:endParaRPr kumimoji="0" lang="en-US" sz="32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74346136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50D4F73-7DA5-3D46-BF73-606E47B2579F}"/>
              </a:ext>
            </a:extLst>
          </p:cNvPr>
          <p:cNvSpPr>
            <a:spLocks noGrp="1"/>
          </p:cNvSpPr>
          <p:nvPr>
            <p:ph type="body" sz="half" idx="13"/>
          </p:nvPr>
        </p:nvSpPr>
        <p:spPr>
          <a:xfrm>
            <a:off x="259444" y="3612951"/>
            <a:ext cx="14501580" cy="3349451"/>
          </a:xfrm>
        </p:spPr>
        <p:txBody>
          <a:bodyPr/>
          <a:lstStyle/>
          <a:p>
            <a:pPr marL="857250" indent="-857250">
              <a:buFont typeface="Arial" panose="020B0604020202020204" pitchFamily="34" charset="0"/>
              <a:buChar char="•"/>
            </a:pPr>
            <a:r>
              <a:rPr lang="en-US" dirty="0"/>
              <a:t>Setup Kubernetes Cluster</a:t>
            </a:r>
          </a:p>
          <a:p>
            <a:pPr marL="857250" indent="-857250">
              <a:buFont typeface="Arial" panose="020B0604020202020204" pitchFamily="34" charset="0"/>
              <a:buChar char="•"/>
            </a:pPr>
            <a:r>
              <a:rPr lang="en-US" dirty="0"/>
              <a:t>Deploy </a:t>
            </a:r>
            <a:r>
              <a:rPr lang="en-US" dirty="0" err="1"/>
              <a:t>OpenWhisk</a:t>
            </a:r>
            <a:r>
              <a:rPr lang="en-US" dirty="0"/>
              <a:t> using Helm</a:t>
            </a:r>
          </a:p>
          <a:p>
            <a:pPr marL="857250" indent="-857250">
              <a:buFont typeface="Arial" panose="020B0604020202020204" pitchFamily="34" charset="0"/>
              <a:buChar char="•"/>
            </a:pPr>
            <a:r>
              <a:rPr lang="en-US" dirty="0"/>
              <a:t>Configure </a:t>
            </a:r>
            <a:r>
              <a:rPr lang="en-US" dirty="0" err="1"/>
              <a:t>wsk</a:t>
            </a:r>
            <a:r>
              <a:rPr lang="en-US" dirty="0"/>
              <a:t> CLI</a:t>
            </a:r>
          </a:p>
        </p:txBody>
      </p:sp>
      <p:sp>
        <p:nvSpPr>
          <p:cNvPr id="233" name="Title Here"/>
          <p:cNvSpPr txBox="1">
            <a:spLocks noGrp="1"/>
          </p:cNvSpPr>
          <p:nvPr>
            <p:ph type="body" sz="quarter" idx="14"/>
          </p:nvPr>
        </p:nvSpPr>
        <p:spPr>
          <a:prstGeom prst="rect">
            <a:avLst/>
          </a:prstGeom>
        </p:spPr>
        <p:txBody>
          <a:bodyPr>
            <a:normAutofit/>
          </a:bodyPr>
          <a:lstStyle/>
          <a:p>
            <a:r>
              <a:rPr lang="en-US" dirty="0"/>
              <a:t>Demo: Java Serverless</a:t>
            </a:r>
            <a:endParaRPr dirty="0"/>
          </a:p>
        </p:txBody>
      </p:sp>
      <p:grpSp>
        <p:nvGrpSpPr>
          <p:cNvPr id="4" name="Group 3">
            <a:extLst>
              <a:ext uri="{FF2B5EF4-FFF2-40B4-BE49-F238E27FC236}">
                <a16:creationId xmlns:a16="http://schemas.microsoft.com/office/drawing/2014/main" id="{ED2C089D-AA1D-8C4C-99F0-66E2EC2F857F}"/>
              </a:ext>
            </a:extLst>
          </p:cNvPr>
          <p:cNvGrpSpPr/>
          <p:nvPr/>
        </p:nvGrpSpPr>
        <p:grpSpPr>
          <a:xfrm>
            <a:off x="208218" y="1597169"/>
            <a:ext cx="1364550" cy="1215712"/>
            <a:chOff x="4181475" y="1838325"/>
            <a:chExt cx="533400" cy="530226"/>
          </a:xfrm>
          <a:solidFill>
            <a:schemeClr val="tx1"/>
          </a:solidFill>
        </p:grpSpPr>
        <p:sp>
          <p:nvSpPr>
            <p:cNvPr id="5" name="Freeform 5">
              <a:extLst>
                <a:ext uri="{FF2B5EF4-FFF2-40B4-BE49-F238E27FC236}">
                  <a16:creationId xmlns:a16="http://schemas.microsoft.com/office/drawing/2014/main" id="{9D537D82-BD81-A747-A181-72171BBC3610}"/>
                </a:ext>
              </a:extLst>
            </p:cNvPr>
            <p:cNvSpPr>
              <a:spLocks noEditPoints="1"/>
            </p:cNvSpPr>
            <p:nvPr/>
          </p:nvSpPr>
          <p:spPr bwMode="auto">
            <a:xfrm>
              <a:off x="4181475" y="1838325"/>
              <a:ext cx="336550" cy="330200"/>
            </a:xfrm>
            <a:custGeom>
              <a:avLst/>
              <a:gdLst>
                <a:gd name="T0" fmla="*/ 585 w 999"/>
                <a:gd name="T1" fmla="*/ 895 h 964"/>
                <a:gd name="T2" fmla="*/ 930 w 999"/>
                <a:gd name="T3" fmla="*/ 964 h 964"/>
                <a:gd name="T4" fmla="*/ 999 w 999"/>
                <a:gd name="T5" fmla="*/ 620 h 964"/>
                <a:gd name="T6" fmla="*/ 826 w 999"/>
                <a:gd name="T7" fmla="*/ 551 h 964"/>
                <a:gd name="T8" fmla="*/ 930 w 999"/>
                <a:gd name="T9" fmla="*/ 413 h 964"/>
                <a:gd name="T10" fmla="*/ 999 w 999"/>
                <a:gd name="T11" fmla="*/ 69 h 964"/>
                <a:gd name="T12" fmla="*/ 654 w 999"/>
                <a:gd name="T13" fmla="*/ 0 h 964"/>
                <a:gd name="T14" fmla="*/ 585 w 999"/>
                <a:gd name="T15" fmla="*/ 344 h 964"/>
                <a:gd name="T16" fmla="*/ 757 w 999"/>
                <a:gd name="T17" fmla="*/ 413 h 964"/>
                <a:gd name="T18" fmla="*/ 654 w 999"/>
                <a:gd name="T19" fmla="*/ 551 h 964"/>
                <a:gd name="T20" fmla="*/ 585 w 999"/>
                <a:gd name="T21" fmla="*/ 723 h 964"/>
                <a:gd name="T22" fmla="*/ 413 w 999"/>
                <a:gd name="T23" fmla="*/ 620 h 964"/>
                <a:gd name="T24" fmla="*/ 241 w 999"/>
                <a:gd name="T25" fmla="*/ 551 h 964"/>
                <a:gd name="T26" fmla="*/ 344 w 999"/>
                <a:gd name="T27" fmla="*/ 413 h 964"/>
                <a:gd name="T28" fmla="*/ 413 w 999"/>
                <a:gd name="T29" fmla="*/ 69 h 964"/>
                <a:gd name="T30" fmla="*/ 69 w 999"/>
                <a:gd name="T31" fmla="*/ 0 h 964"/>
                <a:gd name="T32" fmla="*/ 0 w 999"/>
                <a:gd name="T33" fmla="*/ 344 h 964"/>
                <a:gd name="T34" fmla="*/ 172 w 999"/>
                <a:gd name="T35" fmla="*/ 413 h 964"/>
                <a:gd name="T36" fmla="*/ 69 w 999"/>
                <a:gd name="T37" fmla="*/ 551 h 964"/>
                <a:gd name="T38" fmla="*/ 0 w 999"/>
                <a:gd name="T39" fmla="*/ 895 h 964"/>
                <a:gd name="T40" fmla="*/ 344 w 999"/>
                <a:gd name="T41" fmla="*/ 964 h 964"/>
                <a:gd name="T42" fmla="*/ 413 w 999"/>
                <a:gd name="T43" fmla="*/ 792 h 964"/>
                <a:gd name="T44" fmla="*/ 654 w 999"/>
                <a:gd name="T45" fmla="*/ 344 h 964"/>
                <a:gd name="T46" fmla="*/ 930 w 999"/>
                <a:gd name="T47" fmla="*/ 69 h 964"/>
                <a:gd name="T48" fmla="*/ 826 w 999"/>
                <a:gd name="T49" fmla="*/ 344 h 964"/>
                <a:gd name="T50" fmla="*/ 654 w 999"/>
                <a:gd name="T51" fmla="*/ 344 h 964"/>
                <a:gd name="T52" fmla="*/ 930 w 999"/>
                <a:gd name="T53" fmla="*/ 895 h 964"/>
                <a:gd name="T54" fmla="*/ 654 w 999"/>
                <a:gd name="T55" fmla="*/ 620 h 964"/>
                <a:gd name="T56" fmla="*/ 69 w 999"/>
                <a:gd name="T57" fmla="*/ 344 h 964"/>
                <a:gd name="T58" fmla="*/ 344 w 999"/>
                <a:gd name="T59" fmla="*/ 69 h 964"/>
                <a:gd name="T60" fmla="*/ 241 w 999"/>
                <a:gd name="T61" fmla="*/ 344 h 964"/>
                <a:gd name="T62" fmla="*/ 69 w 999"/>
                <a:gd name="T63" fmla="*/ 344 h 964"/>
                <a:gd name="T64" fmla="*/ 69 w 999"/>
                <a:gd name="T65" fmla="*/ 895 h 964"/>
                <a:gd name="T66" fmla="*/ 344 w 999"/>
                <a:gd name="T67" fmla="*/ 620 h 964"/>
                <a:gd name="T68" fmla="*/ 344 w 999"/>
                <a:gd name="T69" fmla="*/ 79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9" h="964">
                  <a:moveTo>
                    <a:pt x="585" y="792"/>
                  </a:moveTo>
                  <a:cubicBezTo>
                    <a:pt x="585" y="895"/>
                    <a:pt x="585" y="895"/>
                    <a:pt x="585" y="895"/>
                  </a:cubicBezTo>
                  <a:cubicBezTo>
                    <a:pt x="585" y="933"/>
                    <a:pt x="616" y="964"/>
                    <a:pt x="654" y="964"/>
                  </a:cubicBezTo>
                  <a:cubicBezTo>
                    <a:pt x="930" y="964"/>
                    <a:pt x="930" y="964"/>
                    <a:pt x="930" y="964"/>
                  </a:cubicBezTo>
                  <a:cubicBezTo>
                    <a:pt x="968" y="964"/>
                    <a:pt x="999" y="933"/>
                    <a:pt x="999" y="895"/>
                  </a:cubicBezTo>
                  <a:cubicBezTo>
                    <a:pt x="999" y="620"/>
                    <a:pt x="999" y="620"/>
                    <a:pt x="999" y="620"/>
                  </a:cubicBezTo>
                  <a:cubicBezTo>
                    <a:pt x="999" y="582"/>
                    <a:pt x="968" y="551"/>
                    <a:pt x="930" y="551"/>
                  </a:cubicBezTo>
                  <a:cubicBezTo>
                    <a:pt x="826" y="551"/>
                    <a:pt x="826" y="551"/>
                    <a:pt x="826" y="551"/>
                  </a:cubicBezTo>
                  <a:cubicBezTo>
                    <a:pt x="826" y="413"/>
                    <a:pt x="826" y="413"/>
                    <a:pt x="826" y="413"/>
                  </a:cubicBezTo>
                  <a:cubicBezTo>
                    <a:pt x="930" y="413"/>
                    <a:pt x="930" y="413"/>
                    <a:pt x="930" y="413"/>
                  </a:cubicBezTo>
                  <a:cubicBezTo>
                    <a:pt x="968" y="413"/>
                    <a:pt x="999" y="382"/>
                    <a:pt x="999" y="344"/>
                  </a:cubicBezTo>
                  <a:cubicBezTo>
                    <a:pt x="999" y="69"/>
                    <a:pt x="999" y="69"/>
                    <a:pt x="999" y="69"/>
                  </a:cubicBezTo>
                  <a:cubicBezTo>
                    <a:pt x="999" y="31"/>
                    <a:pt x="968" y="0"/>
                    <a:pt x="930" y="0"/>
                  </a:cubicBezTo>
                  <a:cubicBezTo>
                    <a:pt x="654" y="0"/>
                    <a:pt x="654" y="0"/>
                    <a:pt x="654" y="0"/>
                  </a:cubicBezTo>
                  <a:cubicBezTo>
                    <a:pt x="616" y="0"/>
                    <a:pt x="585" y="31"/>
                    <a:pt x="585" y="69"/>
                  </a:cubicBezTo>
                  <a:cubicBezTo>
                    <a:pt x="585" y="344"/>
                    <a:pt x="585" y="344"/>
                    <a:pt x="585" y="344"/>
                  </a:cubicBezTo>
                  <a:cubicBezTo>
                    <a:pt x="585" y="382"/>
                    <a:pt x="616" y="413"/>
                    <a:pt x="654" y="413"/>
                  </a:cubicBezTo>
                  <a:cubicBezTo>
                    <a:pt x="757" y="413"/>
                    <a:pt x="757" y="413"/>
                    <a:pt x="757" y="413"/>
                  </a:cubicBezTo>
                  <a:cubicBezTo>
                    <a:pt x="757" y="551"/>
                    <a:pt x="757" y="551"/>
                    <a:pt x="757" y="551"/>
                  </a:cubicBezTo>
                  <a:cubicBezTo>
                    <a:pt x="654" y="551"/>
                    <a:pt x="654" y="551"/>
                    <a:pt x="654" y="551"/>
                  </a:cubicBezTo>
                  <a:cubicBezTo>
                    <a:pt x="616" y="551"/>
                    <a:pt x="585" y="582"/>
                    <a:pt x="585" y="620"/>
                  </a:cubicBezTo>
                  <a:cubicBezTo>
                    <a:pt x="585" y="723"/>
                    <a:pt x="585" y="723"/>
                    <a:pt x="585" y="723"/>
                  </a:cubicBezTo>
                  <a:cubicBezTo>
                    <a:pt x="413" y="723"/>
                    <a:pt x="413" y="723"/>
                    <a:pt x="413" y="723"/>
                  </a:cubicBezTo>
                  <a:cubicBezTo>
                    <a:pt x="413" y="620"/>
                    <a:pt x="413" y="620"/>
                    <a:pt x="413" y="620"/>
                  </a:cubicBezTo>
                  <a:cubicBezTo>
                    <a:pt x="413" y="582"/>
                    <a:pt x="382" y="551"/>
                    <a:pt x="344" y="551"/>
                  </a:cubicBezTo>
                  <a:cubicBezTo>
                    <a:pt x="241" y="551"/>
                    <a:pt x="241" y="551"/>
                    <a:pt x="241" y="551"/>
                  </a:cubicBezTo>
                  <a:cubicBezTo>
                    <a:pt x="241" y="413"/>
                    <a:pt x="241" y="413"/>
                    <a:pt x="241" y="413"/>
                  </a:cubicBezTo>
                  <a:cubicBezTo>
                    <a:pt x="344" y="413"/>
                    <a:pt x="344" y="413"/>
                    <a:pt x="344" y="413"/>
                  </a:cubicBezTo>
                  <a:cubicBezTo>
                    <a:pt x="382" y="413"/>
                    <a:pt x="413" y="382"/>
                    <a:pt x="413" y="344"/>
                  </a:cubicBezTo>
                  <a:cubicBezTo>
                    <a:pt x="413" y="69"/>
                    <a:pt x="413" y="69"/>
                    <a:pt x="413" y="69"/>
                  </a:cubicBezTo>
                  <a:cubicBezTo>
                    <a:pt x="413" y="31"/>
                    <a:pt x="382" y="0"/>
                    <a:pt x="344" y="0"/>
                  </a:cubicBezTo>
                  <a:cubicBezTo>
                    <a:pt x="69" y="0"/>
                    <a:pt x="69" y="0"/>
                    <a:pt x="69" y="0"/>
                  </a:cubicBezTo>
                  <a:cubicBezTo>
                    <a:pt x="31" y="0"/>
                    <a:pt x="0" y="31"/>
                    <a:pt x="0" y="69"/>
                  </a:cubicBezTo>
                  <a:cubicBezTo>
                    <a:pt x="0" y="344"/>
                    <a:pt x="0" y="344"/>
                    <a:pt x="0" y="344"/>
                  </a:cubicBezTo>
                  <a:cubicBezTo>
                    <a:pt x="0" y="382"/>
                    <a:pt x="31" y="413"/>
                    <a:pt x="69" y="413"/>
                  </a:cubicBezTo>
                  <a:cubicBezTo>
                    <a:pt x="172" y="413"/>
                    <a:pt x="172" y="413"/>
                    <a:pt x="172" y="413"/>
                  </a:cubicBezTo>
                  <a:cubicBezTo>
                    <a:pt x="172" y="551"/>
                    <a:pt x="172" y="551"/>
                    <a:pt x="172" y="551"/>
                  </a:cubicBezTo>
                  <a:cubicBezTo>
                    <a:pt x="69" y="551"/>
                    <a:pt x="69" y="551"/>
                    <a:pt x="69" y="551"/>
                  </a:cubicBezTo>
                  <a:cubicBezTo>
                    <a:pt x="31" y="551"/>
                    <a:pt x="0" y="582"/>
                    <a:pt x="0" y="620"/>
                  </a:cubicBezTo>
                  <a:cubicBezTo>
                    <a:pt x="0" y="895"/>
                    <a:pt x="0" y="895"/>
                    <a:pt x="0" y="895"/>
                  </a:cubicBezTo>
                  <a:cubicBezTo>
                    <a:pt x="0" y="933"/>
                    <a:pt x="31" y="964"/>
                    <a:pt x="69" y="964"/>
                  </a:cubicBezTo>
                  <a:cubicBezTo>
                    <a:pt x="344" y="964"/>
                    <a:pt x="344" y="964"/>
                    <a:pt x="344" y="964"/>
                  </a:cubicBezTo>
                  <a:cubicBezTo>
                    <a:pt x="382" y="964"/>
                    <a:pt x="413" y="933"/>
                    <a:pt x="413" y="895"/>
                  </a:cubicBezTo>
                  <a:cubicBezTo>
                    <a:pt x="413" y="792"/>
                    <a:pt x="413" y="792"/>
                    <a:pt x="413" y="792"/>
                  </a:cubicBezTo>
                  <a:lnTo>
                    <a:pt x="585" y="792"/>
                  </a:lnTo>
                  <a:close/>
                  <a:moveTo>
                    <a:pt x="654" y="344"/>
                  </a:moveTo>
                  <a:cubicBezTo>
                    <a:pt x="654" y="69"/>
                    <a:pt x="654" y="69"/>
                    <a:pt x="654" y="69"/>
                  </a:cubicBezTo>
                  <a:cubicBezTo>
                    <a:pt x="930" y="69"/>
                    <a:pt x="930" y="69"/>
                    <a:pt x="930" y="69"/>
                  </a:cubicBezTo>
                  <a:cubicBezTo>
                    <a:pt x="930" y="344"/>
                    <a:pt x="930" y="344"/>
                    <a:pt x="930" y="344"/>
                  </a:cubicBezTo>
                  <a:cubicBezTo>
                    <a:pt x="826" y="344"/>
                    <a:pt x="826" y="344"/>
                    <a:pt x="826" y="344"/>
                  </a:cubicBezTo>
                  <a:cubicBezTo>
                    <a:pt x="757" y="344"/>
                    <a:pt x="757" y="344"/>
                    <a:pt x="757" y="344"/>
                  </a:cubicBezTo>
                  <a:lnTo>
                    <a:pt x="654" y="344"/>
                  </a:lnTo>
                  <a:close/>
                  <a:moveTo>
                    <a:pt x="930" y="620"/>
                  </a:moveTo>
                  <a:cubicBezTo>
                    <a:pt x="930" y="895"/>
                    <a:pt x="930" y="895"/>
                    <a:pt x="930" y="895"/>
                  </a:cubicBezTo>
                  <a:cubicBezTo>
                    <a:pt x="654" y="895"/>
                    <a:pt x="654" y="895"/>
                    <a:pt x="654" y="895"/>
                  </a:cubicBezTo>
                  <a:cubicBezTo>
                    <a:pt x="654" y="620"/>
                    <a:pt x="654" y="620"/>
                    <a:pt x="654" y="620"/>
                  </a:cubicBezTo>
                  <a:lnTo>
                    <a:pt x="930" y="620"/>
                  </a:lnTo>
                  <a:close/>
                  <a:moveTo>
                    <a:pt x="69" y="344"/>
                  </a:moveTo>
                  <a:cubicBezTo>
                    <a:pt x="69" y="69"/>
                    <a:pt x="69" y="69"/>
                    <a:pt x="69" y="69"/>
                  </a:cubicBezTo>
                  <a:cubicBezTo>
                    <a:pt x="344" y="69"/>
                    <a:pt x="344" y="69"/>
                    <a:pt x="344" y="69"/>
                  </a:cubicBezTo>
                  <a:cubicBezTo>
                    <a:pt x="344" y="344"/>
                    <a:pt x="344" y="344"/>
                    <a:pt x="344" y="344"/>
                  </a:cubicBezTo>
                  <a:cubicBezTo>
                    <a:pt x="241" y="344"/>
                    <a:pt x="241" y="344"/>
                    <a:pt x="241" y="344"/>
                  </a:cubicBezTo>
                  <a:cubicBezTo>
                    <a:pt x="172" y="344"/>
                    <a:pt x="172" y="344"/>
                    <a:pt x="172" y="344"/>
                  </a:cubicBezTo>
                  <a:lnTo>
                    <a:pt x="69" y="344"/>
                  </a:lnTo>
                  <a:close/>
                  <a:moveTo>
                    <a:pt x="344" y="895"/>
                  </a:moveTo>
                  <a:cubicBezTo>
                    <a:pt x="69" y="895"/>
                    <a:pt x="69" y="895"/>
                    <a:pt x="69" y="895"/>
                  </a:cubicBezTo>
                  <a:cubicBezTo>
                    <a:pt x="69" y="620"/>
                    <a:pt x="69" y="620"/>
                    <a:pt x="69" y="620"/>
                  </a:cubicBezTo>
                  <a:cubicBezTo>
                    <a:pt x="344" y="620"/>
                    <a:pt x="344" y="620"/>
                    <a:pt x="344" y="620"/>
                  </a:cubicBezTo>
                  <a:cubicBezTo>
                    <a:pt x="344" y="723"/>
                    <a:pt x="344" y="723"/>
                    <a:pt x="344" y="723"/>
                  </a:cubicBezTo>
                  <a:cubicBezTo>
                    <a:pt x="344" y="792"/>
                    <a:pt x="344" y="792"/>
                    <a:pt x="344" y="792"/>
                  </a:cubicBezTo>
                  <a:lnTo>
                    <a:pt x="344" y="8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6" name="Freeform 6">
              <a:extLst>
                <a:ext uri="{FF2B5EF4-FFF2-40B4-BE49-F238E27FC236}">
                  <a16:creationId xmlns:a16="http://schemas.microsoft.com/office/drawing/2014/main" id="{E620FA8B-AC99-574A-864D-6D179779FFC5}"/>
                </a:ext>
              </a:extLst>
            </p:cNvPr>
            <p:cNvSpPr>
              <a:spLocks noEditPoints="1"/>
            </p:cNvSpPr>
            <p:nvPr/>
          </p:nvSpPr>
          <p:spPr bwMode="auto">
            <a:xfrm>
              <a:off x="4576763" y="2027238"/>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7" name="Freeform 7">
              <a:extLst>
                <a:ext uri="{FF2B5EF4-FFF2-40B4-BE49-F238E27FC236}">
                  <a16:creationId xmlns:a16="http://schemas.microsoft.com/office/drawing/2014/main" id="{9D081D19-EEAF-F748-8F5D-D43AE03A1203}"/>
                </a:ext>
              </a:extLst>
            </p:cNvPr>
            <p:cNvSpPr>
              <a:spLocks noEditPoints="1"/>
            </p:cNvSpPr>
            <p:nvPr/>
          </p:nvSpPr>
          <p:spPr bwMode="auto">
            <a:xfrm>
              <a:off x="4378325" y="2227263"/>
              <a:ext cx="336550" cy="141288"/>
            </a:xfrm>
            <a:custGeom>
              <a:avLst/>
              <a:gdLst>
                <a:gd name="T0" fmla="*/ 930 w 999"/>
                <a:gd name="T1" fmla="*/ 0 h 414"/>
                <a:gd name="T2" fmla="*/ 655 w 999"/>
                <a:gd name="T3" fmla="*/ 0 h 414"/>
                <a:gd name="T4" fmla="*/ 586 w 999"/>
                <a:gd name="T5" fmla="*/ 69 h 414"/>
                <a:gd name="T6" fmla="*/ 586 w 999"/>
                <a:gd name="T7" fmla="*/ 173 h 414"/>
                <a:gd name="T8" fmla="*/ 414 w 999"/>
                <a:gd name="T9" fmla="*/ 173 h 414"/>
                <a:gd name="T10" fmla="*/ 414 w 999"/>
                <a:gd name="T11" fmla="*/ 69 h 414"/>
                <a:gd name="T12" fmla="*/ 345 w 999"/>
                <a:gd name="T13" fmla="*/ 0 h 414"/>
                <a:gd name="T14" fmla="*/ 69 w 999"/>
                <a:gd name="T15" fmla="*/ 0 h 414"/>
                <a:gd name="T16" fmla="*/ 0 w 999"/>
                <a:gd name="T17" fmla="*/ 69 h 414"/>
                <a:gd name="T18" fmla="*/ 0 w 999"/>
                <a:gd name="T19" fmla="*/ 345 h 414"/>
                <a:gd name="T20" fmla="*/ 69 w 999"/>
                <a:gd name="T21" fmla="*/ 414 h 414"/>
                <a:gd name="T22" fmla="*/ 345 w 999"/>
                <a:gd name="T23" fmla="*/ 414 h 414"/>
                <a:gd name="T24" fmla="*/ 414 w 999"/>
                <a:gd name="T25" fmla="*/ 345 h 414"/>
                <a:gd name="T26" fmla="*/ 414 w 999"/>
                <a:gd name="T27" fmla="*/ 242 h 414"/>
                <a:gd name="T28" fmla="*/ 586 w 999"/>
                <a:gd name="T29" fmla="*/ 242 h 414"/>
                <a:gd name="T30" fmla="*/ 586 w 999"/>
                <a:gd name="T31" fmla="*/ 345 h 414"/>
                <a:gd name="T32" fmla="*/ 655 w 999"/>
                <a:gd name="T33" fmla="*/ 414 h 414"/>
                <a:gd name="T34" fmla="*/ 930 w 999"/>
                <a:gd name="T35" fmla="*/ 414 h 414"/>
                <a:gd name="T36" fmla="*/ 999 w 999"/>
                <a:gd name="T37" fmla="*/ 345 h 414"/>
                <a:gd name="T38" fmla="*/ 999 w 999"/>
                <a:gd name="T39" fmla="*/ 69 h 414"/>
                <a:gd name="T40" fmla="*/ 930 w 999"/>
                <a:gd name="T41" fmla="*/ 0 h 414"/>
                <a:gd name="T42" fmla="*/ 345 w 999"/>
                <a:gd name="T43" fmla="*/ 345 h 414"/>
                <a:gd name="T44" fmla="*/ 69 w 999"/>
                <a:gd name="T45" fmla="*/ 345 h 414"/>
                <a:gd name="T46" fmla="*/ 69 w 999"/>
                <a:gd name="T47" fmla="*/ 69 h 414"/>
                <a:gd name="T48" fmla="*/ 345 w 999"/>
                <a:gd name="T49" fmla="*/ 69 h 414"/>
                <a:gd name="T50" fmla="*/ 345 w 999"/>
                <a:gd name="T51" fmla="*/ 345 h 414"/>
                <a:gd name="T52" fmla="*/ 930 w 999"/>
                <a:gd name="T53" fmla="*/ 345 h 414"/>
                <a:gd name="T54" fmla="*/ 655 w 999"/>
                <a:gd name="T55" fmla="*/ 345 h 414"/>
                <a:gd name="T56" fmla="*/ 655 w 999"/>
                <a:gd name="T57" fmla="*/ 69 h 414"/>
                <a:gd name="T58" fmla="*/ 930 w 999"/>
                <a:gd name="T59" fmla="*/ 69 h 414"/>
                <a:gd name="T60" fmla="*/ 930 w 999"/>
                <a:gd name="T61"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9" h="414">
                  <a:moveTo>
                    <a:pt x="930" y="0"/>
                  </a:moveTo>
                  <a:cubicBezTo>
                    <a:pt x="655" y="0"/>
                    <a:pt x="655" y="0"/>
                    <a:pt x="655" y="0"/>
                  </a:cubicBezTo>
                  <a:cubicBezTo>
                    <a:pt x="617" y="0"/>
                    <a:pt x="586" y="31"/>
                    <a:pt x="586" y="69"/>
                  </a:cubicBezTo>
                  <a:cubicBezTo>
                    <a:pt x="586" y="173"/>
                    <a:pt x="586" y="173"/>
                    <a:pt x="586" y="173"/>
                  </a:cubicBezTo>
                  <a:cubicBezTo>
                    <a:pt x="414" y="173"/>
                    <a:pt x="414" y="173"/>
                    <a:pt x="414" y="173"/>
                  </a:cubicBezTo>
                  <a:cubicBezTo>
                    <a:pt x="414" y="69"/>
                    <a:pt x="414" y="69"/>
                    <a:pt x="414" y="69"/>
                  </a:cubicBezTo>
                  <a:cubicBezTo>
                    <a:pt x="414" y="31"/>
                    <a:pt x="383" y="0"/>
                    <a:pt x="345" y="0"/>
                  </a:cubicBezTo>
                  <a:cubicBezTo>
                    <a:pt x="69" y="0"/>
                    <a:pt x="69" y="0"/>
                    <a:pt x="69" y="0"/>
                  </a:cubicBezTo>
                  <a:cubicBezTo>
                    <a:pt x="31" y="0"/>
                    <a:pt x="0" y="31"/>
                    <a:pt x="0" y="69"/>
                  </a:cubicBezTo>
                  <a:cubicBezTo>
                    <a:pt x="0" y="345"/>
                    <a:pt x="0" y="345"/>
                    <a:pt x="0" y="345"/>
                  </a:cubicBezTo>
                  <a:cubicBezTo>
                    <a:pt x="0" y="383"/>
                    <a:pt x="31" y="414"/>
                    <a:pt x="69" y="414"/>
                  </a:cubicBezTo>
                  <a:cubicBezTo>
                    <a:pt x="345" y="414"/>
                    <a:pt x="345" y="414"/>
                    <a:pt x="345" y="414"/>
                  </a:cubicBezTo>
                  <a:cubicBezTo>
                    <a:pt x="383" y="414"/>
                    <a:pt x="414" y="383"/>
                    <a:pt x="414" y="345"/>
                  </a:cubicBezTo>
                  <a:cubicBezTo>
                    <a:pt x="414" y="242"/>
                    <a:pt x="414" y="242"/>
                    <a:pt x="414" y="242"/>
                  </a:cubicBezTo>
                  <a:cubicBezTo>
                    <a:pt x="586" y="242"/>
                    <a:pt x="586" y="242"/>
                    <a:pt x="586" y="242"/>
                  </a:cubicBezTo>
                  <a:cubicBezTo>
                    <a:pt x="586" y="345"/>
                    <a:pt x="586" y="345"/>
                    <a:pt x="586" y="345"/>
                  </a:cubicBezTo>
                  <a:cubicBezTo>
                    <a:pt x="586" y="383"/>
                    <a:pt x="617" y="414"/>
                    <a:pt x="655" y="414"/>
                  </a:cubicBezTo>
                  <a:cubicBezTo>
                    <a:pt x="930" y="414"/>
                    <a:pt x="930" y="414"/>
                    <a:pt x="930" y="414"/>
                  </a:cubicBezTo>
                  <a:cubicBezTo>
                    <a:pt x="968" y="414"/>
                    <a:pt x="999" y="383"/>
                    <a:pt x="999" y="345"/>
                  </a:cubicBezTo>
                  <a:cubicBezTo>
                    <a:pt x="999" y="69"/>
                    <a:pt x="999" y="69"/>
                    <a:pt x="999" y="69"/>
                  </a:cubicBezTo>
                  <a:cubicBezTo>
                    <a:pt x="999" y="31"/>
                    <a:pt x="968" y="0"/>
                    <a:pt x="930" y="0"/>
                  </a:cubicBezTo>
                  <a:close/>
                  <a:moveTo>
                    <a:pt x="345" y="345"/>
                  </a:moveTo>
                  <a:cubicBezTo>
                    <a:pt x="69" y="345"/>
                    <a:pt x="69" y="345"/>
                    <a:pt x="69" y="345"/>
                  </a:cubicBezTo>
                  <a:cubicBezTo>
                    <a:pt x="69" y="69"/>
                    <a:pt x="69" y="69"/>
                    <a:pt x="69" y="69"/>
                  </a:cubicBezTo>
                  <a:cubicBezTo>
                    <a:pt x="345" y="69"/>
                    <a:pt x="345" y="69"/>
                    <a:pt x="345" y="69"/>
                  </a:cubicBezTo>
                  <a:lnTo>
                    <a:pt x="345" y="345"/>
                  </a:lnTo>
                  <a:close/>
                  <a:moveTo>
                    <a:pt x="930" y="345"/>
                  </a:moveTo>
                  <a:cubicBezTo>
                    <a:pt x="655" y="345"/>
                    <a:pt x="655" y="345"/>
                    <a:pt x="655" y="345"/>
                  </a:cubicBezTo>
                  <a:cubicBezTo>
                    <a:pt x="655" y="69"/>
                    <a:pt x="655" y="69"/>
                    <a:pt x="655" y="69"/>
                  </a:cubicBezTo>
                  <a:cubicBezTo>
                    <a:pt x="930" y="69"/>
                    <a:pt x="930" y="69"/>
                    <a:pt x="930" y="69"/>
                  </a:cubicBezTo>
                  <a:lnTo>
                    <a:pt x="930"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8" name="Freeform 8">
              <a:extLst>
                <a:ext uri="{FF2B5EF4-FFF2-40B4-BE49-F238E27FC236}">
                  <a16:creationId xmlns:a16="http://schemas.microsoft.com/office/drawing/2014/main" id="{A68ED931-8DC7-A54C-9F4C-204649EB350E}"/>
                </a:ext>
              </a:extLst>
            </p:cNvPr>
            <p:cNvSpPr>
              <a:spLocks noEditPoints="1"/>
            </p:cNvSpPr>
            <p:nvPr/>
          </p:nvSpPr>
          <p:spPr bwMode="auto">
            <a:xfrm>
              <a:off x="4576763" y="1838325"/>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9" name="Freeform 9">
              <a:extLst>
                <a:ext uri="{FF2B5EF4-FFF2-40B4-BE49-F238E27FC236}">
                  <a16:creationId xmlns:a16="http://schemas.microsoft.com/office/drawing/2014/main" id="{1DD9B57F-EB9F-6740-8615-B62E09C5CB42}"/>
                </a:ext>
              </a:extLst>
            </p:cNvPr>
            <p:cNvSpPr>
              <a:spLocks noEditPoints="1"/>
            </p:cNvSpPr>
            <p:nvPr/>
          </p:nvSpPr>
          <p:spPr bwMode="auto">
            <a:xfrm>
              <a:off x="4181475" y="2227263"/>
              <a:ext cx="139700" cy="141288"/>
            </a:xfrm>
            <a:custGeom>
              <a:avLst/>
              <a:gdLst>
                <a:gd name="T0" fmla="*/ 344 w 413"/>
                <a:gd name="T1" fmla="*/ 0 h 414"/>
                <a:gd name="T2" fmla="*/ 69 w 413"/>
                <a:gd name="T3" fmla="*/ 0 h 414"/>
                <a:gd name="T4" fmla="*/ 0 w 413"/>
                <a:gd name="T5" fmla="*/ 69 h 414"/>
                <a:gd name="T6" fmla="*/ 0 w 413"/>
                <a:gd name="T7" fmla="*/ 345 h 414"/>
                <a:gd name="T8" fmla="*/ 69 w 413"/>
                <a:gd name="T9" fmla="*/ 414 h 414"/>
                <a:gd name="T10" fmla="*/ 344 w 413"/>
                <a:gd name="T11" fmla="*/ 414 h 414"/>
                <a:gd name="T12" fmla="*/ 413 w 413"/>
                <a:gd name="T13" fmla="*/ 345 h 414"/>
                <a:gd name="T14" fmla="*/ 413 w 413"/>
                <a:gd name="T15" fmla="*/ 69 h 414"/>
                <a:gd name="T16" fmla="*/ 344 w 413"/>
                <a:gd name="T17" fmla="*/ 0 h 414"/>
                <a:gd name="T18" fmla="*/ 344 w 413"/>
                <a:gd name="T19" fmla="*/ 345 h 414"/>
                <a:gd name="T20" fmla="*/ 69 w 413"/>
                <a:gd name="T21" fmla="*/ 345 h 414"/>
                <a:gd name="T22" fmla="*/ 69 w 413"/>
                <a:gd name="T23" fmla="*/ 69 h 414"/>
                <a:gd name="T24" fmla="*/ 344 w 413"/>
                <a:gd name="T25" fmla="*/ 69 h 414"/>
                <a:gd name="T26" fmla="*/ 344 w 413"/>
                <a:gd name="T27"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4">
                  <a:moveTo>
                    <a:pt x="344" y="0"/>
                  </a:moveTo>
                  <a:cubicBezTo>
                    <a:pt x="69" y="0"/>
                    <a:pt x="69" y="0"/>
                    <a:pt x="69" y="0"/>
                  </a:cubicBezTo>
                  <a:cubicBezTo>
                    <a:pt x="31" y="0"/>
                    <a:pt x="0" y="31"/>
                    <a:pt x="0" y="69"/>
                  </a:cubicBezTo>
                  <a:cubicBezTo>
                    <a:pt x="0" y="345"/>
                    <a:pt x="0" y="345"/>
                    <a:pt x="0" y="345"/>
                  </a:cubicBezTo>
                  <a:cubicBezTo>
                    <a:pt x="0" y="383"/>
                    <a:pt x="31" y="414"/>
                    <a:pt x="69" y="414"/>
                  </a:cubicBezTo>
                  <a:cubicBezTo>
                    <a:pt x="344" y="414"/>
                    <a:pt x="344" y="414"/>
                    <a:pt x="344" y="414"/>
                  </a:cubicBezTo>
                  <a:cubicBezTo>
                    <a:pt x="382" y="414"/>
                    <a:pt x="413" y="383"/>
                    <a:pt x="413" y="345"/>
                  </a:cubicBezTo>
                  <a:cubicBezTo>
                    <a:pt x="413" y="69"/>
                    <a:pt x="413" y="69"/>
                    <a:pt x="413" y="69"/>
                  </a:cubicBezTo>
                  <a:cubicBezTo>
                    <a:pt x="413" y="31"/>
                    <a:pt x="382" y="0"/>
                    <a:pt x="344" y="0"/>
                  </a:cubicBezTo>
                  <a:close/>
                  <a:moveTo>
                    <a:pt x="344" y="345"/>
                  </a:moveTo>
                  <a:cubicBezTo>
                    <a:pt x="69" y="345"/>
                    <a:pt x="69" y="345"/>
                    <a:pt x="69" y="345"/>
                  </a:cubicBezTo>
                  <a:cubicBezTo>
                    <a:pt x="69" y="69"/>
                    <a:pt x="69" y="69"/>
                    <a:pt x="69" y="69"/>
                  </a:cubicBezTo>
                  <a:cubicBezTo>
                    <a:pt x="344" y="69"/>
                    <a:pt x="344" y="69"/>
                    <a:pt x="344" y="69"/>
                  </a:cubicBezTo>
                  <a:lnTo>
                    <a:pt x="34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grpSp>
      <p:sp>
        <p:nvSpPr>
          <p:cNvPr id="18" name="Text Placeholder 13">
            <a:extLst>
              <a:ext uri="{FF2B5EF4-FFF2-40B4-BE49-F238E27FC236}">
                <a16:creationId xmlns:a16="http://schemas.microsoft.com/office/drawing/2014/main" id="{87ADFB9A-70F8-504D-A922-035D39994D4E}"/>
              </a:ext>
            </a:extLst>
          </p:cNvPr>
          <p:cNvSpPr txBox="1">
            <a:spLocks/>
          </p:cNvSpPr>
          <p:nvPr/>
        </p:nvSpPr>
        <p:spPr>
          <a:xfrm>
            <a:off x="259444" y="7438118"/>
            <a:ext cx="14501580" cy="3349451"/>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t">
            <a:normAutofit/>
          </a:bodyPr>
          <a:lstStyle>
            <a:lvl1pPr marL="0" marR="0" indent="0" algn="l" defTabSz="821531" rtl="0" latinLnBrk="0">
              <a:lnSpc>
                <a:spcPct val="100000"/>
              </a:lnSpc>
              <a:spcBef>
                <a:spcPts val="0"/>
              </a:spcBef>
              <a:spcAft>
                <a:spcPts val="0"/>
              </a:spcAft>
              <a:buClrTx/>
              <a:buSzTx/>
              <a:buFontTx/>
              <a:buNone/>
              <a:tabLst/>
              <a:defRPr sz="6000" b="0" i="0" u="none" strike="noStrike" cap="none" spc="0" baseline="0">
                <a:ln>
                  <a:noFill/>
                </a:ln>
                <a:solidFill>
                  <a:srgbClr val="5E5E5E"/>
                </a:solidFill>
                <a:uFillTx/>
                <a:latin typeface="Helvetica"/>
                <a:ea typeface="Helvetica"/>
                <a:cs typeface="Helvetica"/>
                <a:sym typeface="Helvetica"/>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marL="857250" indent="-857250" hangingPunct="1">
              <a:buFont typeface="Arial" panose="020B0604020202020204" pitchFamily="34" charset="0"/>
              <a:buChar char="•"/>
            </a:pPr>
            <a:r>
              <a:rPr lang="en-US" dirty="0"/>
              <a:t>Scaffold project using archetype</a:t>
            </a:r>
          </a:p>
          <a:p>
            <a:pPr marL="857250" indent="-857250" hangingPunct="1">
              <a:buFont typeface="Arial" panose="020B0604020202020204" pitchFamily="34" charset="0"/>
              <a:buChar char="•"/>
            </a:pPr>
            <a:r>
              <a:rPr lang="en-US" dirty="0"/>
              <a:t>Build Action jar with </a:t>
            </a:r>
            <a:r>
              <a:rPr lang="en-US" dirty="0" err="1"/>
              <a:t>mvn</a:t>
            </a:r>
            <a:r>
              <a:rPr lang="en-US" dirty="0"/>
              <a:t> install</a:t>
            </a:r>
          </a:p>
          <a:p>
            <a:pPr marL="857250" indent="-857250" hangingPunct="1">
              <a:buFont typeface="Arial" panose="020B0604020202020204" pitchFamily="34" charset="0"/>
              <a:buChar char="•"/>
            </a:pPr>
            <a:r>
              <a:rPr lang="en-US" dirty="0"/>
              <a:t>Deploy jar using </a:t>
            </a:r>
            <a:r>
              <a:rPr lang="en-US" dirty="0" err="1"/>
              <a:t>wsk</a:t>
            </a:r>
            <a:r>
              <a:rPr lang="en-US" dirty="0"/>
              <a:t> CLI</a:t>
            </a:r>
          </a:p>
        </p:txBody>
      </p:sp>
      <p:pic>
        <p:nvPicPr>
          <p:cNvPr id="16" name="Picture 15">
            <a:extLst>
              <a:ext uri="{FF2B5EF4-FFF2-40B4-BE49-F238E27FC236}">
                <a16:creationId xmlns:a16="http://schemas.microsoft.com/office/drawing/2014/main" id="{79D2634B-5D99-504E-9319-507C8C14E999}"/>
              </a:ext>
            </a:extLst>
          </p:cNvPr>
          <p:cNvPicPr>
            <a:picLocks noChangeAspect="1"/>
          </p:cNvPicPr>
          <p:nvPr/>
        </p:nvPicPr>
        <p:blipFill>
          <a:blip r:embed="rId2"/>
          <a:stretch>
            <a:fillRect/>
          </a:stretch>
        </p:blipFill>
        <p:spPr>
          <a:xfrm>
            <a:off x="12270994" y="4367233"/>
            <a:ext cx="11990696" cy="5478895"/>
          </a:xfrm>
          <a:prstGeom prst="rect">
            <a:avLst/>
          </a:prstGeom>
        </p:spPr>
      </p:pic>
      <p:sp>
        <p:nvSpPr>
          <p:cNvPr id="17" name="Rectangle 16">
            <a:extLst>
              <a:ext uri="{FF2B5EF4-FFF2-40B4-BE49-F238E27FC236}">
                <a16:creationId xmlns:a16="http://schemas.microsoft.com/office/drawing/2014/main" id="{BE7D0C85-AC45-A845-866D-23C95C56AC47}"/>
              </a:ext>
            </a:extLst>
          </p:cNvPr>
          <p:cNvSpPr/>
          <p:nvPr/>
        </p:nvSpPr>
        <p:spPr>
          <a:xfrm>
            <a:off x="1866899" y="11166387"/>
            <a:ext cx="15147471" cy="584775"/>
          </a:xfrm>
          <a:prstGeom prst="rect">
            <a:avLst/>
          </a:prstGeom>
        </p:spPr>
        <p:txBody>
          <a:bodyPr wrap="square">
            <a:spAutoFit/>
          </a:bodyPr>
          <a:lstStyle/>
          <a:p>
            <a:r>
              <a:rPr lang="en-US" dirty="0">
                <a:hlinkClick r:id="rId3"/>
              </a:rPr>
              <a:t>https://github.com/apache/incubator-openwhisk-devtools</a:t>
            </a:r>
            <a:r>
              <a:rPr lang="en-US" dirty="0"/>
              <a:t> </a:t>
            </a:r>
          </a:p>
        </p:txBody>
      </p:sp>
    </p:spTree>
    <p:extLst>
      <p:ext uri="{BB962C8B-B14F-4D97-AF65-F5344CB8AC3E}">
        <p14:creationId xmlns:p14="http://schemas.microsoft.com/office/powerpoint/2010/main" val="203251883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itle Here"/>
          <p:cNvSpPr txBox="1">
            <a:spLocks noGrp="1"/>
          </p:cNvSpPr>
          <p:nvPr>
            <p:ph type="body" idx="13"/>
          </p:nvPr>
        </p:nvSpPr>
        <p:spPr>
          <a:prstGeom prst="rect">
            <a:avLst/>
          </a:prstGeom>
        </p:spPr>
        <p:txBody>
          <a:bodyPr/>
          <a:lstStyle/>
          <a:p>
            <a:r>
              <a:rPr lang="en-US"/>
              <a:t>Bonus </a:t>
            </a:r>
            <a:r>
              <a:rPr lang="en-US" dirty="0"/>
              <a:t>(Compositions)</a:t>
            </a:r>
            <a:endParaRPr dirty="0"/>
          </a:p>
        </p:txBody>
      </p:sp>
      <p:pic>
        <p:nvPicPr>
          <p:cNvPr id="3" name="Picture 2">
            <a:extLst>
              <a:ext uri="{FF2B5EF4-FFF2-40B4-BE49-F238E27FC236}">
                <a16:creationId xmlns:a16="http://schemas.microsoft.com/office/drawing/2014/main" id="{05D53D56-5C66-0F43-9006-883BFD2BA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802" y="3328511"/>
            <a:ext cx="12495200" cy="9063185"/>
          </a:xfrm>
          <a:prstGeom prst="rect">
            <a:avLst/>
          </a:prstGeom>
        </p:spPr>
      </p:pic>
      <p:pic>
        <p:nvPicPr>
          <p:cNvPr id="2" name="Picture 1">
            <a:extLst>
              <a:ext uri="{FF2B5EF4-FFF2-40B4-BE49-F238E27FC236}">
                <a16:creationId xmlns:a16="http://schemas.microsoft.com/office/drawing/2014/main" id="{30B55602-3E86-744D-B5EF-7D3B854ECE4D}"/>
              </a:ext>
            </a:extLst>
          </p:cNvPr>
          <p:cNvPicPr>
            <a:picLocks noChangeAspect="1"/>
          </p:cNvPicPr>
          <p:nvPr/>
        </p:nvPicPr>
        <p:blipFill>
          <a:blip r:embed="rId3"/>
          <a:stretch>
            <a:fillRect/>
          </a:stretch>
        </p:blipFill>
        <p:spPr>
          <a:xfrm>
            <a:off x="14110138" y="3137235"/>
            <a:ext cx="7870450" cy="7847703"/>
          </a:xfrm>
          <a:prstGeom prst="rect">
            <a:avLst/>
          </a:prstGeom>
        </p:spPr>
      </p:pic>
      <p:sp>
        <p:nvSpPr>
          <p:cNvPr id="7" name="Freeform 13">
            <a:extLst>
              <a:ext uri="{FF2B5EF4-FFF2-40B4-BE49-F238E27FC236}">
                <a16:creationId xmlns:a16="http://schemas.microsoft.com/office/drawing/2014/main" id="{9D59C91B-F88C-6343-B83E-593BCD5EDE89}"/>
              </a:ext>
            </a:extLst>
          </p:cNvPr>
          <p:cNvSpPr>
            <a:spLocks noEditPoints="1"/>
          </p:cNvSpPr>
          <p:nvPr/>
        </p:nvSpPr>
        <p:spPr bwMode="auto">
          <a:xfrm>
            <a:off x="381922" y="1665326"/>
            <a:ext cx="1166032" cy="1079397"/>
          </a:xfrm>
          <a:custGeom>
            <a:avLst/>
            <a:gdLst>
              <a:gd name="T0" fmla="*/ 651 w 682"/>
              <a:gd name="T1" fmla="*/ 500 h 683"/>
              <a:gd name="T2" fmla="*/ 603 w 682"/>
              <a:gd name="T3" fmla="*/ 361 h 683"/>
              <a:gd name="T4" fmla="*/ 353 w 682"/>
              <a:gd name="T5" fmla="*/ 330 h 683"/>
              <a:gd name="T6" fmla="*/ 401 w 682"/>
              <a:gd name="T7" fmla="*/ 183 h 683"/>
              <a:gd name="T8" fmla="*/ 433 w 682"/>
              <a:gd name="T9" fmla="*/ 32 h 683"/>
              <a:gd name="T10" fmla="*/ 282 w 682"/>
              <a:gd name="T11" fmla="*/ 0 h 683"/>
              <a:gd name="T12" fmla="*/ 250 w 682"/>
              <a:gd name="T13" fmla="*/ 151 h 683"/>
              <a:gd name="T14" fmla="*/ 329 w 682"/>
              <a:gd name="T15" fmla="*/ 183 h 683"/>
              <a:gd name="T16" fmla="*/ 111 w 682"/>
              <a:gd name="T17" fmla="*/ 330 h 683"/>
              <a:gd name="T18" fmla="*/ 79 w 682"/>
              <a:gd name="T19" fmla="*/ 500 h 683"/>
              <a:gd name="T20" fmla="*/ 0 w 682"/>
              <a:gd name="T21" fmla="*/ 532 h 683"/>
              <a:gd name="T22" fmla="*/ 32 w 682"/>
              <a:gd name="T23" fmla="*/ 683 h 683"/>
              <a:gd name="T24" fmla="*/ 183 w 682"/>
              <a:gd name="T25" fmla="*/ 651 h 683"/>
              <a:gd name="T26" fmla="*/ 151 w 682"/>
              <a:gd name="T27" fmla="*/ 500 h 683"/>
              <a:gd name="T28" fmla="*/ 103 w 682"/>
              <a:gd name="T29" fmla="*/ 354 h 683"/>
              <a:gd name="T30" fmla="*/ 329 w 682"/>
              <a:gd name="T31" fmla="*/ 500 h 683"/>
              <a:gd name="T32" fmla="*/ 250 w 682"/>
              <a:gd name="T33" fmla="*/ 532 h 683"/>
              <a:gd name="T34" fmla="*/ 282 w 682"/>
              <a:gd name="T35" fmla="*/ 683 h 683"/>
              <a:gd name="T36" fmla="*/ 433 w 682"/>
              <a:gd name="T37" fmla="*/ 651 h 683"/>
              <a:gd name="T38" fmla="*/ 401 w 682"/>
              <a:gd name="T39" fmla="*/ 500 h 683"/>
              <a:gd name="T40" fmla="*/ 353 w 682"/>
              <a:gd name="T41" fmla="*/ 354 h 683"/>
              <a:gd name="T42" fmla="*/ 579 w 682"/>
              <a:gd name="T43" fmla="*/ 500 h 683"/>
              <a:gd name="T44" fmla="*/ 500 w 682"/>
              <a:gd name="T45" fmla="*/ 532 h 683"/>
              <a:gd name="T46" fmla="*/ 532 w 682"/>
              <a:gd name="T47" fmla="*/ 683 h 683"/>
              <a:gd name="T48" fmla="*/ 682 w 682"/>
              <a:gd name="T49" fmla="*/ 651 h 683"/>
              <a:gd name="T50" fmla="*/ 158 w 682"/>
              <a:gd name="T51" fmla="*/ 525 h 683"/>
              <a:gd name="T52" fmla="*/ 24 w 682"/>
              <a:gd name="T53" fmla="*/ 659 h 683"/>
              <a:gd name="T54" fmla="*/ 158 w 682"/>
              <a:gd name="T55" fmla="*/ 525 h 683"/>
              <a:gd name="T56" fmla="*/ 408 w 682"/>
              <a:gd name="T57" fmla="*/ 659 h 683"/>
              <a:gd name="T58" fmla="*/ 274 w 682"/>
              <a:gd name="T59" fmla="*/ 525 h 683"/>
              <a:gd name="T60" fmla="*/ 274 w 682"/>
              <a:gd name="T61" fmla="*/ 159 h 683"/>
              <a:gd name="T62" fmla="*/ 408 w 682"/>
              <a:gd name="T63" fmla="*/ 25 h 683"/>
              <a:gd name="T64" fmla="*/ 274 w 682"/>
              <a:gd name="T65" fmla="*/ 159 h 683"/>
              <a:gd name="T66" fmla="*/ 524 w 682"/>
              <a:gd name="T67" fmla="*/ 659 h 683"/>
              <a:gd name="T68" fmla="*/ 658 w 682"/>
              <a:gd name="T69" fmla="*/ 525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2" h="683">
                <a:moveTo>
                  <a:pt x="682" y="532"/>
                </a:moveTo>
                <a:cubicBezTo>
                  <a:pt x="682" y="515"/>
                  <a:pt x="668" y="500"/>
                  <a:pt x="651" y="500"/>
                </a:cubicBezTo>
                <a:cubicBezTo>
                  <a:pt x="603" y="500"/>
                  <a:pt x="603" y="500"/>
                  <a:pt x="603" y="500"/>
                </a:cubicBezTo>
                <a:cubicBezTo>
                  <a:pt x="603" y="361"/>
                  <a:pt x="603" y="361"/>
                  <a:pt x="603" y="361"/>
                </a:cubicBezTo>
                <a:cubicBezTo>
                  <a:pt x="603" y="344"/>
                  <a:pt x="589" y="330"/>
                  <a:pt x="572" y="330"/>
                </a:cubicBezTo>
                <a:cubicBezTo>
                  <a:pt x="353" y="330"/>
                  <a:pt x="353" y="330"/>
                  <a:pt x="353" y="330"/>
                </a:cubicBezTo>
                <a:cubicBezTo>
                  <a:pt x="353" y="183"/>
                  <a:pt x="353" y="183"/>
                  <a:pt x="353" y="183"/>
                </a:cubicBezTo>
                <a:cubicBezTo>
                  <a:pt x="401" y="183"/>
                  <a:pt x="401" y="183"/>
                  <a:pt x="401" y="183"/>
                </a:cubicBezTo>
                <a:cubicBezTo>
                  <a:pt x="418" y="183"/>
                  <a:pt x="433" y="168"/>
                  <a:pt x="433" y="151"/>
                </a:cubicBezTo>
                <a:cubicBezTo>
                  <a:pt x="433" y="32"/>
                  <a:pt x="433" y="32"/>
                  <a:pt x="433" y="32"/>
                </a:cubicBezTo>
                <a:cubicBezTo>
                  <a:pt x="433" y="15"/>
                  <a:pt x="418" y="0"/>
                  <a:pt x="401" y="0"/>
                </a:cubicBezTo>
                <a:cubicBezTo>
                  <a:pt x="282" y="0"/>
                  <a:pt x="282" y="0"/>
                  <a:pt x="282" y="0"/>
                </a:cubicBezTo>
                <a:cubicBezTo>
                  <a:pt x="264" y="0"/>
                  <a:pt x="250" y="15"/>
                  <a:pt x="250" y="32"/>
                </a:cubicBezTo>
                <a:cubicBezTo>
                  <a:pt x="250" y="151"/>
                  <a:pt x="250" y="151"/>
                  <a:pt x="250" y="151"/>
                </a:cubicBezTo>
                <a:cubicBezTo>
                  <a:pt x="250" y="168"/>
                  <a:pt x="264" y="183"/>
                  <a:pt x="282" y="183"/>
                </a:cubicBezTo>
                <a:cubicBezTo>
                  <a:pt x="329" y="183"/>
                  <a:pt x="329" y="183"/>
                  <a:pt x="329" y="183"/>
                </a:cubicBezTo>
                <a:cubicBezTo>
                  <a:pt x="329" y="330"/>
                  <a:pt x="329" y="330"/>
                  <a:pt x="329" y="330"/>
                </a:cubicBezTo>
                <a:cubicBezTo>
                  <a:pt x="111" y="330"/>
                  <a:pt x="111" y="330"/>
                  <a:pt x="111" y="330"/>
                </a:cubicBezTo>
                <a:cubicBezTo>
                  <a:pt x="94" y="330"/>
                  <a:pt x="79" y="344"/>
                  <a:pt x="79" y="361"/>
                </a:cubicBezTo>
                <a:cubicBezTo>
                  <a:pt x="79" y="500"/>
                  <a:pt x="79" y="500"/>
                  <a:pt x="79" y="500"/>
                </a:cubicBezTo>
                <a:cubicBezTo>
                  <a:pt x="32" y="500"/>
                  <a:pt x="32" y="500"/>
                  <a:pt x="32" y="500"/>
                </a:cubicBezTo>
                <a:cubicBezTo>
                  <a:pt x="14" y="500"/>
                  <a:pt x="0" y="515"/>
                  <a:pt x="0" y="532"/>
                </a:cubicBezTo>
                <a:cubicBezTo>
                  <a:pt x="0" y="651"/>
                  <a:pt x="0" y="651"/>
                  <a:pt x="0" y="651"/>
                </a:cubicBezTo>
                <a:cubicBezTo>
                  <a:pt x="0" y="669"/>
                  <a:pt x="14" y="683"/>
                  <a:pt x="32" y="683"/>
                </a:cubicBezTo>
                <a:cubicBezTo>
                  <a:pt x="151" y="683"/>
                  <a:pt x="151" y="683"/>
                  <a:pt x="151" y="683"/>
                </a:cubicBezTo>
                <a:cubicBezTo>
                  <a:pt x="168" y="683"/>
                  <a:pt x="183" y="669"/>
                  <a:pt x="183" y="651"/>
                </a:cubicBezTo>
                <a:cubicBezTo>
                  <a:pt x="183" y="532"/>
                  <a:pt x="183" y="532"/>
                  <a:pt x="183" y="532"/>
                </a:cubicBezTo>
                <a:cubicBezTo>
                  <a:pt x="183" y="515"/>
                  <a:pt x="168" y="500"/>
                  <a:pt x="151" y="500"/>
                </a:cubicBezTo>
                <a:cubicBezTo>
                  <a:pt x="103" y="500"/>
                  <a:pt x="103" y="500"/>
                  <a:pt x="103" y="500"/>
                </a:cubicBezTo>
                <a:cubicBezTo>
                  <a:pt x="103" y="354"/>
                  <a:pt x="103" y="354"/>
                  <a:pt x="103" y="354"/>
                </a:cubicBezTo>
                <a:cubicBezTo>
                  <a:pt x="329" y="354"/>
                  <a:pt x="329" y="354"/>
                  <a:pt x="329" y="354"/>
                </a:cubicBezTo>
                <a:cubicBezTo>
                  <a:pt x="329" y="500"/>
                  <a:pt x="329" y="500"/>
                  <a:pt x="329" y="500"/>
                </a:cubicBezTo>
                <a:cubicBezTo>
                  <a:pt x="282" y="500"/>
                  <a:pt x="282" y="500"/>
                  <a:pt x="282" y="500"/>
                </a:cubicBezTo>
                <a:cubicBezTo>
                  <a:pt x="264" y="500"/>
                  <a:pt x="250" y="515"/>
                  <a:pt x="250" y="532"/>
                </a:cubicBezTo>
                <a:cubicBezTo>
                  <a:pt x="250" y="651"/>
                  <a:pt x="250" y="651"/>
                  <a:pt x="250" y="651"/>
                </a:cubicBezTo>
                <a:cubicBezTo>
                  <a:pt x="250" y="669"/>
                  <a:pt x="264" y="683"/>
                  <a:pt x="282" y="683"/>
                </a:cubicBezTo>
                <a:cubicBezTo>
                  <a:pt x="401" y="683"/>
                  <a:pt x="401" y="683"/>
                  <a:pt x="401" y="683"/>
                </a:cubicBezTo>
                <a:cubicBezTo>
                  <a:pt x="418" y="683"/>
                  <a:pt x="433" y="669"/>
                  <a:pt x="433" y="651"/>
                </a:cubicBezTo>
                <a:cubicBezTo>
                  <a:pt x="433" y="532"/>
                  <a:pt x="433" y="532"/>
                  <a:pt x="433" y="532"/>
                </a:cubicBezTo>
                <a:cubicBezTo>
                  <a:pt x="433" y="515"/>
                  <a:pt x="418" y="500"/>
                  <a:pt x="401" y="500"/>
                </a:cubicBezTo>
                <a:cubicBezTo>
                  <a:pt x="353" y="500"/>
                  <a:pt x="353" y="500"/>
                  <a:pt x="353" y="500"/>
                </a:cubicBezTo>
                <a:cubicBezTo>
                  <a:pt x="353" y="354"/>
                  <a:pt x="353" y="354"/>
                  <a:pt x="353" y="354"/>
                </a:cubicBezTo>
                <a:cubicBezTo>
                  <a:pt x="579" y="354"/>
                  <a:pt x="579" y="354"/>
                  <a:pt x="579" y="354"/>
                </a:cubicBezTo>
                <a:cubicBezTo>
                  <a:pt x="579" y="500"/>
                  <a:pt x="579" y="500"/>
                  <a:pt x="579" y="500"/>
                </a:cubicBezTo>
                <a:cubicBezTo>
                  <a:pt x="532" y="500"/>
                  <a:pt x="532" y="500"/>
                  <a:pt x="532" y="500"/>
                </a:cubicBezTo>
                <a:cubicBezTo>
                  <a:pt x="514" y="500"/>
                  <a:pt x="500" y="515"/>
                  <a:pt x="500" y="532"/>
                </a:cubicBezTo>
                <a:cubicBezTo>
                  <a:pt x="500" y="651"/>
                  <a:pt x="500" y="651"/>
                  <a:pt x="500" y="651"/>
                </a:cubicBezTo>
                <a:cubicBezTo>
                  <a:pt x="500" y="669"/>
                  <a:pt x="514" y="683"/>
                  <a:pt x="532" y="683"/>
                </a:cubicBezTo>
                <a:cubicBezTo>
                  <a:pt x="651" y="683"/>
                  <a:pt x="651" y="683"/>
                  <a:pt x="651" y="683"/>
                </a:cubicBezTo>
                <a:cubicBezTo>
                  <a:pt x="668" y="683"/>
                  <a:pt x="682" y="669"/>
                  <a:pt x="682" y="651"/>
                </a:cubicBezTo>
                <a:cubicBezTo>
                  <a:pt x="682" y="532"/>
                  <a:pt x="682" y="532"/>
                  <a:pt x="682" y="532"/>
                </a:cubicBezTo>
                <a:close/>
                <a:moveTo>
                  <a:pt x="158" y="525"/>
                </a:moveTo>
                <a:cubicBezTo>
                  <a:pt x="158" y="659"/>
                  <a:pt x="158" y="659"/>
                  <a:pt x="158" y="659"/>
                </a:cubicBezTo>
                <a:cubicBezTo>
                  <a:pt x="24" y="659"/>
                  <a:pt x="24" y="659"/>
                  <a:pt x="24" y="659"/>
                </a:cubicBezTo>
                <a:cubicBezTo>
                  <a:pt x="24" y="525"/>
                  <a:pt x="24" y="525"/>
                  <a:pt x="24" y="525"/>
                </a:cubicBezTo>
                <a:lnTo>
                  <a:pt x="158" y="525"/>
                </a:lnTo>
                <a:close/>
                <a:moveTo>
                  <a:pt x="408" y="525"/>
                </a:moveTo>
                <a:cubicBezTo>
                  <a:pt x="408" y="659"/>
                  <a:pt x="408" y="659"/>
                  <a:pt x="408" y="659"/>
                </a:cubicBezTo>
                <a:cubicBezTo>
                  <a:pt x="274" y="659"/>
                  <a:pt x="274" y="659"/>
                  <a:pt x="274" y="659"/>
                </a:cubicBezTo>
                <a:cubicBezTo>
                  <a:pt x="274" y="525"/>
                  <a:pt x="274" y="525"/>
                  <a:pt x="274" y="525"/>
                </a:cubicBezTo>
                <a:lnTo>
                  <a:pt x="408" y="525"/>
                </a:lnTo>
                <a:close/>
                <a:moveTo>
                  <a:pt x="274" y="159"/>
                </a:moveTo>
                <a:cubicBezTo>
                  <a:pt x="274" y="25"/>
                  <a:pt x="274" y="25"/>
                  <a:pt x="274" y="25"/>
                </a:cubicBezTo>
                <a:cubicBezTo>
                  <a:pt x="408" y="25"/>
                  <a:pt x="408" y="25"/>
                  <a:pt x="408" y="25"/>
                </a:cubicBezTo>
                <a:cubicBezTo>
                  <a:pt x="408" y="159"/>
                  <a:pt x="408" y="159"/>
                  <a:pt x="408" y="159"/>
                </a:cubicBezTo>
                <a:lnTo>
                  <a:pt x="274" y="159"/>
                </a:lnTo>
                <a:close/>
                <a:moveTo>
                  <a:pt x="658" y="659"/>
                </a:moveTo>
                <a:cubicBezTo>
                  <a:pt x="524" y="659"/>
                  <a:pt x="524" y="659"/>
                  <a:pt x="524" y="659"/>
                </a:cubicBezTo>
                <a:cubicBezTo>
                  <a:pt x="524" y="525"/>
                  <a:pt x="524" y="525"/>
                  <a:pt x="524" y="525"/>
                </a:cubicBezTo>
                <a:cubicBezTo>
                  <a:pt x="658" y="525"/>
                  <a:pt x="658" y="525"/>
                  <a:pt x="658" y="525"/>
                </a:cubicBezTo>
                <a:lnTo>
                  <a:pt x="658" y="659"/>
                </a:lnTo>
                <a:close/>
              </a:path>
            </a:pathLst>
          </a:custGeom>
          <a:solidFill>
            <a:schemeClr val="tx1"/>
          </a:solidFill>
          <a:ln>
            <a:noFill/>
          </a:ln>
        </p:spPr>
        <p:txBody>
          <a:bodyPr vert="horz" wrap="square" lIns="182880" tIns="91440" rIns="182880" bIns="91440" numCol="1" anchor="t" anchorCtr="0" compatLnSpc="1">
            <a:prstTxWarp prst="textNoShape">
              <a:avLst/>
            </a:prstTxWarp>
          </a:bodyPr>
          <a:lstStyle/>
          <a:p>
            <a:endParaRPr lang="en-US" sz="6400"/>
          </a:p>
        </p:txBody>
      </p:sp>
    </p:spTree>
    <p:extLst>
      <p:ext uri="{BB962C8B-B14F-4D97-AF65-F5344CB8AC3E}">
        <p14:creationId xmlns:p14="http://schemas.microsoft.com/office/powerpoint/2010/main" val="411316496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461C31-E873-D94D-8575-A58DFDA93912}"/>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06382890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Lorem ipsum dolor sit amet, consectetuer adipiscing elit, sed diam nonummy nibh euismod tincidunt ut laoreet dolore magna aliquam erat volutpat. Ut wisi enim ad minim veniam, quis nostrud exerci tation ullamcorper suscipit lobortis nisl ut aliquip ex ea commodo consequat."/>
          <p:cNvSpPr txBox="1">
            <a:spLocks noGrp="1"/>
          </p:cNvSpPr>
          <p:nvPr>
            <p:ph type="body" idx="13"/>
          </p:nvPr>
        </p:nvSpPr>
        <p:spPr>
          <a:xfrm>
            <a:off x="1513506" y="3090035"/>
            <a:ext cx="17420897" cy="9680029"/>
          </a:xfrm>
          <a:prstGeom prst="rect">
            <a:avLst/>
          </a:prstGeom>
          <a:solidFill>
            <a:schemeClr val="bg1"/>
          </a:solidFill>
        </p:spPr>
        <p:txBody>
          <a:bodyPr>
            <a:normAutofit fontScale="77500" lnSpcReduction="20000"/>
          </a:bodyPr>
          <a:lstStyle/>
          <a:p>
            <a:r>
              <a:rPr lang="en-US" b="1" dirty="0"/>
              <a:t>IBM Cloud</a:t>
            </a:r>
          </a:p>
          <a:p>
            <a:r>
              <a:rPr lang="en-US" b="1" dirty="0"/>
              <a:t>	</a:t>
            </a:r>
            <a:r>
              <a:rPr lang="en-US" b="1" dirty="0">
                <a:hlinkClick r:id="rId2"/>
              </a:rPr>
              <a:t>ibmcloud.com</a:t>
            </a:r>
            <a:endParaRPr lang="en-US" b="1" dirty="0"/>
          </a:p>
          <a:p>
            <a:r>
              <a:rPr lang="en-US" b="1" dirty="0" err="1"/>
              <a:t>OpenWhisk</a:t>
            </a:r>
            <a:endParaRPr lang="en-US" b="1" dirty="0"/>
          </a:p>
          <a:p>
            <a:r>
              <a:rPr lang="en-US" b="1" dirty="0"/>
              <a:t>	</a:t>
            </a:r>
            <a:r>
              <a:rPr lang="en-US" b="1" dirty="0" err="1">
                <a:hlinkClick r:id="rId3"/>
              </a:rPr>
              <a:t>openwhisk.com</a:t>
            </a:r>
            <a:endParaRPr lang="en-US" b="1" dirty="0"/>
          </a:p>
          <a:p>
            <a:r>
              <a:rPr lang="en-US" b="1" dirty="0"/>
              <a:t>	</a:t>
            </a:r>
            <a:r>
              <a:rPr lang="en-US" b="1" dirty="0">
                <a:hlinkClick r:id="rId4"/>
              </a:rPr>
              <a:t>github.com/apache/incubator-openwhisk</a:t>
            </a:r>
            <a:endParaRPr lang="en-US" b="1" dirty="0"/>
          </a:p>
          <a:p>
            <a:r>
              <a:rPr lang="en-US" b="1" dirty="0"/>
              <a:t>	</a:t>
            </a:r>
            <a:r>
              <a:rPr lang="en-US" b="1" dirty="0" err="1">
                <a:hlinkClick r:id="rId5"/>
              </a:rPr>
              <a:t>slack.openwhisk.com</a:t>
            </a:r>
            <a:r>
              <a:rPr lang="en-US" b="1" dirty="0" err="1">
                <a:hlinkClick r:id="rId3"/>
              </a:rPr>
              <a:t>.com</a:t>
            </a:r>
            <a:endParaRPr lang="en-US" b="1" dirty="0"/>
          </a:p>
          <a:p>
            <a:r>
              <a:rPr lang="en-US" b="1" dirty="0" err="1"/>
              <a:t>Kube</a:t>
            </a:r>
            <a:r>
              <a:rPr lang="en-US" b="1" dirty="0"/>
              <a:t> Repo</a:t>
            </a:r>
          </a:p>
          <a:p>
            <a:r>
              <a:rPr lang="en-US" b="1" dirty="0"/>
              <a:t>	</a:t>
            </a:r>
            <a:r>
              <a:rPr lang="en-US" b="1" dirty="0" err="1">
                <a:hlinkClick r:id="rId6"/>
              </a:rPr>
              <a:t>github.com</a:t>
            </a:r>
            <a:r>
              <a:rPr lang="en-US" b="1" dirty="0">
                <a:hlinkClick r:id="rId6"/>
              </a:rPr>
              <a:t>/apache/incubator-</a:t>
            </a:r>
            <a:r>
              <a:rPr lang="en-US" b="1" dirty="0" err="1">
                <a:hlinkClick r:id="rId6"/>
              </a:rPr>
              <a:t>openwhisk</a:t>
            </a:r>
            <a:r>
              <a:rPr lang="en-US" b="1" dirty="0">
                <a:hlinkClick r:id="rId6"/>
              </a:rPr>
              <a:t>-deploy-</a:t>
            </a:r>
            <a:r>
              <a:rPr lang="en-US" b="1" dirty="0" err="1">
                <a:hlinkClick r:id="rId6"/>
              </a:rPr>
              <a:t>kube</a:t>
            </a:r>
            <a:endParaRPr lang="en-US" b="1" dirty="0"/>
          </a:p>
          <a:p>
            <a:r>
              <a:rPr lang="en-US" b="1" dirty="0"/>
              <a:t>Docker-Compose</a:t>
            </a:r>
          </a:p>
          <a:p>
            <a:r>
              <a:rPr lang="en-US" b="1" dirty="0"/>
              <a:t>	</a:t>
            </a:r>
            <a:r>
              <a:rPr lang="en-US" b="1" dirty="0" err="1">
                <a:hlinkClick r:id="rId7"/>
              </a:rPr>
              <a:t>github.com</a:t>
            </a:r>
            <a:r>
              <a:rPr lang="en-US" b="1" dirty="0">
                <a:hlinkClick r:id="rId7"/>
              </a:rPr>
              <a:t>/apache/incubator-</a:t>
            </a:r>
            <a:r>
              <a:rPr lang="en-US" b="1" dirty="0" err="1">
                <a:hlinkClick r:id="rId7"/>
              </a:rPr>
              <a:t>openwhisk</a:t>
            </a:r>
            <a:r>
              <a:rPr lang="en-US" b="1" dirty="0">
                <a:hlinkClick r:id="rId7"/>
              </a:rPr>
              <a:t>-</a:t>
            </a:r>
            <a:r>
              <a:rPr lang="en-US" b="1" dirty="0" err="1">
                <a:hlinkClick r:id="rId7"/>
              </a:rPr>
              <a:t>devtools</a:t>
            </a:r>
            <a:endParaRPr lang="en-US" b="1" dirty="0"/>
          </a:p>
          <a:p>
            <a:r>
              <a:rPr lang="en-US" b="1" dirty="0"/>
              <a:t>Mesos</a:t>
            </a:r>
          </a:p>
          <a:p>
            <a:r>
              <a:rPr lang="en-US" b="1" dirty="0"/>
              <a:t>	</a:t>
            </a:r>
            <a:r>
              <a:rPr lang="en-US" b="1" dirty="0" err="1">
                <a:hlinkClick r:id="rId8"/>
              </a:rPr>
              <a:t>github.com</a:t>
            </a:r>
            <a:r>
              <a:rPr lang="en-US" b="1" dirty="0">
                <a:hlinkClick r:id="rId8"/>
              </a:rPr>
              <a:t>/apache/incubator-</a:t>
            </a:r>
            <a:r>
              <a:rPr lang="en-US" b="1" dirty="0" err="1">
                <a:hlinkClick r:id="rId8"/>
              </a:rPr>
              <a:t>openwhisk</a:t>
            </a:r>
            <a:r>
              <a:rPr lang="en-US" b="1" dirty="0">
                <a:hlinkClick r:id="rId8"/>
              </a:rPr>
              <a:t>-deploy-</a:t>
            </a:r>
            <a:r>
              <a:rPr lang="en-US" b="1" dirty="0" err="1">
                <a:hlinkClick r:id="rId8"/>
              </a:rPr>
              <a:t>mesos</a:t>
            </a:r>
            <a:endParaRPr lang="en-US" b="1" dirty="0"/>
          </a:p>
          <a:p>
            <a:r>
              <a:rPr lang="en-US" b="1" dirty="0"/>
              <a:t>IBM Functions Shell &amp; Composer</a:t>
            </a:r>
          </a:p>
          <a:p>
            <a:r>
              <a:rPr lang="en-US" b="1" dirty="0"/>
              <a:t>	</a:t>
            </a:r>
            <a:r>
              <a:rPr lang="en-US" b="1" dirty="0">
                <a:hlinkClick r:id="rId9"/>
              </a:rPr>
              <a:t>github.com/ibm-functions/shell</a:t>
            </a:r>
            <a:endParaRPr lang="en-US" b="1" dirty="0"/>
          </a:p>
          <a:p>
            <a:r>
              <a:rPr lang="en-US" b="1" dirty="0"/>
              <a:t>Demo code from this slides</a:t>
            </a:r>
          </a:p>
          <a:p>
            <a:r>
              <a:rPr lang="en-US" b="1" dirty="0"/>
              <a:t>	</a:t>
            </a:r>
            <a:r>
              <a:rPr lang="en-US" b="1" dirty="0">
                <a:hlinkClick r:id="rId10"/>
              </a:rPr>
              <a:t>github.com/csantanapr/dockercon</a:t>
            </a:r>
            <a:endParaRPr lang="en-US" b="1" dirty="0"/>
          </a:p>
        </p:txBody>
      </p:sp>
      <p:sp>
        <p:nvSpPr>
          <p:cNvPr id="233" name="Title Here"/>
          <p:cNvSpPr txBox="1">
            <a:spLocks noGrp="1"/>
          </p:cNvSpPr>
          <p:nvPr>
            <p:ph type="body" idx="14"/>
          </p:nvPr>
        </p:nvSpPr>
        <p:spPr>
          <a:prstGeom prst="rect">
            <a:avLst/>
          </a:prstGeom>
        </p:spPr>
        <p:txBody>
          <a:bodyPr/>
          <a:lstStyle/>
          <a:p>
            <a:r>
              <a:rPr lang="en-US" dirty="0"/>
              <a:t>Links !!</a:t>
            </a:r>
            <a:endParaRPr dirty="0"/>
          </a:p>
        </p:txBody>
      </p:sp>
    </p:spTree>
    <p:extLst>
      <p:ext uri="{BB962C8B-B14F-4D97-AF65-F5344CB8AC3E}">
        <p14:creationId xmlns:p14="http://schemas.microsoft.com/office/powerpoint/2010/main" val="181007227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ubtitle here"/>
          <p:cNvSpPr txBox="1">
            <a:spLocks noGrp="1"/>
          </p:cNvSpPr>
          <p:nvPr>
            <p:ph type="body" idx="13"/>
          </p:nvPr>
        </p:nvSpPr>
        <p:spPr>
          <a:prstGeom prst="rect">
            <a:avLst/>
          </a:prstGeom>
        </p:spPr>
        <p:txBody>
          <a:bodyPr>
            <a:normAutofit lnSpcReduction="10000"/>
          </a:bodyPr>
          <a:lstStyle/>
          <a:p>
            <a:r>
              <a:rPr lang="en-US" dirty="0"/>
              <a:t>Apache </a:t>
            </a:r>
            <a:r>
              <a:rPr lang="en-US" dirty="0" err="1"/>
              <a:t>OpenWhisk</a:t>
            </a:r>
            <a:r>
              <a:rPr lang="en-US" dirty="0"/>
              <a:t> and Kubernetes</a:t>
            </a:r>
            <a:endParaRPr dirty="0"/>
          </a:p>
        </p:txBody>
      </p:sp>
      <p:sp>
        <p:nvSpPr>
          <p:cNvPr id="229" name="Agenda"/>
          <p:cNvSpPr txBox="1">
            <a:spLocks noGrp="1"/>
          </p:cNvSpPr>
          <p:nvPr>
            <p:ph type="body" idx="14"/>
          </p:nvPr>
        </p:nvSpPr>
        <p:spPr>
          <a:prstGeom prst="rect">
            <a:avLst/>
          </a:prstGeom>
        </p:spPr>
        <p:txBody>
          <a:bodyPr/>
          <a:lstStyle/>
          <a:p>
            <a:r>
              <a:rPr dirty="0"/>
              <a:t>Agenda</a:t>
            </a:r>
          </a:p>
        </p:txBody>
      </p:sp>
      <p:graphicFrame>
        <p:nvGraphicFramePr>
          <p:cNvPr id="230" name="Table"/>
          <p:cNvGraphicFramePr/>
          <p:nvPr>
            <p:extLst>
              <p:ext uri="{D42A27DB-BD31-4B8C-83A1-F6EECF244321}">
                <p14:modId xmlns:p14="http://schemas.microsoft.com/office/powerpoint/2010/main" val="3072363567"/>
              </p:ext>
            </p:extLst>
          </p:nvPr>
        </p:nvGraphicFramePr>
        <p:xfrm>
          <a:off x="1924311" y="5218841"/>
          <a:ext cx="17016831" cy="5673750"/>
        </p:xfrm>
        <a:graphic>
          <a:graphicData uri="http://schemas.openxmlformats.org/drawingml/2006/table">
            <a:tbl>
              <a:tblPr>
                <a:tableStyleId>{4C3C2611-4C71-4FC5-86AE-919BDF0F9419}</a:tableStyleId>
              </a:tblPr>
              <a:tblGrid>
                <a:gridCol w="2991978">
                  <a:extLst>
                    <a:ext uri="{9D8B030D-6E8A-4147-A177-3AD203B41FA5}">
                      <a16:colId xmlns:a16="http://schemas.microsoft.com/office/drawing/2014/main" val="20000"/>
                    </a:ext>
                  </a:extLst>
                </a:gridCol>
                <a:gridCol w="8352576">
                  <a:extLst>
                    <a:ext uri="{9D8B030D-6E8A-4147-A177-3AD203B41FA5}">
                      <a16:colId xmlns:a16="http://schemas.microsoft.com/office/drawing/2014/main" val="20001"/>
                    </a:ext>
                  </a:extLst>
                </a:gridCol>
                <a:gridCol w="5672277">
                  <a:extLst>
                    <a:ext uri="{9D8B030D-6E8A-4147-A177-3AD203B41FA5}">
                      <a16:colId xmlns:a16="http://schemas.microsoft.com/office/drawing/2014/main" val="20002"/>
                    </a:ext>
                  </a:extLst>
                </a:gridCol>
              </a:tblGrid>
              <a:tr h="945625">
                <a:tc>
                  <a:txBody>
                    <a:bodyPr/>
                    <a:lstStyle/>
                    <a:p>
                      <a:pPr algn="l" defTabSz="914400">
                        <a:defRPr sz="3000">
                          <a:solidFill>
                            <a:srgbClr val="5E5E5E"/>
                          </a:solidFill>
                          <a:sym typeface="Helvetica Neue"/>
                        </a:defRPr>
                      </a:pPr>
                      <a:r>
                        <a:rPr lang="en-US" dirty="0"/>
                        <a:t>1</a:t>
                      </a:r>
                      <a:endParaRPr dirty="0"/>
                    </a:p>
                  </a:txBody>
                  <a:tcPr marL="50800" marR="50800" marT="50800" marB="50800" anchor="ctr" horzOverflow="overflow">
                    <a:lnB w="12700" cap="flat" cmpd="sng" algn="ctr">
                      <a:solidFill>
                        <a:srgbClr val="B8B8B8"/>
                      </a:solidFill>
                      <a:prstDash val="solid"/>
                      <a:miter lim="400000"/>
                      <a:headEnd type="none" w="med" len="med"/>
                      <a:tailEnd type="none" w="med" len="med"/>
                    </a:lnB>
                  </a:tcPr>
                </a:tc>
                <a:tc>
                  <a:txBody>
                    <a:bodyPr/>
                    <a:lstStyle/>
                    <a:p>
                      <a:pPr algn="l" defTabSz="914400">
                        <a:defRPr sz="3000">
                          <a:solidFill>
                            <a:srgbClr val="5E5E5E"/>
                          </a:solidFill>
                          <a:sym typeface="Helvetica Neue"/>
                        </a:defRPr>
                      </a:pPr>
                      <a:r>
                        <a:rPr lang="en-US" dirty="0"/>
                        <a:t>What is </a:t>
                      </a:r>
                      <a:r>
                        <a:rPr lang="en-US" dirty="0" err="1"/>
                        <a:t>OpenWhisk</a:t>
                      </a:r>
                      <a:r>
                        <a:rPr lang="en-US" dirty="0"/>
                        <a:t>?</a:t>
                      </a:r>
                      <a:endParaRPr dirty="0"/>
                    </a:p>
                  </a:txBody>
                  <a:tcPr marL="50800" marR="50800" marT="50800" marB="50800" anchor="ctr" horzOverflow="overflow">
                    <a:lnB w="12700" cap="flat" cmpd="sng" algn="ctr">
                      <a:solidFill>
                        <a:srgbClr val="B8B8B8"/>
                      </a:solidFill>
                      <a:prstDash val="solid"/>
                      <a:miter lim="400000"/>
                      <a:headEnd type="none" w="med" len="med"/>
                      <a:tailEnd type="none" w="med" len="med"/>
                    </a:lnB>
                  </a:tcPr>
                </a:tc>
                <a:tc>
                  <a:txBody>
                    <a:bodyPr/>
                    <a:lstStyle/>
                    <a:p>
                      <a:pPr algn="l" defTabSz="914400">
                        <a:defRPr sz="1800"/>
                      </a:pPr>
                      <a:endParaRPr sz="3000" dirty="0">
                        <a:solidFill>
                          <a:srgbClr val="5E5E5E"/>
                        </a:solidFill>
                        <a:sym typeface="Helvetica Neue"/>
                      </a:endParaRPr>
                    </a:p>
                  </a:txBody>
                  <a:tcPr marL="50800" marR="50800" marT="50800" marB="50800" anchor="ctr" horzOverflow="overflow">
                    <a:lnB w="12700">
                      <a:solidFill>
                        <a:srgbClr val="B8B8B8"/>
                      </a:solidFill>
                      <a:miter lim="400000"/>
                    </a:lnB>
                  </a:tcPr>
                </a:tc>
                <a:extLst>
                  <a:ext uri="{0D108BD9-81ED-4DB2-BD59-A6C34878D82A}">
                    <a16:rowId xmlns:a16="http://schemas.microsoft.com/office/drawing/2014/main" val="10000"/>
                  </a:ext>
                </a:extLst>
              </a:tr>
              <a:tr h="945625">
                <a:tc>
                  <a:txBody>
                    <a:bodyPr/>
                    <a:lstStyle/>
                    <a:p>
                      <a:pPr algn="l" defTabSz="914400">
                        <a:defRPr sz="3000">
                          <a:solidFill>
                            <a:srgbClr val="5E5E5E"/>
                          </a:solidFill>
                          <a:sym typeface="Helvetica Neue"/>
                        </a:defRPr>
                      </a:pPr>
                      <a:r>
                        <a:rPr lang="en-US" dirty="0"/>
                        <a:t>2</a:t>
                      </a:r>
                      <a:endParaRPr dirty="0"/>
                    </a:p>
                  </a:txBody>
                  <a:tcPr marL="50800" marR="50800" marT="50800" marB="50800" anchor="ctr" horzOverflow="overflow">
                    <a:lnT w="12700" cap="flat" cmpd="sng" algn="ctr">
                      <a:solidFill>
                        <a:srgbClr val="B8B8B8"/>
                      </a:solidFill>
                      <a:prstDash val="solid"/>
                      <a:miter lim="400000"/>
                      <a:headEnd type="none" w="med" len="med"/>
                      <a:tailEnd type="none" w="med" len="med"/>
                    </a:lnT>
                    <a:lnB w="12700" cap="flat" cmpd="sng" algn="ctr">
                      <a:solidFill>
                        <a:srgbClr val="B8B8B8"/>
                      </a:solidFill>
                      <a:prstDash val="solid"/>
                      <a:miter lim="400000"/>
                      <a:headEnd type="none" w="med" len="med"/>
                      <a:tailEnd type="none" w="med" len="med"/>
                    </a:lnB>
                  </a:tcPr>
                </a:tc>
                <a:tc>
                  <a:txBody>
                    <a:bodyPr/>
                    <a:lstStyle/>
                    <a:p>
                      <a:pPr algn="l" defTabSz="914400">
                        <a:defRPr sz="3000">
                          <a:solidFill>
                            <a:srgbClr val="5E5E5E"/>
                          </a:solidFill>
                          <a:sym typeface="Helvetica Neue"/>
                        </a:defRPr>
                      </a:pPr>
                      <a:r>
                        <a:rPr lang="en-US" dirty="0"/>
                        <a:t>How do I use it?</a:t>
                      </a:r>
                      <a:endParaRPr dirty="0"/>
                    </a:p>
                  </a:txBody>
                  <a:tcPr marL="50800" marR="50800" marT="50800" marB="50800" anchor="ctr" horzOverflow="overflow">
                    <a:lnT w="12700" cap="flat" cmpd="sng" algn="ctr">
                      <a:solidFill>
                        <a:srgbClr val="B8B8B8"/>
                      </a:solidFill>
                      <a:prstDash val="solid"/>
                      <a:miter lim="400000"/>
                      <a:headEnd type="none" w="med" len="med"/>
                      <a:tailEnd type="none" w="med" len="med"/>
                    </a:lnT>
                    <a:lnB w="12700" cap="flat" cmpd="sng" algn="ctr">
                      <a:solidFill>
                        <a:srgbClr val="B8B8B8"/>
                      </a:solidFill>
                      <a:prstDash val="solid"/>
                      <a:miter lim="400000"/>
                      <a:headEnd type="none" w="med" len="med"/>
                      <a:tailEnd type="none" w="med" len="med"/>
                    </a:lnB>
                  </a:tcPr>
                </a:tc>
                <a:tc>
                  <a:txBody>
                    <a:bodyPr/>
                    <a:lstStyle/>
                    <a:p>
                      <a:pPr algn="l" defTabSz="914400">
                        <a:defRPr sz="3000">
                          <a:solidFill>
                            <a:srgbClr val="5E5E5E"/>
                          </a:solidFill>
                          <a:sym typeface="Helvetica Neue"/>
                        </a:defRPr>
                      </a:pPr>
                      <a:endParaRPr/>
                    </a:p>
                  </a:txBody>
                  <a:tcPr marL="50800" marR="50800" marT="50800" marB="50800" anchor="ctr" horzOverflow="overflow">
                    <a:lnT w="12700">
                      <a:solidFill>
                        <a:srgbClr val="B8B8B8"/>
                      </a:solidFill>
                      <a:miter lim="400000"/>
                    </a:lnT>
                    <a:lnB w="12700">
                      <a:solidFill>
                        <a:srgbClr val="B8B8B8"/>
                      </a:solidFill>
                      <a:miter lim="400000"/>
                    </a:lnB>
                  </a:tcPr>
                </a:tc>
                <a:extLst>
                  <a:ext uri="{0D108BD9-81ED-4DB2-BD59-A6C34878D82A}">
                    <a16:rowId xmlns:a16="http://schemas.microsoft.com/office/drawing/2014/main" val="10001"/>
                  </a:ext>
                </a:extLst>
              </a:tr>
              <a:tr h="945625">
                <a:tc>
                  <a:txBody>
                    <a:bodyPr/>
                    <a:lstStyle/>
                    <a:p>
                      <a:pPr algn="l" defTabSz="914400">
                        <a:defRPr sz="3000">
                          <a:solidFill>
                            <a:srgbClr val="5E5E5E"/>
                          </a:solidFill>
                          <a:sym typeface="Helvetica Neue"/>
                        </a:defRPr>
                      </a:pPr>
                      <a:r>
                        <a:rPr lang="en-US" dirty="0"/>
                        <a:t>3</a:t>
                      </a:r>
                      <a:endParaRPr dirty="0"/>
                    </a:p>
                  </a:txBody>
                  <a:tcPr marL="50800" marR="50800" marT="50800" marB="50800" anchor="ctr" horzOverflow="overflow">
                    <a:lnT w="12700" cap="flat" cmpd="sng" algn="ctr">
                      <a:solidFill>
                        <a:srgbClr val="B8B8B8"/>
                      </a:solidFill>
                      <a:prstDash val="solid"/>
                      <a:miter lim="400000"/>
                      <a:headEnd type="none" w="med" len="med"/>
                      <a:tailEnd type="none" w="med" len="med"/>
                    </a:lnT>
                    <a:lnB w="12700" cap="flat" cmpd="sng" algn="ctr">
                      <a:solidFill>
                        <a:srgbClr val="B8B8B8"/>
                      </a:solidFill>
                      <a:prstDash val="solid"/>
                      <a:miter lim="400000"/>
                      <a:headEnd type="none" w="med" len="med"/>
                      <a:tailEnd type="none" w="med" len="med"/>
                    </a:lnB>
                  </a:tcPr>
                </a:tc>
                <a:tc>
                  <a:txBody>
                    <a:bodyPr/>
                    <a:lstStyle/>
                    <a:p>
                      <a:pPr algn="l" defTabSz="914400">
                        <a:defRPr sz="3000">
                          <a:solidFill>
                            <a:srgbClr val="5E5E5E"/>
                          </a:solidFill>
                          <a:sym typeface="Helvetica Neue"/>
                        </a:defRPr>
                      </a:pPr>
                      <a:r>
                        <a:rPr lang="en-US" dirty="0"/>
                        <a:t>How does it work?</a:t>
                      </a:r>
                      <a:endParaRPr dirty="0"/>
                    </a:p>
                  </a:txBody>
                  <a:tcPr marL="50800" marR="50800" marT="50800" marB="50800" anchor="ctr" horzOverflow="overflow">
                    <a:lnT w="12700" cap="flat" cmpd="sng" algn="ctr">
                      <a:solidFill>
                        <a:srgbClr val="B8B8B8"/>
                      </a:solidFill>
                      <a:prstDash val="solid"/>
                      <a:miter lim="400000"/>
                      <a:headEnd type="none" w="med" len="med"/>
                      <a:tailEnd type="none" w="med" len="med"/>
                    </a:lnT>
                    <a:lnB w="12700" cap="flat" cmpd="sng" algn="ctr">
                      <a:solidFill>
                        <a:srgbClr val="B8B8B8"/>
                      </a:solidFill>
                      <a:prstDash val="solid"/>
                      <a:miter lim="400000"/>
                      <a:headEnd type="none" w="med" len="med"/>
                      <a:tailEnd type="none" w="med" len="med"/>
                    </a:lnB>
                  </a:tcPr>
                </a:tc>
                <a:tc>
                  <a:txBody>
                    <a:bodyPr/>
                    <a:lstStyle/>
                    <a:p>
                      <a:pPr algn="l" defTabSz="914400">
                        <a:defRPr sz="3000">
                          <a:solidFill>
                            <a:srgbClr val="5E5E5E"/>
                          </a:solidFill>
                          <a:sym typeface="Helvetica Neue"/>
                        </a:defRPr>
                      </a:pPr>
                      <a:endParaRPr/>
                    </a:p>
                  </a:txBody>
                  <a:tcPr marL="50800" marR="50800" marT="50800" marB="50800" anchor="ctr" horzOverflow="overflow">
                    <a:lnT w="12700">
                      <a:solidFill>
                        <a:srgbClr val="B8B8B8"/>
                      </a:solidFill>
                      <a:miter lim="400000"/>
                    </a:lnT>
                    <a:lnB w="12700">
                      <a:solidFill>
                        <a:srgbClr val="B8B8B8"/>
                      </a:solidFill>
                      <a:miter lim="400000"/>
                    </a:lnB>
                  </a:tcPr>
                </a:tc>
                <a:extLst>
                  <a:ext uri="{0D108BD9-81ED-4DB2-BD59-A6C34878D82A}">
                    <a16:rowId xmlns:a16="http://schemas.microsoft.com/office/drawing/2014/main" val="10002"/>
                  </a:ext>
                </a:extLst>
              </a:tr>
              <a:tr h="945625">
                <a:tc>
                  <a:txBody>
                    <a:bodyPr/>
                    <a:lstStyle/>
                    <a:p>
                      <a:pPr algn="l" defTabSz="914400">
                        <a:defRPr sz="3000">
                          <a:solidFill>
                            <a:srgbClr val="5E5E5E"/>
                          </a:solidFill>
                          <a:sym typeface="Helvetica Neue"/>
                        </a:defRPr>
                      </a:pPr>
                      <a:r>
                        <a:rPr lang="en-US" dirty="0"/>
                        <a:t>4</a:t>
                      </a:r>
                      <a:endParaRPr dirty="0"/>
                    </a:p>
                  </a:txBody>
                  <a:tcPr marL="50800" marR="50800" marT="50800" marB="50800" anchor="ctr" horzOverflow="overflow">
                    <a:lnT w="12700" cap="flat" cmpd="sng" algn="ctr">
                      <a:solidFill>
                        <a:srgbClr val="B8B8B8"/>
                      </a:solidFill>
                      <a:prstDash val="solid"/>
                      <a:miter lim="400000"/>
                      <a:headEnd type="none" w="med" len="med"/>
                      <a:tailEnd type="none" w="med" len="med"/>
                    </a:lnT>
                    <a:lnB w="12700" cap="flat" cmpd="sng" algn="ctr">
                      <a:solidFill>
                        <a:srgbClr val="B8B8B8"/>
                      </a:solidFill>
                      <a:prstDash val="solid"/>
                      <a:miter lim="400000"/>
                      <a:headEnd type="none" w="med" len="med"/>
                      <a:tailEnd type="none" w="med" len="med"/>
                    </a:lnB>
                  </a:tcPr>
                </a:tc>
                <a:tc>
                  <a:txBody>
                    <a:bodyPr/>
                    <a:lstStyle/>
                    <a:p>
                      <a:pPr algn="l" defTabSz="914400">
                        <a:defRPr sz="3000">
                          <a:solidFill>
                            <a:srgbClr val="5E5E5E"/>
                          </a:solidFill>
                          <a:sym typeface="Helvetica Neue"/>
                        </a:defRPr>
                      </a:pPr>
                      <a:r>
                        <a:rPr lang="en-US" dirty="0"/>
                        <a:t>How many ways to deploy?</a:t>
                      </a:r>
                      <a:endParaRPr dirty="0"/>
                    </a:p>
                  </a:txBody>
                  <a:tcPr marL="50800" marR="50800" marT="50800" marB="50800" anchor="ctr" horzOverflow="overflow">
                    <a:lnT w="12700" cap="flat" cmpd="sng" algn="ctr">
                      <a:solidFill>
                        <a:srgbClr val="B8B8B8"/>
                      </a:solidFill>
                      <a:prstDash val="solid"/>
                      <a:miter lim="400000"/>
                      <a:headEnd type="none" w="med" len="med"/>
                      <a:tailEnd type="none" w="med" len="med"/>
                    </a:lnT>
                    <a:lnB w="12700" cap="flat" cmpd="sng" algn="ctr">
                      <a:solidFill>
                        <a:srgbClr val="B8B8B8"/>
                      </a:solidFill>
                      <a:prstDash val="solid"/>
                      <a:miter lim="400000"/>
                      <a:headEnd type="none" w="med" len="med"/>
                      <a:tailEnd type="none" w="med" len="med"/>
                    </a:lnB>
                  </a:tcPr>
                </a:tc>
                <a:tc>
                  <a:txBody>
                    <a:bodyPr/>
                    <a:lstStyle/>
                    <a:p>
                      <a:pPr algn="l" defTabSz="914400">
                        <a:defRPr sz="3000">
                          <a:solidFill>
                            <a:srgbClr val="5E5E5E"/>
                          </a:solidFill>
                          <a:sym typeface="Helvetica Neue"/>
                        </a:defRPr>
                      </a:pPr>
                      <a:endParaRPr/>
                    </a:p>
                  </a:txBody>
                  <a:tcPr marL="50800" marR="50800" marT="50800" marB="50800" anchor="ctr" horzOverflow="overflow">
                    <a:lnT w="12700">
                      <a:solidFill>
                        <a:srgbClr val="B8B8B8"/>
                      </a:solidFill>
                      <a:miter lim="400000"/>
                    </a:lnT>
                    <a:lnB w="12700">
                      <a:solidFill>
                        <a:srgbClr val="B8B8B8"/>
                      </a:solidFill>
                      <a:miter lim="400000"/>
                    </a:lnB>
                  </a:tcPr>
                </a:tc>
                <a:extLst>
                  <a:ext uri="{0D108BD9-81ED-4DB2-BD59-A6C34878D82A}">
                    <a16:rowId xmlns:a16="http://schemas.microsoft.com/office/drawing/2014/main" val="10003"/>
                  </a:ext>
                </a:extLst>
              </a:tr>
              <a:tr h="945625">
                <a:tc>
                  <a:txBody>
                    <a:bodyPr/>
                    <a:lstStyle/>
                    <a:p>
                      <a:pPr algn="l" defTabSz="914400">
                        <a:defRPr sz="3000">
                          <a:solidFill>
                            <a:srgbClr val="5E5E5E"/>
                          </a:solidFill>
                          <a:sym typeface="Helvetica Neue"/>
                        </a:defRPr>
                      </a:pPr>
                      <a:r>
                        <a:rPr lang="en-US" dirty="0"/>
                        <a:t>5</a:t>
                      </a:r>
                      <a:endParaRPr dirty="0"/>
                    </a:p>
                  </a:txBody>
                  <a:tcPr marL="50800" marR="50800" marT="50800" marB="50800" anchor="ctr" horzOverflow="overflow">
                    <a:lnT w="12700" cap="flat" cmpd="sng" algn="ctr">
                      <a:solidFill>
                        <a:srgbClr val="B8B8B8"/>
                      </a:solidFill>
                      <a:prstDash val="solid"/>
                      <a:miter lim="400000"/>
                      <a:headEnd type="none" w="med" len="med"/>
                      <a:tailEnd type="none" w="med" len="med"/>
                    </a:lnT>
                    <a:lnB w="12700" cap="flat" cmpd="sng" algn="ctr">
                      <a:solidFill>
                        <a:srgbClr val="B8B8B8"/>
                      </a:solidFill>
                      <a:prstDash val="solid"/>
                      <a:miter lim="400000"/>
                      <a:headEnd type="none" w="med" len="med"/>
                      <a:tailEnd type="none" w="med" len="med"/>
                    </a:lnB>
                  </a:tcPr>
                </a:tc>
                <a:tc>
                  <a:txBody>
                    <a:bodyPr/>
                    <a:lstStyle/>
                    <a:p>
                      <a:pPr algn="l" defTabSz="914400">
                        <a:defRPr sz="3000">
                          <a:solidFill>
                            <a:srgbClr val="5E5E5E"/>
                          </a:solidFill>
                          <a:sym typeface="Helvetica Neue"/>
                        </a:defRPr>
                      </a:pPr>
                      <a:r>
                        <a:rPr lang="en-US" dirty="0"/>
                        <a:t>How do I run it on Kubernetes?</a:t>
                      </a:r>
                      <a:endParaRPr dirty="0"/>
                    </a:p>
                  </a:txBody>
                  <a:tcPr marL="50800" marR="50800" marT="50800" marB="50800" anchor="ctr" horzOverflow="overflow">
                    <a:lnT w="12700" cap="flat" cmpd="sng" algn="ctr">
                      <a:solidFill>
                        <a:srgbClr val="B8B8B8"/>
                      </a:solidFill>
                      <a:prstDash val="solid"/>
                      <a:miter lim="400000"/>
                      <a:headEnd type="none" w="med" len="med"/>
                      <a:tailEnd type="none" w="med" len="med"/>
                    </a:lnT>
                    <a:lnB w="12700" cap="flat" cmpd="sng" algn="ctr">
                      <a:solidFill>
                        <a:srgbClr val="B8B8B8"/>
                      </a:solidFill>
                      <a:prstDash val="solid"/>
                      <a:miter lim="400000"/>
                      <a:headEnd type="none" w="med" len="med"/>
                      <a:tailEnd type="none" w="med" len="med"/>
                    </a:lnB>
                  </a:tcPr>
                </a:tc>
                <a:tc>
                  <a:txBody>
                    <a:bodyPr/>
                    <a:lstStyle/>
                    <a:p>
                      <a:pPr algn="l" defTabSz="914400">
                        <a:defRPr sz="3000">
                          <a:solidFill>
                            <a:srgbClr val="5E5E5E"/>
                          </a:solidFill>
                          <a:sym typeface="Helvetica Neue"/>
                        </a:defRPr>
                      </a:pPr>
                      <a:endParaRPr/>
                    </a:p>
                  </a:txBody>
                  <a:tcPr marL="50800" marR="50800" marT="50800" marB="50800" anchor="ctr" horzOverflow="overflow">
                    <a:lnT w="12700">
                      <a:solidFill>
                        <a:srgbClr val="B8B8B8"/>
                      </a:solidFill>
                      <a:miter lim="400000"/>
                    </a:lnT>
                    <a:lnB w="12700">
                      <a:solidFill>
                        <a:srgbClr val="B8B8B8"/>
                      </a:solidFill>
                      <a:miter lim="400000"/>
                    </a:lnB>
                  </a:tcPr>
                </a:tc>
                <a:extLst>
                  <a:ext uri="{0D108BD9-81ED-4DB2-BD59-A6C34878D82A}">
                    <a16:rowId xmlns:a16="http://schemas.microsoft.com/office/drawing/2014/main" val="10004"/>
                  </a:ext>
                </a:extLst>
              </a:tr>
              <a:tr h="945625">
                <a:tc>
                  <a:txBody>
                    <a:bodyPr/>
                    <a:lstStyle/>
                    <a:p>
                      <a:pPr algn="l" defTabSz="914400">
                        <a:defRPr sz="3000">
                          <a:solidFill>
                            <a:srgbClr val="5E5E5E"/>
                          </a:solidFill>
                          <a:sym typeface="Helvetica Neue"/>
                        </a:defRPr>
                      </a:pPr>
                      <a:r>
                        <a:rPr lang="en-US" dirty="0"/>
                        <a:t>6</a:t>
                      </a:r>
                      <a:endParaRPr dirty="0"/>
                    </a:p>
                  </a:txBody>
                  <a:tcPr marL="50800" marR="50800" marT="50800" marB="50800" anchor="ctr" horzOverflow="overflow">
                    <a:lnT w="12700" cap="flat" cmpd="sng" algn="ctr">
                      <a:solidFill>
                        <a:srgbClr val="B8B8B8"/>
                      </a:solidFill>
                      <a:prstDash val="solid"/>
                      <a:miter lim="400000"/>
                      <a:headEnd type="none" w="med" len="med"/>
                      <a:tailEnd type="none" w="med" len="med"/>
                    </a:lnT>
                    <a:lnB w="12700">
                      <a:solidFill>
                        <a:srgbClr val="B8B8B8"/>
                      </a:solidFill>
                      <a:miter lim="400000"/>
                    </a:lnB>
                  </a:tcPr>
                </a:tc>
                <a:tc>
                  <a:txBody>
                    <a:bodyPr/>
                    <a:lstStyle/>
                    <a:p>
                      <a:pPr algn="l" defTabSz="914400">
                        <a:defRPr sz="3000">
                          <a:solidFill>
                            <a:srgbClr val="5E5E5E"/>
                          </a:solidFill>
                          <a:sym typeface="Helvetica Neue"/>
                        </a:defRPr>
                      </a:pPr>
                      <a:r>
                        <a:rPr lang="en-US" dirty="0"/>
                        <a:t>Bonus !</a:t>
                      </a:r>
                      <a:endParaRPr dirty="0"/>
                    </a:p>
                  </a:txBody>
                  <a:tcPr marL="50800" marR="50800" marT="50800" marB="50800" anchor="ctr" horzOverflow="overflow">
                    <a:lnT w="12700" cap="flat" cmpd="sng" algn="ctr">
                      <a:solidFill>
                        <a:srgbClr val="B8B8B8"/>
                      </a:solidFill>
                      <a:prstDash val="solid"/>
                      <a:miter lim="400000"/>
                      <a:headEnd type="none" w="med" len="med"/>
                      <a:tailEnd type="none" w="med" len="med"/>
                    </a:lnT>
                    <a:lnB w="12700">
                      <a:solidFill>
                        <a:srgbClr val="B8B8B8"/>
                      </a:solidFill>
                      <a:miter lim="400000"/>
                    </a:lnB>
                  </a:tcPr>
                </a:tc>
                <a:tc>
                  <a:txBody>
                    <a:bodyPr/>
                    <a:lstStyle/>
                    <a:p>
                      <a:pPr algn="l" defTabSz="914400">
                        <a:defRPr sz="3000">
                          <a:solidFill>
                            <a:srgbClr val="5E5E5E"/>
                          </a:solidFill>
                          <a:sym typeface="Helvetica Neue"/>
                        </a:defRPr>
                      </a:pPr>
                      <a:endParaRPr dirty="0"/>
                    </a:p>
                  </a:txBody>
                  <a:tcPr marL="50800" marR="50800" marT="50800" marB="50800" anchor="ctr" horzOverflow="overflow">
                    <a:lnT w="12700">
                      <a:solidFill>
                        <a:srgbClr val="B8B8B8"/>
                      </a:solidFill>
                      <a:miter lim="400000"/>
                    </a:lnT>
                    <a:lnB w="12700">
                      <a:solidFill>
                        <a:srgbClr val="B8B8B8"/>
                      </a:solidFill>
                      <a:miter lim="400000"/>
                    </a:lnB>
                  </a:tcPr>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306049-7EEE-044B-B435-3D167705ED33}"/>
              </a:ext>
            </a:extLst>
          </p:cNvPr>
          <p:cNvSpPr>
            <a:spLocks noGrp="1"/>
          </p:cNvSpPr>
          <p:nvPr>
            <p:ph type="body" sz="half" idx="13"/>
          </p:nvPr>
        </p:nvSpPr>
        <p:spPr/>
        <p:txBody>
          <a:bodyPr/>
          <a:lstStyle/>
          <a:p>
            <a:endParaRPr lang="en-US"/>
          </a:p>
        </p:txBody>
      </p:sp>
      <p:sp>
        <p:nvSpPr>
          <p:cNvPr id="3" name="Text Placeholder 2">
            <a:extLst>
              <a:ext uri="{FF2B5EF4-FFF2-40B4-BE49-F238E27FC236}">
                <a16:creationId xmlns:a16="http://schemas.microsoft.com/office/drawing/2014/main" id="{94EC3D76-7E69-934D-A76F-E5F4AA9D90BC}"/>
              </a:ext>
            </a:extLst>
          </p:cNvPr>
          <p:cNvSpPr>
            <a:spLocks noGrp="1"/>
          </p:cNvSpPr>
          <p:nvPr>
            <p:ph type="body" sz="quarter" idx="14"/>
          </p:nvPr>
        </p:nvSpPr>
        <p:spPr/>
        <p:txBody>
          <a:bodyPr/>
          <a:lstStyle/>
          <a:p>
            <a:r>
              <a:rPr lang="en-US" dirty="0"/>
              <a:t>Backup slides</a:t>
            </a:r>
          </a:p>
        </p:txBody>
      </p:sp>
    </p:spTree>
    <p:extLst>
      <p:ext uri="{BB962C8B-B14F-4D97-AF65-F5344CB8AC3E}">
        <p14:creationId xmlns:p14="http://schemas.microsoft.com/office/powerpoint/2010/main" val="93487417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3A6511-69A5-B547-9EF5-E4890F689377}"/>
              </a:ext>
            </a:extLst>
          </p:cNvPr>
          <p:cNvPicPr>
            <a:picLocks noChangeAspect="1"/>
          </p:cNvPicPr>
          <p:nvPr/>
        </p:nvPicPr>
        <p:blipFill>
          <a:blip r:embed="rId2"/>
          <a:stretch>
            <a:fillRect/>
          </a:stretch>
        </p:blipFill>
        <p:spPr>
          <a:xfrm>
            <a:off x="1286934" y="3886367"/>
            <a:ext cx="21810132" cy="5943263"/>
          </a:xfrm>
          <a:prstGeom prst="rect">
            <a:avLst/>
          </a:prstGeom>
        </p:spPr>
      </p:pic>
    </p:spTree>
    <p:extLst>
      <p:ext uri="{BB962C8B-B14F-4D97-AF65-F5344CB8AC3E}">
        <p14:creationId xmlns:p14="http://schemas.microsoft.com/office/powerpoint/2010/main" val="340172829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885DBE-08CB-B745-A99B-94D8FEB806B2}"/>
              </a:ext>
            </a:extLst>
          </p:cNvPr>
          <p:cNvPicPr>
            <a:picLocks noChangeAspect="1"/>
          </p:cNvPicPr>
          <p:nvPr/>
        </p:nvPicPr>
        <p:blipFill>
          <a:blip r:embed="rId2"/>
          <a:stretch>
            <a:fillRect/>
          </a:stretch>
        </p:blipFill>
        <p:spPr>
          <a:xfrm>
            <a:off x="1286934" y="4676987"/>
            <a:ext cx="21810132" cy="4362024"/>
          </a:xfrm>
          <a:prstGeom prst="rect">
            <a:avLst/>
          </a:prstGeom>
        </p:spPr>
      </p:pic>
    </p:spTree>
    <p:extLst>
      <p:ext uri="{BB962C8B-B14F-4D97-AF65-F5344CB8AC3E}">
        <p14:creationId xmlns:p14="http://schemas.microsoft.com/office/powerpoint/2010/main" val="221772357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885DBE-08CB-B745-A99B-94D8FEB806B2}"/>
              </a:ext>
            </a:extLst>
          </p:cNvPr>
          <p:cNvPicPr>
            <a:picLocks noChangeAspect="1"/>
          </p:cNvPicPr>
          <p:nvPr/>
        </p:nvPicPr>
        <p:blipFill>
          <a:blip r:embed="rId2"/>
          <a:stretch>
            <a:fillRect/>
          </a:stretch>
        </p:blipFill>
        <p:spPr>
          <a:xfrm>
            <a:off x="1286934" y="4676987"/>
            <a:ext cx="21810132" cy="4362024"/>
          </a:xfrm>
          <a:prstGeom prst="rect">
            <a:avLst/>
          </a:prstGeom>
        </p:spPr>
      </p:pic>
    </p:spTree>
    <p:extLst>
      <p:ext uri="{BB962C8B-B14F-4D97-AF65-F5344CB8AC3E}">
        <p14:creationId xmlns:p14="http://schemas.microsoft.com/office/powerpoint/2010/main" val="247032170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5D251-349A-324B-ACEE-DFAB8E56D546}"/>
              </a:ext>
            </a:extLst>
          </p:cNvPr>
          <p:cNvPicPr>
            <a:picLocks noChangeAspect="1"/>
          </p:cNvPicPr>
          <p:nvPr/>
        </p:nvPicPr>
        <p:blipFill>
          <a:blip r:embed="rId2"/>
          <a:stretch>
            <a:fillRect/>
          </a:stretch>
        </p:blipFill>
        <p:spPr>
          <a:xfrm>
            <a:off x="1286934" y="2632285"/>
            <a:ext cx="21810132" cy="8451428"/>
          </a:xfrm>
          <a:prstGeom prst="rect">
            <a:avLst/>
          </a:prstGeom>
        </p:spPr>
      </p:pic>
    </p:spTree>
    <p:extLst>
      <p:ext uri="{BB962C8B-B14F-4D97-AF65-F5344CB8AC3E}">
        <p14:creationId xmlns:p14="http://schemas.microsoft.com/office/powerpoint/2010/main" val="386006057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F0A78-8A23-5945-BB58-A20B3D3AFB4C}"/>
              </a:ext>
            </a:extLst>
          </p:cNvPr>
          <p:cNvPicPr>
            <a:picLocks noChangeAspect="1"/>
          </p:cNvPicPr>
          <p:nvPr/>
        </p:nvPicPr>
        <p:blipFill>
          <a:blip r:embed="rId2"/>
          <a:stretch>
            <a:fillRect/>
          </a:stretch>
        </p:blipFill>
        <p:spPr>
          <a:xfrm>
            <a:off x="1580446" y="1286932"/>
            <a:ext cx="21223108" cy="11142134"/>
          </a:xfrm>
          <a:prstGeom prst="rect">
            <a:avLst/>
          </a:prstGeom>
        </p:spPr>
      </p:pic>
    </p:spTree>
    <p:extLst>
      <p:ext uri="{BB962C8B-B14F-4D97-AF65-F5344CB8AC3E}">
        <p14:creationId xmlns:p14="http://schemas.microsoft.com/office/powerpoint/2010/main" val="421326727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D133B0-6D48-6B4F-A3E7-184F07803962}"/>
              </a:ext>
            </a:extLst>
          </p:cNvPr>
          <p:cNvPicPr>
            <a:picLocks noChangeAspect="1"/>
          </p:cNvPicPr>
          <p:nvPr/>
        </p:nvPicPr>
        <p:blipFill>
          <a:blip r:embed="rId2"/>
          <a:stretch>
            <a:fillRect/>
          </a:stretch>
        </p:blipFill>
        <p:spPr>
          <a:xfrm>
            <a:off x="1108709" y="1254760"/>
            <a:ext cx="21378729" cy="4516120"/>
          </a:xfrm>
          <a:prstGeom prst="rect">
            <a:avLst/>
          </a:prstGeom>
        </p:spPr>
      </p:pic>
      <p:pic>
        <p:nvPicPr>
          <p:cNvPr id="3" name="Picture 2">
            <a:extLst>
              <a:ext uri="{FF2B5EF4-FFF2-40B4-BE49-F238E27FC236}">
                <a16:creationId xmlns:a16="http://schemas.microsoft.com/office/drawing/2014/main" id="{70E9043F-3573-9D4C-B411-598B32DE9382}"/>
              </a:ext>
            </a:extLst>
          </p:cNvPr>
          <p:cNvPicPr>
            <a:picLocks noChangeAspect="1"/>
          </p:cNvPicPr>
          <p:nvPr/>
        </p:nvPicPr>
        <p:blipFill>
          <a:blip r:embed="rId3"/>
          <a:stretch>
            <a:fillRect/>
          </a:stretch>
        </p:blipFill>
        <p:spPr>
          <a:xfrm>
            <a:off x="1108708" y="6336030"/>
            <a:ext cx="20530101" cy="4636770"/>
          </a:xfrm>
          <a:prstGeom prst="rect">
            <a:avLst/>
          </a:prstGeom>
        </p:spPr>
      </p:pic>
    </p:spTree>
    <p:extLst>
      <p:ext uri="{BB962C8B-B14F-4D97-AF65-F5344CB8AC3E}">
        <p14:creationId xmlns:p14="http://schemas.microsoft.com/office/powerpoint/2010/main" val="86054392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64976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2988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0360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Lorem ipsum dolor sit amet, consectetuer adipiscing elit, sed diam nonummy nibh euismod tincidunt ut laoreet dolore magna aliquam erat volutpat. Ut wisi enim ad minim veniam, quis nostrud exerci tation ullamcorper suscipit lobortis nisl ut aliquip ex ea commodo consequat."/>
          <p:cNvSpPr txBox="1">
            <a:spLocks noGrp="1"/>
          </p:cNvSpPr>
          <p:nvPr>
            <p:ph type="body" idx="13"/>
          </p:nvPr>
        </p:nvSpPr>
        <p:spPr>
          <a:xfrm>
            <a:off x="3463412" y="3243571"/>
            <a:ext cx="17613806" cy="1524799"/>
          </a:xfrm>
          <a:prstGeom prst="rect">
            <a:avLst/>
          </a:prstGeom>
        </p:spPr>
        <p:txBody>
          <a:bodyPr>
            <a:normAutofit/>
          </a:bodyPr>
          <a:lstStyle/>
          <a:p>
            <a:r>
              <a:rPr lang="en-US" sz="6600" b="1" dirty="0"/>
              <a:t>Open Source Platform for Serverless/</a:t>
            </a:r>
            <a:r>
              <a:rPr lang="en-US" sz="6600" b="1" dirty="0" err="1"/>
              <a:t>FaaS</a:t>
            </a:r>
            <a:endParaRPr lang="en-US" sz="6600" b="1" dirty="0"/>
          </a:p>
          <a:p>
            <a:endParaRPr lang="en-US" sz="6600" b="1" dirty="0"/>
          </a:p>
        </p:txBody>
      </p:sp>
      <p:sp>
        <p:nvSpPr>
          <p:cNvPr id="233" name="Title Here"/>
          <p:cNvSpPr txBox="1">
            <a:spLocks noGrp="1"/>
          </p:cNvSpPr>
          <p:nvPr>
            <p:ph type="body" idx="14"/>
          </p:nvPr>
        </p:nvSpPr>
        <p:spPr>
          <a:prstGeom prst="rect">
            <a:avLst/>
          </a:prstGeom>
        </p:spPr>
        <p:txBody>
          <a:bodyPr/>
          <a:lstStyle/>
          <a:p>
            <a:r>
              <a:rPr lang="en-US" dirty="0"/>
              <a:t>   Apache </a:t>
            </a:r>
            <a:r>
              <a:rPr lang="en-US" dirty="0" err="1"/>
              <a:t>OpenWhisk</a:t>
            </a:r>
            <a:r>
              <a:rPr lang="en-US" dirty="0"/>
              <a:t> (Incubating)</a:t>
            </a:r>
            <a:endParaRPr dirty="0"/>
          </a:p>
        </p:txBody>
      </p:sp>
      <p:sp>
        <p:nvSpPr>
          <p:cNvPr id="2" name="TextBox 1">
            <a:extLst>
              <a:ext uri="{FF2B5EF4-FFF2-40B4-BE49-F238E27FC236}">
                <a16:creationId xmlns:a16="http://schemas.microsoft.com/office/drawing/2014/main" id="{DB029417-CE3E-3649-B4AB-CBAFA395D999}"/>
              </a:ext>
            </a:extLst>
          </p:cNvPr>
          <p:cNvSpPr txBox="1"/>
          <p:nvPr/>
        </p:nvSpPr>
        <p:spPr>
          <a:xfrm>
            <a:off x="1912147" y="11609042"/>
            <a:ext cx="17293195"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600" dirty="0">
                <a:hlinkClick r:id="rId2"/>
              </a:rPr>
              <a:t>https://g</a:t>
            </a:r>
            <a:r>
              <a:rPr kumimoji="0" lang="en-US" sz="3600" b="1" i="0" u="none" strike="noStrike" cap="none" spc="0" normalizeH="0" baseline="0" dirty="0">
                <a:ln>
                  <a:noFill/>
                </a:ln>
                <a:solidFill>
                  <a:srgbClr val="000000"/>
                </a:solidFill>
                <a:effectLst/>
                <a:uFillTx/>
                <a:sym typeface="Helvetica Neue"/>
                <a:hlinkClick r:id="rId2"/>
              </a:rPr>
              <a:t>ithub.com/apache/incubator-openwhisk</a:t>
            </a:r>
            <a:r>
              <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rPr>
              <a:t>            </a:t>
            </a:r>
            <a:r>
              <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hlinkClick r:id="rId3"/>
              </a:rPr>
              <a:t>www.openwhisk.org</a:t>
            </a:r>
            <a:r>
              <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rPr>
              <a:t> </a:t>
            </a:r>
          </a:p>
        </p:txBody>
      </p:sp>
      <p:pic>
        <p:nvPicPr>
          <p:cNvPr id="3" name="Picture 2">
            <a:extLst>
              <a:ext uri="{FF2B5EF4-FFF2-40B4-BE49-F238E27FC236}">
                <a16:creationId xmlns:a16="http://schemas.microsoft.com/office/drawing/2014/main" id="{0399141C-B93E-6D45-8EB5-5AEA10F20602}"/>
              </a:ext>
            </a:extLst>
          </p:cNvPr>
          <p:cNvPicPr>
            <a:picLocks noChangeAspect="1"/>
          </p:cNvPicPr>
          <p:nvPr/>
        </p:nvPicPr>
        <p:blipFill>
          <a:blip r:embed="rId4"/>
          <a:stretch>
            <a:fillRect/>
          </a:stretch>
        </p:blipFill>
        <p:spPr>
          <a:xfrm>
            <a:off x="11762" y="1650551"/>
            <a:ext cx="2296590" cy="1148295"/>
          </a:xfrm>
          <a:prstGeom prst="rect">
            <a:avLst/>
          </a:prstGeom>
        </p:spPr>
      </p:pic>
      <p:pic>
        <p:nvPicPr>
          <p:cNvPr id="8" name="Picture 7">
            <a:extLst>
              <a:ext uri="{FF2B5EF4-FFF2-40B4-BE49-F238E27FC236}">
                <a16:creationId xmlns:a16="http://schemas.microsoft.com/office/drawing/2014/main" id="{AAD2F5D1-CACD-E949-9EBD-D2842A46CE85}"/>
              </a:ext>
            </a:extLst>
          </p:cNvPr>
          <p:cNvPicPr>
            <a:picLocks noChangeAspect="1"/>
          </p:cNvPicPr>
          <p:nvPr/>
        </p:nvPicPr>
        <p:blipFill>
          <a:blip r:embed="rId5"/>
          <a:stretch>
            <a:fillRect/>
          </a:stretch>
        </p:blipFill>
        <p:spPr>
          <a:xfrm>
            <a:off x="1160057" y="4768370"/>
            <a:ext cx="15905480" cy="6381322"/>
          </a:xfrm>
          <a:prstGeom prst="rect">
            <a:avLst/>
          </a:prstGeom>
        </p:spPr>
      </p:pic>
      <p:sp>
        <p:nvSpPr>
          <p:cNvPr id="9" name="TextBox 8">
            <a:extLst>
              <a:ext uri="{FF2B5EF4-FFF2-40B4-BE49-F238E27FC236}">
                <a16:creationId xmlns:a16="http://schemas.microsoft.com/office/drawing/2014/main" id="{87652AC1-F5B8-D641-BDFA-AB9112FCB93A}"/>
              </a:ext>
            </a:extLst>
          </p:cNvPr>
          <p:cNvSpPr txBox="1"/>
          <p:nvPr/>
        </p:nvSpPr>
        <p:spPr>
          <a:xfrm>
            <a:off x="18361554" y="7048973"/>
            <a:ext cx="5735544"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00000"/>
                </a:solidFill>
                <a:effectLst/>
                <a:uFillTx/>
                <a:latin typeface="Helvetica Neue"/>
                <a:ea typeface="Helvetica Neue"/>
                <a:cs typeface="Helvetica Neue"/>
                <a:sym typeface="Helvetica Neue"/>
              </a:rPr>
              <a:t>Individual Contributors</a:t>
            </a:r>
          </a:p>
        </p:txBody>
      </p:sp>
      <p:sp>
        <p:nvSpPr>
          <p:cNvPr id="10" name="Heart 9">
            <a:extLst>
              <a:ext uri="{FF2B5EF4-FFF2-40B4-BE49-F238E27FC236}">
                <a16:creationId xmlns:a16="http://schemas.microsoft.com/office/drawing/2014/main" id="{0C52D169-7B65-DF41-9BB4-12899A0D6056}"/>
              </a:ext>
            </a:extLst>
          </p:cNvPr>
          <p:cNvSpPr/>
          <p:nvPr/>
        </p:nvSpPr>
        <p:spPr>
          <a:xfrm>
            <a:off x="17376030" y="7048973"/>
            <a:ext cx="985524" cy="772160"/>
          </a:xfrm>
          <a:prstGeom prst="hear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Here"/>
          <p:cNvSpPr txBox="1">
            <a:spLocks noGrp="1"/>
          </p:cNvSpPr>
          <p:nvPr>
            <p:ph type="body" idx="14"/>
          </p:nvPr>
        </p:nvSpPr>
        <p:spPr>
          <a:prstGeom prst="rect">
            <a:avLst/>
          </a:prstGeom>
        </p:spPr>
        <p:txBody>
          <a:bodyPr/>
          <a:lstStyle/>
          <a:p>
            <a:r>
              <a:rPr lang="en-US" dirty="0"/>
              <a:t>   </a:t>
            </a:r>
            <a:r>
              <a:rPr lang="en-US" dirty="0" err="1"/>
              <a:t>OpenWhisk</a:t>
            </a:r>
            <a:r>
              <a:rPr lang="en-US" dirty="0"/>
              <a:t> Concepts</a:t>
            </a:r>
            <a:endParaRPr dirty="0"/>
          </a:p>
        </p:txBody>
      </p:sp>
      <p:pic>
        <p:nvPicPr>
          <p:cNvPr id="3" name="Picture 2">
            <a:extLst>
              <a:ext uri="{FF2B5EF4-FFF2-40B4-BE49-F238E27FC236}">
                <a16:creationId xmlns:a16="http://schemas.microsoft.com/office/drawing/2014/main" id="{0399141C-B93E-6D45-8EB5-5AEA10F20602}"/>
              </a:ext>
            </a:extLst>
          </p:cNvPr>
          <p:cNvPicPr>
            <a:picLocks noChangeAspect="1"/>
          </p:cNvPicPr>
          <p:nvPr/>
        </p:nvPicPr>
        <p:blipFill>
          <a:blip r:embed="rId2"/>
          <a:stretch>
            <a:fillRect/>
          </a:stretch>
        </p:blipFill>
        <p:spPr>
          <a:xfrm>
            <a:off x="11762" y="1650551"/>
            <a:ext cx="2296590" cy="1148295"/>
          </a:xfrm>
          <a:prstGeom prst="rect">
            <a:avLst/>
          </a:prstGeom>
        </p:spPr>
      </p:pic>
      <p:pic>
        <p:nvPicPr>
          <p:cNvPr id="12" name="Image" descr="Image">
            <a:extLst>
              <a:ext uri="{FF2B5EF4-FFF2-40B4-BE49-F238E27FC236}">
                <a16:creationId xmlns:a16="http://schemas.microsoft.com/office/drawing/2014/main" id="{54F6FE21-C74F-C640-9978-9FC17496E771}"/>
              </a:ext>
            </a:extLst>
          </p:cNvPr>
          <p:cNvPicPr>
            <a:picLocks noChangeAspect="1"/>
          </p:cNvPicPr>
          <p:nvPr/>
        </p:nvPicPr>
        <p:blipFill>
          <a:blip r:embed="rId3">
            <a:extLst/>
          </a:blip>
          <a:stretch>
            <a:fillRect/>
          </a:stretch>
        </p:blipFill>
        <p:spPr>
          <a:xfrm>
            <a:off x="5860391" y="4652509"/>
            <a:ext cx="11586009" cy="7477314"/>
          </a:xfrm>
          <a:prstGeom prst="rect">
            <a:avLst/>
          </a:prstGeom>
          <a:ln w="12700">
            <a:miter lim="400000"/>
          </a:ln>
        </p:spPr>
      </p:pic>
      <p:grpSp>
        <p:nvGrpSpPr>
          <p:cNvPr id="13" name="Group">
            <a:extLst>
              <a:ext uri="{FF2B5EF4-FFF2-40B4-BE49-F238E27FC236}">
                <a16:creationId xmlns:a16="http://schemas.microsoft.com/office/drawing/2014/main" id="{870E0989-21B6-8344-9F7C-90C80DDA3D68}"/>
              </a:ext>
            </a:extLst>
          </p:cNvPr>
          <p:cNvGrpSpPr/>
          <p:nvPr/>
        </p:nvGrpSpPr>
        <p:grpSpPr>
          <a:xfrm>
            <a:off x="9165499" y="4374829"/>
            <a:ext cx="2789054" cy="2641316"/>
            <a:chOff x="-38100" y="0"/>
            <a:chExt cx="2789053" cy="2641314"/>
          </a:xfrm>
        </p:grpSpPr>
        <p:sp>
          <p:nvSpPr>
            <p:cNvPr id="14" name="Circle">
              <a:extLst>
                <a:ext uri="{FF2B5EF4-FFF2-40B4-BE49-F238E27FC236}">
                  <a16:creationId xmlns:a16="http://schemas.microsoft.com/office/drawing/2014/main" id="{1EBD0ED3-0456-644A-B4E1-7E310CD7D58E}"/>
                </a:ext>
              </a:extLst>
            </p:cNvPr>
            <p:cNvSpPr/>
            <p:nvPr/>
          </p:nvSpPr>
          <p:spPr>
            <a:xfrm>
              <a:off x="154207" y="2041019"/>
              <a:ext cx="600297" cy="600296"/>
            </a:xfrm>
            <a:prstGeom prst="ellipse">
              <a:avLst/>
            </a:prstGeom>
            <a:solidFill>
              <a:srgbClr val="56A8FD"/>
            </a:solidFill>
            <a:ln w="12700" cap="flat">
              <a:noFill/>
              <a:miter lim="400000"/>
            </a:ln>
            <a:effectLst/>
          </p:spPr>
          <p:txBody>
            <a:bodyPr wrap="square" lIns="50800" tIns="50800" rIns="50800" bIns="50800" numCol="1" anchor="ctr">
              <a:noAutofit/>
            </a:bodyPr>
            <a:lstStyle/>
            <a:p>
              <a:pPr algn="l">
                <a:defRPr sz="3200"/>
              </a:pPr>
              <a:endParaRPr/>
            </a:p>
          </p:txBody>
        </p:sp>
        <p:sp>
          <p:nvSpPr>
            <p:cNvPr id="15" name="Triggers…">
              <a:extLst>
                <a:ext uri="{FF2B5EF4-FFF2-40B4-BE49-F238E27FC236}">
                  <a16:creationId xmlns:a16="http://schemas.microsoft.com/office/drawing/2014/main" id="{7268F212-E048-7E41-A0F3-6D6500160B05}"/>
                </a:ext>
              </a:extLst>
            </p:cNvPr>
            <p:cNvSpPr/>
            <p:nvPr/>
          </p:nvSpPr>
          <p:spPr>
            <a:xfrm>
              <a:off x="-38100" y="0"/>
              <a:ext cx="2789054" cy="1461190"/>
            </a:xfrm>
            <a:prstGeom prst="rect">
              <a:avLst/>
            </a:prstGeom>
            <a:solidFill>
              <a:srgbClr val="56A8FD"/>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lgn="l">
                <a:defRPr sz="3200" b="1">
                  <a:solidFill>
                    <a:srgbClr val="FFFFFF"/>
                  </a:solidFill>
                  <a:latin typeface="Helvetica"/>
                  <a:ea typeface="Helvetica"/>
                  <a:cs typeface="Helvetica"/>
                  <a:sym typeface="Helvetica"/>
                </a:defRPr>
              </a:pPr>
              <a:r>
                <a:t>Triggers</a:t>
              </a:r>
            </a:p>
            <a:p>
              <a:pPr algn="l">
                <a:defRPr sz="3200" b="1">
                  <a:solidFill>
                    <a:srgbClr val="FFFFFF"/>
                  </a:solidFill>
                  <a:latin typeface="Helvetica"/>
                  <a:ea typeface="Helvetica"/>
                  <a:cs typeface="Helvetica"/>
                  <a:sym typeface="Helvetica"/>
                </a:defRPr>
              </a:pPr>
              <a:r>
                <a:t>(response)</a:t>
              </a:r>
            </a:p>
          </p:txBody>
        </p:sp>
        <p:sp>
          <p:nvSpPr>
            <p:cNvPr id="16" name="Line">
              <a:extLst>
                <a:ext uri="{FF2B5EF4-FFF2-40B4-BE49-F238E27FC236}">
                  <a16:creationId xmlns:a16="http://schemas.microsoft.com/office/drawing/2014/main" id="{764DB435-4DBD-B848-B267-CC46F35DCA65}"/>
                </a:ext>
              </a:extLst>
            </p:cNvPr>
            <p:cNvSpPr/>
            <p:nvPr/>
          </p:nvSpPr>
          <p:spPr>
            <a:xfrm flipV="1">
              <a:off x="485933" y="1437759"/>
              <a:ext cx="864571" cy="936398"/>
            </a:xfrm>
            <a:prstGeom prst="line">
              <a:avLst/>
            </a:prstGeom>
            <a:noFill/>
            <a:ln w="50800" cap="flat">
              <a:solidFill>
                <a:srgbClr val="5AAAFA"/>
              </a:solidFill>
              <a:prstDash val="solid"/>
              <a:miter lim="400000"/>
            </a:ln>
            <a:effectLst/>
          </p:spPr>
          <p:txBody>
            <a:bodyPr wrap="square" lIns="50800" tIns="50800" rIns="50800" bIns="50800" numCol="1" anchor="ctr">
              <a:noAutofit/>
            </a:bodyPr>
            <a:lstStyle/>
            <a:p>
              <a:pPr algn="l">
                <a:defRPr sz="3200"/>
              </a:pPr>
              <a:endParaRPr/>
            </a:p>
          </p:txBody>
        </p:sp>
      </p:grpSp>
      <p:grpSp>
        <p:nvGrpSpPr>
          <p:cNvPr id="17" name="Group">
            <a:extLst>
              <a:ext uri="{FF2B5EF4-FFF2-40B4-BE49-F238E27FC236}">
                <a16:creationId xmlns:a16="http://schemas.microsoft.com/office/drawing/2014/main" id="{EF9957BC-18AA-774E-BFE5-3667ECAFF8BF}"/>
              </a:ext>
            </a:extLst>
          </p:cNvPr>
          <p:cNvGrpSpPr/>
          <p:nvPr/>
        </p:nvGrpSpPr>
        <p:grpSpPr>
          <a:xfrm>
            <a:off x="9697459" y="11912042"/>
            <a:ext cx="3367841" cy="1678712"/>
            <a:chOff x="0" y="0"/>
            <a:chExt cx="3367840" cy="1678711"/>
          </a:xfrm>
        </p:grpSpPr>
        <p:sp>
          <p:nvSpPr>
            <p:cNvPr id="18" name="Circle">
              <a:extLst>
                <a:ext uri="{FF2B5EF4-FFF2-40B4-BE49-F238E27FC236}">
                  <a16:creationId xmlns:a16="http://schemas.microsoft.com/office/drawing/2014/main" id="{D8F53F53-4F40-C040-BFD9-EBCF890DB280}"/>
                </a:ext>
              </a:extLst>
            </p:cNvPr>
            <p:cNvSpPr/>
            <p:nvPr/>
          </p:nvSpPr>
          <p:spPr>
            <a:xfrm>
              <a:off x="0" y="0"/>
              <a:ext cx="600296" cy="600296"/>
            </a:xfrm>
            <a:prstGeom prst="ellipse">
              <a:avLst/>
            </a:prstGeom>
            <a:solidFill>
              <a:srgbClr val="56A8FD"/>
            </a:solidFill>
            <a:ln w="12700" cap="flat">
              <a:noFill/>
              <a:miter lim="400000"/>
            </a:ln>
            <a:effectLst/>
          </p:spPr>
          <p:txBody>
            <a:bodyPr wrap="square" lIns="50800" tIns="50800" rIns="50800" bIns="50800" numCol="1" anchor="ctr">
              <a:noAutofit/>
            </a:bodyPr>
            <a:lstStyle/>
            <a:p>
              <a:pPr algn="l">
                <a:defRPr sz="3200"/>
              </a:pPr>
              <a:endParaRPr/>
            </a:p>
          </p:txBody>
        </p:sp>
        <p:sp>
          <p:nvSpPr>
            <p:cNvPr id="19" name="Rules">
              <a:extLst>
                <a:ext uri="{FF2B5EF4-FFF2-40B4-BE49-F238E27FC236}">
                  <a16:creationId xmlns:a16="http://schemas.microsoft.com/office/drawing/2014/main" id="{985D6FA5-F857-1A4A-B0B0-23E0113C04CC}"/>
                </a:ext>
              </a:extLst>
            </p:cNvPr>
            <p:cNvSpPr/>
            <p:nvPr/>
          </p:nvSpPr>
          <p:spPr>
            <a:xfrm>
              <a:off x="1160541" y="923318"/>
              <a:ext cx="2207300" cy="755394"/>
            </a:xfrm>
            <a:prstGeom prst="rect">
              <a:avLst/>
            </a:prstGeom>
            <a:solidFill>
              <a:srgbClr val="56A8FD"/>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3200" b="1">
                  <a:solidFill>
                    <a:srgbClr val="FFFFFF"/>
                  </a:solidFill>
                  <a:latin typeface="Helvetica"/>
                  <a:ea typeface="Helvetica"/>
                  <a:cs typeface="Helvetica"/>
                  <a:sym typeface="Helvetica"/>
                </a:defRPr>
              </a:lvl1pPr>
            </a:lstStyle>
            <a:p>
              <a:r>
                <a:t>Rules</a:t>
              </a:r>
            </a:p>
          </p:txBody>
        </p:sp>
        <p:sp>
          <p:nvSpPr>
            <p:cNvPr id="20" name="Line">
              <a:extLst>
                <a:ext uri="{FF2B5EF4-FFF2-40B4-BE49-F238E27FC236}">
                  <a16:creationId xmlns:a16="http://schemas.microsoft.com/office/drawing/2014/main" id="{0C459CC8-92D9-454C-859D-B7B402B4F909}"/>
                </a:ext>
              </a:extLst>
            </p:cNvPr>
            <p:cNvSpPr/>
            <p:nvPr/>
          </p:nvSpPr>
          <p:spPr>
            <a:xfrm>
              <a:off x="331725" y="333137"/>
              <a:ext cx="865974" cy="865974"/>
            </a:xfrm>
            <a:prstGeom prst="line">
              <a:avLst/>
            </a:prstGeom>
            <a:noFill/>
            <a:ln w="50800" cap="flat">
              <a:solidFill>
                <a:srgbClr val="5AAAFA"/>
              </a:solidFill>
              <a:prstDash val="solid"/>
              <a:miter lim="400000"/>
            </a:ln>
            <a:effectLst/>
          </p:spPr>
          <p:txBody>
            <a:bodyPr wrap="square" lIns="50800" tIns="50800" rIns="50800" bIns="50800" numCol="1" anchor="ctr">
              <a:noAutofit/>
            </a:bodyPr>
            <a:lstStyle/>
            <a:p>
              <a:pPr algn="l">
                <a:defRPr sz="3200"/>
              </a:pPr>
              <a:endParaRPr/>
            </a:p>
          </p:txBody>
        </p:sp>
      </p:grpSp>
      <p:grpSp>
        <p:nvGrpSpPr>
          <p:cNvPr id="21" name="Group">
            <a:extLst>
              <a:ext uri="{FF2B5EF4-FFF2-40B4-BE49-F238E27FC236}">
                <a16:creationId xmlns:a16="http://schemas.microsoft.com/office/drawing/2014/main" id="{D972A67F-3001-4D42-92A6-236E8071F61A}"/>
              </a:ext>
            </a:extLst>
          </p:cNvPr>
          <p:cNvGrpSpPr/>
          <p:nvPr/>
        </p:nvGrpSpPr>
        <p:grpSpPr>
          <a:xfrm>
            <a:off x="13788728" y="9395526"/>
            <a:ext cx="2884272" cy="2882282"/>
            <a:chOff x="0" y="0"/>
            <a:chExt cx="2884271" cy="2882280"/>
          </a:xfrm>
        </p:grpSpPr>
        <p:sp>
          <p:nvSpPr>
            <p:cNvPr id="22" name="Circle">
              <a:extLst>
                <a:ext uri="{FF2B5EF4-FFF2-40B4-BE49-F238E27FC236}">
                  <a16:creationId xmlns:a16="http://schemas.microsoft.com/office/drawing/2014/main" id="{59BB93CB-37CC-094D-8D75-3B4F7D36B065}"/>
                </a:ext>
              </a:extLst>
            </p:cNvPr>
            <p:cNvSpPr/>
            <p:nvPr/>
          </p:nvSpPr>
          <p:spPr>
            <a:xfrm>
              <a:off x="0" y="0"/>
              <a:ext cx="600296" cy="600296"/>
            </a:xfrm>
            <a:prstGeom prst="ellipse">
              <a:avLst/>
            </a:prstGeom>
            <a:solidFill>
              <a:srgbClr val="56A8FD"/>
            </a:solidFill>
            <a:ln w="12700" cap="flat">
              <a:noFill/>
              <a:miter lim="400000"/>
            </a:ln>
            <a:effectLst/>
          </p:spPr>
          <p:txBody>
            <a:bodyPr wrap="square" lIns="50800" tIns="50800" rIns="50800" bIns="50800" numCol="1" anchor="ctr">
              <a:noAutofit/>
            </a:bodyPr>
            <a:lstStyle/>
            <a:p>
              <a:pPr algn="l">
                <a:defRPr sz="3200"/>
              </a:pPr>
              <a:endParaRPr/>
            </a:p>
          </p:txBody>
        </p:sp>
        <p:sp>
          <p:nvSpPr>
            <p:cNvPr id="23" name="Actions…">
              <a:extLst>
                <a:ext uri="{FF2B5EF4-FFF2-40B4-BE49-F238E27FC236}">
                  <a16:creationId xmlns:a16="http://schemas.microsoft.com/office/drawing/2014/main" id="{CFCE4F13-0229-F14D-8EAB-66A3AF462687}"/>
                </a:ext>
              </a:extLst>
            </p:cNvPr>
            <p:cNvSpPr/>
            <p:nvPr/>
          </p:nvSpPr>
          <p:spPr>
            <a:xfrm>
              <a:off x="676972" y="1421091"/>
              <a:ext cx="2207300" cy="1461190"/>
            </a:xfrm>
            <a:prstGeom prst="rect">
              <a:avLst/>
            </a:prstGeom>
            <a:solidFill>
              <a:srgbClr val="56A8FD"/>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lgn="l">
                <a:defRPr sz="3200" b="1">
                  <a:solidFill>
                    <a:srgbClr val="FFFFFF"/>
                  </a:solidFill>
                  <a:latin typeface="Helvetica"/>
                  <a:ea typeface="Helvetica"/>
                  <a:cs typeface="Helvetica"/>
                  <a:sym typeface="Helvetica"/>
                </a:defRPr>
              </a:pPr>
              <a:r>
                <a:t>Actions</a:t>
              </a:r>
            </a:p>
            <a:p>
              <a:pPr algn="l">
                <a:defRPr sz="3200" b="1">
                  <a:solidFill>
                    <a:srgbClr val="FFFFFF"/>
                  </a:solidFill>
                  <a:latin typeface="Helvetica"/>
                  <a:ea typeface="Helvetica"/>
                  <a:cs typeface="Helvetica"/>
                  <a:sym typeface="Helvetica"/>
                </a:defRPr>
              </a:pPr>
              <a:r>
                <a:t>(code)</a:t>
              </a:r>
            </a:p>
          </p:txBody>
        </p:sp>
        <p:sp>
          <p:nvSpPr>
            <p:cNvPr id="24" name="Line">
              <a:extLst>
                <a:ext uri="{FF2B5EF4-FFF2-40B4-BE49-F238E27FC236}">
                  <a16:creationId xmlns:a16="http://schemas.microsoft.com/office/drawing/2014/main" id="{87B7DE2D-17A7-6245-86D9-57FB0B9FFDC8}"/>
                </a:ext>
              </a:extLst>
            </p:cNvPr>
            <p:cNvSpPr/>
            <p:nvPr/>
          </p:nvSpPr>
          <p:spPr>
            <a:xfrm>
              <a:off x="331725" y="333136"/>
              <a:ext cx="1212689" cy="1212689"/>
            </a:xfrm>
            <a:prstGeom prst="line">
              <a:avLst/>
            </a:prstGeom>
            <a:noFill/>
            <a:ln w="50800" cap="flat">
              <a:solidFill>
                <a:srgbClr val="5AAAFA"/>
              </a:solidFill>
              <a:prstDash val="solid"/>
              <a:miter lim="400000"/>
            </a:ln>
            <a:effectLst/>
          </p:spPr>
          <p:txBody>
            <a:bodyPr wrap="square" lIns="50800" tIns="50800" rIns="50800" bIns="50800" numCol="1" anchor="ctr">
              <a:noAutofit/>
            </a:bodyPr>
            <a:lstStyle/>
            <a:p>
              <a:pPr algn="l">
                <a:defRPr sz="3200"/>
              </a:pPr>
              <a:endParaRPr/>
            </a:p>
          </p:txBody>
        </p:sp>
      </p:grpSp>
      <p:grpSp>
        <p:nvGrpSpPr>
          <p:cNvPr id="25" name="Group">
            <a:extLst>
              <a:ext uri="{FF2B5EF4-FFF2-40B4-BE49-F238E27FC236}">
                <a16:creationId xmlns:a16="http://schemas.microsoft.com/office/drawing/2014/main" id="{E680E9E1-B49D-3840-B830-604C8C3F9069}"/>
              </a:ext>
            </a:extLst>
          </p:cNvPr>
          <p:cNvGrpSpPr/>
          <p:nvPr/>
        </p:nvGrpSpPr>
        <p:grpSpPr>
          <a:xfrm>
            <a:off x="3968787" y="2945231"/>
            <a:ext cx="2383776" cy="2274844"/>
            <a:chOff x="-1783479" y="219504"/>
            <a:chExt cx="2383774" cy="2274842"/>
          </a:xfrm>
        </p:grpSpPr>
        <p:sp>
          <p:nvSpPr>
            <p:cNvPr id="26" name="Circle">
              <a:extLst>
                <a:ext uri="{FF2B5EF4-FFF2-40B4-BE49-F238E27FC236}">
                  <a16:creationId xmlns:a16="http://schemas.microsoft.com/office/drawing/2014/main" id="{F9FA2C37-49F4-784A-B305-62AC23940EA2}"/>
                </a:ext>
              </a:extLst>
            </p:cNvPr>
            <p:cNvSpPr/>
            <p:nvPr/>
          </p:nvSpPr>
          <p:spPr>
            <a:xfrm>
              <a:off x="0" y="1894051"/>
              <a:ext cx="600296" cy="600297"/>
            </a:xfrm>
            <a:prstGeom prst="ellipse">
              <a:avLst/>
            </a:prstGeom>
            <a:solidFill>
              <a:srgbClr val="56A8FD"/>
            </a:solidFill>
            <a:ln w="12700" cap="flat">
              <a:noFill/>
              <a:miter lim="400000"/>
            </a:ln>
            <a:effectLst/>
          </p:spPr>
          <p:txBody>
            <a:bodyPr wrap="square" lIns="50800" tIns="50800" rIns="50800" bIns="50800" numCol="1" anchor="ctr">
              <a:noAutofit/>
            </a:bodyPr>
            <a:lstStyle/>
            <a:p>
              <a:pPr algn="l">
                <a:defRPr sz="3200"/>
              </a:pPr>
              <a:endParaRPr/>
            </a:p>
          </p:txBody>
        </p:sp>
        <p:sp>
          <p:nvSpPr>
            <p:cNvPr id="27" name="Source (events)">
              <a:extLst>
                <a:ext uri="{FF2B5EF4-FFF2-40B4-BE49-F238E27FC236}">
                  <a16:creationId xmlns:a16="http://schemas.microsoft.com/office/drawing/2014/main" id="{435268BC-41E8-E74A-81F0-0CBE53EF01AB}"/>
                </a:ext>
              </a:extLst>
            </p:cNvPr>
            <p:cNvSpPr/>
            <p:nvPr/>
          </p:nvSpPr>
          <p:spPr>
            <a:xfrm>
              <a:off x="-1783480" y="219504"/>
              <a:ext cx="2207300" cy="1266253"/>
            </a:xfrm>
            <a:prstGeom prst="rect">
              <a:avLst/>
            </a:prstGeom>
            <a:solidFill>
              <a:srgbClr val="56A8FD"/>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3200" b="1">
                  <a:solidFill>
                    <a:srgbClr val="FFFFFF"/>
                  </a:solidFill>
                  <a:latin typeface="Helvetica"/>
                  <a:ea typeface="Helvetica"/>
                  <a:cs typeface="Helvetica"/>
                  <a:sym typeface="Helvetica"/>
                </a:defRPr>
              </a:lvl1pPr>
            </a:lstStyle>
            <a:p>
              <a:r>
                <a:t>Source (events)</a:t>
              </a:r>
            </a:p>
          </p:txBody>
        </p:sp>
        <p:sp>
          <p:nvSpPr>
            <p:cNvPr id="28" name="Line">
              <a:extLst>
                <a:ext uri="{FF2B5EF4-FFF2-40B4-BE49-F238E27FC236}">
                  <a16:creationId xmlns:a16="http://schemas.microsoft.com/office/drawing/2014/main" id="{9C537C72-2580-FC4E-A5AF-487BA5553F3C}"/>
                </a:ext>
              </a:extLst>
            </p:cNvPr>
            <p:cNvSpPr/>
            <p:nvPr/>
          </p:nvSpPr>
          <p:spPr>
            <a:xfrm>
              <a:off x="-547900" y="1244430"/>
              <a:ext cx="896367" cy="896367"/>
            </a:xfrm>
            <a:prstGeom prst="line">
              <a:avLst/>
            </a:prstGeom>
            <a:noFill/>
            <a:ln w="50800" cap="flat">
              <a:solidFill>
                <a:srgbClr val="5AAAFA"/>
              </a:solidFill>
              <a:prstDash val="solid"/>
              <a:miter lim="400000"/>
            </a:ln>
            <a:effectLst/>
          </p:spPr>
          <p:txBody>
            <a:bodyPr wrap="square" lIns="50800" tIns="50800" rIns="50800" bIns="50800" numCol="1" anchor="ctr">
              <a:noAutofit/>
            </a:bodyPr>
            <a:lstStyle/>
            <a:p>
              <a:pPr algn="l">
                <a:defRPr sz="3200"/>
              </a:pPr>
              <a:endParaRPr/>
            </a:p>
          </p:txBody>
        </p:sp>
      </p:grpSp>
      <p:grpSp>
        <p:nvGrpSpPr>
          <p:cNvPr id="29" name="Group">
            <a:extLst>
              <a:ext uri="{FF2B5EF4-FFF2-40B4-BE49-F238E27FC236}">
                <a16:creationId xmlns:a16="http://schemas.microsoft.com/office/drawing/2014/main" id="{C7207445-2706-4943-AEDF-7166D2DC120A}"/>
              </a:ext>
            </a:extLst>
          </p:cNvPr>
          <p:cNvGrpSpPr/>
          <p:nvPr/>
        </p:nvGrpSpPr>
        <p:grpSpPr>
          <a:xfrm>
            <a:off x="16778505" y="3522027"/>
            <a:ext cx="2436347" cy="1990729"/>
            <a:chOff x="1872389" y="-50800"/>
            <a:chExt cx="2436346" cy="1990727"/>
          </a:xfrm>
        </p:grpSpPr>
        <p:sp>
          <p:nvSpPr>
            <p:cNvPr id="30" name="Line">
              <a:extLst>
                <a:ext uri="{FF2B5EF4-FFF2-40B4-BE49-F238E27FC236}">
                  <a16:creationId xmlns:a16="http://schemas.microsoft.com/office/drawing/2014/main" id="{6B399759-D720-574E-8C42-35240112DAE1}"/>
                </a:ext>
              </a:extLst>
            </p:cNvPr>
            <p:cNvSpPr/>
            <p:nvPr/>
          </p:nvSpPr>
          <p:spPr>
            <a:xfrm flipH="1">
              <a:off x="2202551" y="616548"/>
              <a:ext cx="1067788" cy="1067788"/>
            </a:xfrm>
            <a:prstGeom prst="line">
              <a:avLst/>
            </a:prstGeom>
            <a:noFill/>
            <a:ln w="50800" cap="flat">
              <a:solidFill>
                <a:srgbClr val="5AAAFA"/>
              </a:solidFill>
              <a:prstDash val="solid"/>
              <a:miter lim="400000"/>
            </a:ln>
            <a:effectLst/>
          </p:spPr>
          <p:txBody>
            <a:bodyPr wrap="square" lIns="50800" tIns="50800" rIns="50800" bIns="50800" numCol="1" anchor="ctr">
              <a:noAutofit/>
            </a:bodyPr>
            <a:lstStyle/>
            <a:p>
              <a:pPr algn="l">
                <a:defRPr sz="3200"/>
              </a:pPr>
              <a:endParaRPr/>
            </a:p>
          </p:txBody>
        </p:sp>
        <p:sp>
          <p:nvSpPr>
            <p:cNvPr id="31" name="Circle">
              <a:extLst>
                <a:ext uri="{FF2B5EF4-FFF2-40B4-BE49-F238E27FC236}">
                  <a16:creationId xmlns:a16="http://schemas.microsoft.com/office/drawing/2014/main" id="{D972125B-5F9F-094E-948A-1FF9791CE1A9}"/>
                </a:ext>
              </a:extLst>
            </p:cNvPr>
            <p:cNvSpPr/>
            <p:nvPr/>
          </p:nvSpPr>
          <p:spPr>
            <a:xfrm>
              <a:off x="1872389" y="1339632"/>
              <a:ext cx="600297" cy="600296"/>
            </a:xfrm>
            <a:prstGeom prst="ellipse">
              <a:avLst/>
            </a:prstGeom>
            <a:solidFill>
              <a:srgbClr val="56A8FD"/>
            </a:solidFill>
            <a:ln w="12700" cap="flat">
              <a:noFill/>
              <a:miter lim="400000"/>
            </a:ln>
            <a:effectLst/>
          </p:spPr>
          <p:txBody>
            <a:bodyPr wrap="square" lIns="50800" tIns="50800" rIns="50800" bIns="50800" numCol="1" anchor="ctr">
              <a:noAutofit/>
            </a:bodyPr>
            <a:lstStyle/>
            <a:p>
              <a:pPr algn="l">
                <a:defRPr sz="3200"/>
              </a:pPr>
              <a:endParaRPr/>
            </a:p>
          </p:txBody>
        </p:sp>
        <p:sp>
          <p:nvSpPr>
            <p:cNvPr id="32" name="Results">
              <a:extLst>
                <a:ext uri="{FF2B5EF4-FFF2-40B4-BE49-F238E27FC236}">
                  <a16:creationId xmlns:a16="http://schemas.microsoft.com/office/drawing/2014/main" id="{BA66789A-8713-9245-AF48-E4C29C7BBCC0}"/>
                </a:ext>
              </a:extLst>
            </p:cNvPr>
            <p:cNvSpPr/>
            <p:nvPr/>
          </p:nvSpPr>
          <p:spPr>
            <a:xfrm>
              <a:off x="2101437" y="-50800"/>
              <a:ext cx="2207300" cy="755393"/>
            </a:xfrm>
            <a:prstGeom prst="rect">
              <a:avLst/>
            </a:prstGeom>
            <a:solidFill>
              <a:srgbClr val="56A8FD"/>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3200" b="1">
                  <a:solidFill>
                    <a:srgbClr val="FFFFFF"/>
                  </a:solidFill>
                  <a:latin typeface="Helvetica"/>
                  <a:ea typeface="Helvetica"/>
                  <a:cs typeface="Helvetica"/>
                  <a:sym typeface="Helvetica"/>
                </a:defRPr>
              </a:lvl1pPr>
            </a:lstStyle>
            <a:p>
              <a:r>
                <a:rPr dirty="0"/>
                <a:t>Results</a:t>
              </a:r>
            </a:p>
          </p:txBody>
        </p:sp>
      </p:grpSp>
      <p:grpSp>
        <p:nvGrpSpPr>
          <p:cNvPr id="4" name="Group 3">
            <a:extLst>
              <a:ext uri="{FF2B5EF4-FFF2-40B4-BE49-F238E27FC236}">
                <a16:creationId xmlns:a16="http://schemas.microsoft.com/office/drawing/2014/main" id="{B0E78F53-7194-0148-ADC7-E2BADE45AA0E}"/>
              </a:ext>
            </a:extLst>
          </p:cNvPr>
          <p:cNvGrpSpPr/>
          <p:nvPr/>
        </p:nvGrpSpPr>
        <p:grpSpPr>
          <a:xfrm>
            <a:off x="15451084" y="8220170"/>
            <a:ext cx="6529504" cy="1175356"/>
            <a:chOff x="15451084" y="8220170"/>
            <a:chExt cx="6529504" cy="1175356"/>
          </a:xfrm>
        </p:grpSpPr>
        <p:sp>
          <p:nvSpPr>
            <p:cNvPr id="34" name="Line">
              <a:extLst>
                <a:ext uri="{FF2B5EF4-FFF2-40B4-BE49-F238E27FC236}">
                  <a16:creationId xmlns:a16="http://schemas.microsoft.com/office/drawing/2014/main" id="{27E04C34-9704-2A4E-B172-C6512C8F2EA9}"/>
                </a:ext>
              </a:extLst>
            </p:cNvPr>
            <p:cNvSpPr/>
            <p:nvPr/>
          </p:nvSpPr>
          <p:spPr>
            <a:xfrm flipH="1" flipV="1">
              <a:off x="16051380" y="8818879"/>
              <a:ext cx="2125073" cy="20319"/>
            </a:xfrm>
            <a:prstGeom prst="line">
              <a:avLst/>
            </a:prstGeom>
            <a:noFill/>
            <a:ln w="50800" cap="flat">
              <a:solidFill>
                <a:srgbClr val="5AAAFA"/>
              </a:solidFill>
              <a:prstDash val="solid"/>
              <a:miter lim="400000"/>
            </a:ln>
            <a:effectLst/>
          </p:spPr>
          <p:txBody>
            <a:bodyPr wrap="square" lIns="50800" tIns="50800" rIns="50800" bIns="50800" numCol="1" anchor="ctr">
              <a:noAutofit/>
            </a:bodyPr>
            <a:lstStyle/>
            <a:p>
              <a:pPr algn="l">
                <a:defRPr sz="3200"/>
              </a:pPr>
              <a:endParaRPr/>
            </a:p>
          </p:txBody>
        </p:sp>
        <p:sp>
          <p:nvSpPr>
            <p:cNvPr id="35" name="Circle">
              <a:extLst>
                <a:ext uri="{FF2B5EF4-FFF2-40B4-BE49-F238E27FC236}">
                  <a16:creationId xmlns:a16="http://schemas.microsoft.com/office/drawing/2014/main" id="{00932303-6F43-D345-BC77-11BDAB2D6DFE}"/>
                </a:ext>
              </a:extLst>
            </p:cNvPr>
            <p:cNvSpPr/>
            <p:nvPr/>
          </p:nvSpPr>
          <p:spPr>
            <a:xfrm>
              <a:off x="15451084" y="8500553"/>
              <a:ext cx="600297" cy="600297"/>
            </a:xfrm>
            <a:prstGeom prst="ellipse">
              <a:avLst/>
            </a:prstGeom>
            <a:solidFill>
              <a:srgbClr val="56A8FD"/>
            </a:solidFill>
            <a:ln w="12700" cap="flat">
              <a:noFill/>
              <a:miter lim="400000"/>
            </a:ln>
            <a:effectLst/>
          </p:spPr>
          <p:txBody>
            <a:bodyPr wrap="square" lIns="50800" tIns="50800" rIns="50800" bIns="50800" numCol="1" anchor="ctr">
              <a:noAutofit/>
            </a:bodyPr>
            <a:lstStyle/>
            <a:p>
              <a:pPr algn="l">
                <a:defRPr sz="3200"/>
              </a:pPr>
              <a:endParaRPr/>
            </a:p>
          </p:txBody>
        </p:sp>
        <p:sp>
          <p:nvSpPr>
            <p:cNvPr id="36" name="Results">
              <a:extLst>
                <a:ext uri="{FF2B5EF4-FFF2-40B4-BE49-F238E27FC236}">
                  <a16:creationId xmlns:a16="http://schemas.microsoft.com/office/drawing/2014/main" id="{4ADE6D0F-45D3-4048-98A3-666724575676}"/>
                </a:ext>
              </a:extLst>
            </p:cNvPr>
            <p:cNvSpPr/>
            <p:nvPr/>
          </p:nvSpPr>
          <p:spPr>
            <a:xfrm>
              <a:off x="18176454" y="8220170"/>
              <a:ext cx="3804134" cy="1175356"/>
            </a:xfrm>
            <a:prstGeom prst="rect">
              <a:avLst/>
            </a:prstGeom>
            <a:solidFill>
              <a:srgbClr val="56A8FD"/>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3200" b="1">
                  <a:solidFill>
                    <a:srgbClr val="FFFFFF"/>
                  </a:solidFill>
                  <a:latin typeface="Helvetica"/>
                  <a:ea typeface="Helvetica"/>
                  <a:cs typeface="Helvetica"/>
                  <a:sym typeface="Helvetica"/>
                </a:defRPr>
              </a:lvl1pPr>
            </a:lstStyle>
            <a:p>
              <a:pPr algn="ctr"/>
              <a:r>
                <a:rPr lang="en-US" dirty="0"/>
                <a:t>Blocking</a:t>
              </a:r>
            </a:p>
            <a:p>
              <a:pPr algn="ctr"/>
              <a:r>
                <a:rPr lang="en-US" dirty="0"/>
                <a:t>Actions/</a:t>
              </a:r>
              <a:r>
                <a:rPr lang="en-US" dirty="0" err="1"/>
                <a:t>WeActions</a:t>
              </a:r>
              <a:endParaRPr dirty="0"/>
            </a:p>
          </p:txBody>
        </p:sp>
      </p:grpSp>
    </p:spTree>
    <p:extLst>
      <p:ext uri="{BB962C8B-B14F-4D97-AF65-F5344CB8AC3E}">
        <p14:creationId xmlns:p14="http://schemas.microsoft.com/office/powerpoint/2010/main" val="33924849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5"/>
                                        </p:tgtEl>
                                        <p:attrNameLst>
                                          <p:attrName>style.visibility</p:attrName>
                                        </p:attrNameLst>
                                      </p:cBhvr>
                                      <p:to>
                                        <p:strVal val="visible"/>
                                      </p:to>
                                    </p:set>
                                    <p:animEffect transition="in" filter="dissolve">
                                      <p:cBhvr>
                                        <p:cTn id="7" dur="3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3"/>
                                        </p:tgtEl>
                                        <p:attrNameLst>
                                          <p:attrName>style.visibility</p:attrName>
                                        </p:attrNameLst>
                                      </p:cBhvr>
                                      <p:to>
                                        <p:strVal val="visible"/>
                                      </p:to>
                                    </p:set>
                                    <p:animEffect transition="in" filter="dissolve">
                                      <p:cBhvr>
                                        <p:cTn id="12" dur="3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17"/>
                                        </p:tgtEl>
                                        <p:attrNameLst>
                                          <p:attrName>style.visibility</p:attrName>
                                        </p:attrNameLst>
                                      </p:cBhvr>
                                      <p:to>
                                        <p:strVal val="visible"/>
                                      </p:to>
                                    </p:set>
                                    <p:animEffect transition="in" filter="dissolve">
                                      <p:cBhvr>
                                        <p:cTn id="17" dur="3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21"/>
                                        </p:tgtEl>
                                        <p:attrNameLst>
                                          <p:attrName>style.visibility</p:attrName>
                                        </p:attrNameLst>
                                      </p:cBhvr>
                                      <p:to>
                                        <p:strVal val="visible"/>
                                      </p:to>
                                    </p:set>
                                    <p:animEffect transition="in" filter="dissolve">
                                      <p:cBhvr>
                                        <p:cTn id="22" dur="3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29"/>
                                        </p:tgtEl>
                                        <p:attrNameLst>
                                          <p:attrName>style.visibility</p:attrName>
                                        </p:attrNameLst>
                                      </p:cBhvr>
                                      <p:to>
                                        <p:strVal val="visible"/>
                                      </p:to>
                                    </p:set>
                                    <p:animEffect transition="in" filter="dissolve">
                                      <p:cBhvr>
                                        <p:cTn id="27" dur="3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P spid="17" grpId="0" animBg="1" advAuto="0"/>
      <p:bldP spid="21" grpId="0" animBg="1" advAuto="0"/>
      <p:bldP spid="25" grpId="0" animBg="1" advAuto="0"/>
      <p:bldP spid="29"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Lorem ipsum dolor sit amet, consectetuer adipiscing elit, sed diam nonummy nibh euismod tincidunt ut laoreet dolore magna aliquam erat volutpat. Ut wisi enim ad minim veniam, quis nostrud exerci tation ullamcorper suscipit lobortis nisl ut aliquip ex ea commodo consequat."/>
          <p:cNvSpPr txBox="1">
            <a:spLocks noGrp="1"/>
          </p:cNvSpPr>
          <p:nvPr>
            <p:ph type="body" idx="13"/>
          </p:nvPr>
        </p:nvSpPr>
        <p:spPr>
          <a:xfrm>
            <a:off x="1680034" y="4161692"/>
            <a:ext cx="21432214" cy="6299598"/>
          </a:xfrm>
          <a:prstGeom prst="rect">
            <a:avLst/>
          </a:prstGeom>
        </p:spPr>
        <p:txBody>
          <a:bodyPr>
            <a:normAutofit fontScale="85000" lnSpcReduction="20000"/>
          </a:bodyPr>
          <a:lstStyle/>
          <a:p>
            <a:r>
              <a:rPr lang="en-US" b="1" dirty="0"/>
              <a:t>Production Ready Serverless</a:t>
            </a:r>
          </a:p>
          <a:p>
            <a:pPr marL="857250" indent="-857250">
              <a:buFont typeface="Arial" panose="020B0604020202020204" pitchFamily="34" charset="0"/>
              <a:buChar char="•"/>
            </a:pPr>
            <a:r>
              <a:rPr lang="en-US" dirty="0"/>
              <a:t>Large scale (many millions invocations daily)</a:t>
            </a:r>
          </a:p>
          <a:p>
            <a:pPr marL="857250" indent="-857250">
              <a:buFont typeface="Arial" panose="020B0604020202020204" pitchFamily="34" charset="0"/>
              <a:buChar char="•"/>
            </a:pPr>
            <a:r>
              <a:rPr lang="en-US" dirty="0"/>
              <a:t>Hight Availability and scalability</a:t>
            </a:r>
          </a:p>
          <a:p>
            <a:pPr marL="857250" indent="-857250">
              <a:buFont typeface="Arial" panose="020B0604020202020204" pitchFamily="34" charset="0"/>
              <a:buChar char="•"/>
            </a:pPr>
            <a:r>
              <a:rPr lang="en-US" dirty="0"/>
              <a:t>Multi-tenant – isolation &amp; security (arbitrary code &amp; many users)</a:t>
            </a:r>
          </a:p>
          <a:p>
            <a:pPr marL="857250" indent="-857250">
              <a:buFont typeface="Arial" panose="020B0604020202020204" pitchFamily="34" charset="0"/>
              <a:buChar char="•"/>
            </a:pPr>
            <a:r>
              <a:rPr lang="en-US" dirty="0"/>
              <a:t>Cloud Integration (logging, monitoring, </a:t>
            </a:r>
            <a:r>
              <a:rPr lang="en-US" dirty="0" err="1"/>
              <a:t>auth</a:t>
            </a:r>
            <a:r>
              <a:rPr lang="en-US" dirty="0"/>
              <a:t>, service bindings, tools)</a:t>
            </a:r>
          </a:p>
          <a:p>
            <a:pPr marL="857250" indent="-857250">
              <a:buFont typeface="Arial" panose="020B0604020202020204" pitchFamily="34" charset="0"/>
              <a:buChar char="•"/>
            </a:pPr>
            <a:endParaRPr lang="en-US" dirty="0"/>
          </a:p>
          <a:p>
            <a:pPr marL="857250" indent="-857250">
              <a:buFont typeface="Arial" panose="020B0604020202020204" pitchFamily="34" charset="0"/>
              <a:buChar char="•"/>
            </a:pPr>
            <a:endParaRPr lang="en-US" dirty="0"/>
          </a:p>
          <a:p>
            <a:r>
              <a:rPr lang="en-US" b="1" dirty="0"/>
              <a:t>Free monthly tier: 400,000GBs</a:t>
            </a:r>
          </a:p>
          <a:p>
            <a:pPr marL="857250" indent="-857250">
              <a:buFont typeface="Arial" panose="020B0604020202020204" pitchFamily="34" charset="0"/>
              <a:buChar char="•"/>
            </a:pPr>
            <a:r>
              <a:rPr lang="en-US" dirty="0"/>
              <a:t>No extra charges (API Gateway, Bandwidth, # requests, logs)</a:t>
            </a:r>
          </a:p>
        </p:txBody>
      </p:sp>
      <p:sp>
        <p:nvSpPr>
          <p:cNvPr id="233" name="Title Here"/>
          <p:cNvSpPr txBox="1">
            <a:spLocks noGrp="1"/>
          </p:cNvSpPr>
          <p:nvPr>
            <p:ph type="body" idx="14"/>
          </p:nvPr>
        </p:nvSpPr>
        <p:spPr>
          <a:prstGeom prst="rect">
            <a:avLst/>
          </a:prstGeom>
        </p:spPr>
        <p:txBody>
          <a:bodyPr/>
          <a:lstStyle/>
          <a:p>
            <a:r>
              <a:rPr lang="en-US" dirty="0"/>
              <a:t> IBM Cloud Functions</a:t>
            </a:r>
            <a:endParaRPr dirty="0"/>
          </a:p>
        </p:txBody>
      </p:sp>
      <p:grpSp>
        <p:nvGrpSpPr>
          <p:cNvPr id="4" name="Group 8">
            <a:extLst>
              <a:ext uri="{FF2B5EF4-FFF2-40B4-BE49-F238E27FC236}">
                <a16:creationId xmlns:a16="http://schemas.microsoft.com/office/drawing/2014/main" id="{AE864500-BEF5-0443-BC70-F31A5FB136BE}"/>
              </a:ext>
            </a:extLst>
          </p:cNvPr>
          <p:cNvGrpSpPr>
            <a:grpSpLocks noChangeAspect="1"/>
          </p:cNvGrpSpPr>
          <p:nvPr/>
        </p:nvGrpSpPr>
        <p:grpSpPr bwMode="auto">
          <a:xfrm>
            <a:off x="16623068" y="3218854"/>
            <a:ext cx="2268436" cy="2289626"/>
            <a:chOff x="1275" y="0"/>
            <a:chExt cx="3210" cy="3240"/>
          </a:xfrm>
          <a:solidFill>
            <a:schemeClr val="tx1"/>
          </a:solidFill>
        </p:grpSpPr>
        <p:sp>
          <p:nvSpPr>
            <p:cNvPr id="5" name="Freeform 9">
              <a:extLst>
                <a:ext uri="{FF2B5EF4-FFF2-40B4-BE49-F238E27FC236}">
                  <a16:creationId xmlns:a16="http://schemas.microsoft.com/office/drawing/2014/main" id="{4E0892E7-9FCB-4A43-855E-D7C48998065B}"/>
                </a:ext>
              </a:extLst>
            </p:cNvPr>
            <p:cNvSpPr>
              <a:spLocks noEditPoints="1"/>
            </p:cNvSpPr>
            <p:nvPr/>
          </p:nvSpPr>
          <p:spPr bwMode="auto">
            <a:xfrm>
              <a:off x="2023" y="1006"/>
              <a:ext cx="268" cy="371"/>
            </a:xfrm>
            <a:custGeom>
              <a:avLst/>
              <a:gdLst>
                <a:gd name="T0" fmla="*/ 0 w 268"/>
                <a:gd name="T1" fmla="*/ 371 h 371"/>
                <a:gd name="T2" fmla="*/ 268 w 268"/>
                <a:gd name="T3" fmla="*/ 371 h 371"/>
                <a:gd name="T4" fmla="*/ 268 w 268"/>
                <a:gd name="T5" fmla="*/ 0 h 371"/>
                <a:gd name="T6" fmla="*/ 0 w 268"/>
                <a:gd name="T7" fmla="*/ 0 h 371"/>
                <a:gd name="T8" fmla="*/ 0 w 268"/>
                <a:gd name="T9" fmla="*/ 371 h 371"/>
                <a:gd name="T10" fmla="*/ 76 w 268"/>
                <a:gd name="T11" fmla="*/ 74 h 371"/>
                <a:gd name="T12" fmla="*/ 192 w 268"/>
                <a:gd name="T13" fmla="*/ 74 h 371"/>
                <a:gd name="T14" fmla="*/ 192 w 268"/>
                <a:gd name="T15" fmla="*/ 297 h 371"/>
                <a:gd name="T16" fmla="*/ 76 w 268"/>
                <a:gd name="T17" fmla="*/ 297 h 371"/>
                <a:gd name="T18" fmla="*/ 76 w 268"/>
                <a:gd name="T19" fmla="*/ 7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371">
                  <a:moveTo>
                    <a:pt x="0" y="371"/>
                  </a:moveTo>
                  <a:lnTo>
                    <a:pt x="268" y="371"/>
                  </a:lnTo>
                  <a:lnTo>
                    <a:pt x="268" y="0"/>
                  </a:lnTo>
                  <a:lnTo>
                    <a:pt x="0" y="0"/>
                  </a:lnTo>
                  <a:lnTo>
                    <a:pt x="0" y="371"/>
                  </a:lnTo>
                  <a:close/>
                  <a:moveTo>
                    <a:pt x="76" y="74"/>
                  </a:moveTo>
                  <a:lnTo>
                    <a:pt x="192" y="74"/>
                  </a:lnTo>
                  <a:lnTo>
                    <a:pt x="192" y="297"/>
                  </a:lnTo>
                  <a:lnTo>
                    <a:pt x="76" y="297"/>
                  </a:lnTo>
                  <a:lnTo>
                    <a:pt x="76"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6" name="Freeform 10">
              <a:extLst>
                <a:ext uri="{FF2B5EF4-FFF2-40B4-BE49-F238E27FC236}">
                  <a16:creationId xmlns:a16="http://schemas.microsoft.com/office/drawing/2014/main" id="{551FD284-CD50-8B43-BD17-FE8E79A52B55}"/>
                </a:ext>
              </a:extLst>
            </p:cNvPr>
            <p:cNvSpPr>
              <a:spLocks noEditPoints="1"/>
            </p:cNvSpPr>
            <p:nvPr/>
          </p:nvSpPr>
          <p:spPr bwMode="auto">
            <a:xfrm>
              <a:off x="1427" y="1006"/>
              <a:ext cx="263" cy="371"/>
            </a:xfrm>
            <a:custGeom>
              <a:avLst/>
              <a:gdLst>
                <a:gd name="T0" fmla="*/ 263 w 263"/>
                <a:gd name="T1" fmla="*/ 0 h 371"/>
                <a:gd name="T2" fmla="*/ 0 w 263"/>
                <a:gd name="T3" fmla="*/ 0 h 371"/>
                <a:gd name="T4" fmla="*/ 0 w 263"/>
                <a:gd name="T5" fmla="*/ 371 h 371"/>
                <a:gd name="T6" fmla="*/ 263 w 263"/>
                <a:gd name="T7" fmla="*/ 371 h 371"/>
                <a:gd name="T8" fmla="*/ 263 w 263"/>
                <a:gd name="T9" fmla="*/ 0 h 371"/>
                <a:gd name="T10" fmla="*/ 187 w 263"/>
                <a:gd name="T11" fmla="*/ 297 h 371"/>
                <a:gd name="T12" fmla="*/ 70 w 263"/>
                <a:gd name="T13" fmla="*/ 297 h 371"/>
                <a:gd name="T14" fmla="*/ 70 w 263"/>
                <a:gd name="T15" fmla="*/ 74 h 371"/>
                <a:gd name="T16" fmla="*/ 187 w 263"/>
                <a:gd name="T17" fmla="*/ 74 h 371"/>
                <a:gd name="T18" fmla="*/ 187 w 263"/>
                <a:gd name="T19" fmla="*/ 297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71">
                  <a:moveTo>
                    <a:pt x="263" y="0"/>
                  </a:moveTo>
                  <a:lnTo>
                    <a:pt x="0" y="0"/>
                  </a:lnTo>
                  <a:lnTo>
                    <a:pt x="0" y="371"/>
                  </a:lnTo>
                  <a:lnTo>
                    <a:pt x="263" y="371"/>
                  </a:lnTo>
                  <a:lnTo>
                    <a:pt x="263" y="0"/>
                  </a:lnTo>
                  <a:close/>
                  <a:moveTo>
                    <a:pt x="187" y="297"/>
                  </a:moveTo>
                  <a:lnTo>
                    <a:pt x="70" y="297"/>
                  </a:lnTo>
                  <a:lnTo>
                    <a:pt x="70" y="74"/>
                  </a:lnTo>
                  <a:lnTo>
                    <a:pt x="187" y="74"/>
                  </a:lnTo>
                  <a:lnTo>
                    <a:pt x="187"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7" name="Freeform 11">
              <a:extLst>
                <a:ext uri="{FF2B5EF4-FFF2-40B4-BE49-F238E27FC236}">
                  <a16:creationId xmlns:a16="http://schemas.microsoft.com/office/drawing/2014/main" id="{3B9881A5-23DF-344D-A84E-E12CFA143009}"/>
                </a:ext>
              </a:extLst>
            </p:cNvPr>
            <p:cNvSpPr>
              <a:spLocks noEditPoints="1"/>
            </p:cNvSpPr>
            <p:nvPr/>
          </p:nvSpPr>
          <p:spPr bwMode="auto">
            <a:xfrm>
              <a:off x="2326" y="2690"/>
              <a:ext cx="263" cy="367"/>
            </a:xfrm>
            <a:custGeom>
              <a:avLst/>
              <a:gdLst>
                <a:gd name="T0" fmla="*/ 0 w 263"/>
                <a:gd name="T1" fmla="*/ 367 h 367"/>
                <a:gd name="T2" fmla="*/ 263 w 263"/>
                <a:gd name="T3" fmla="*/ 367 h 367"/>
                <a:gd name="T4" fmla="*/ 263 w 263"/>
                <a:gd name="T5" fmla="*/ 0 h 367"/>
                <a:gd name="T6" fmla="*/ 0 w 263"/>
                <a:gd name="T7" fmla="*/ 0 h 367"/>
                <a:gd name="T8" fmla="*/ 0 w 263"/>
                <a:gd name="T9" fmla="*/ 367 h 367"/>
                <a:gd name="T10" fmla="*/ 76 w 263"/>
                <a:gd name="T11" fmla="*/ 70 h 367"/>
                <a:gd name="T12" fmla="*/ 188 w 263"/>
                <a:gd name="T13" fmla="*/ 70 h 367"/>
                <a:gd name="T14" fmla="*/ 188 w 263"/>
                <a:gd name="T15" fmla="*/ 297 h 367"/>
                <a:gd name="T16" fmla="*/ 76 w 263"/>
                <a:gd name="T17" fmla="*/ 297 h 367"/>
                <a:gd name="T18" fmla="*/ 76 w 263"/>
                <a:gd name="T19" fmla="*/ 7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67">
                  <a:moveTo>
                    <a:pt x="0" y="367"/>
                  </a:moveTo>
                  <a:lnTo>
                    <a:pt x="263" y="367"/>
                  </a:lnTo>
                  <a:lnTo>
                    <a:pt x="263" y="0"/>
                  </a:lnTo>
                  <a:lnTo>
                    <a:pt x="0" y="0"/>
                  </a:lnTo>
                  <a:lnTo>
                    <a:pt x="0" y="367"/>
                  </a:lnTo>
                  <a:close/>
                  <a:moveTo>
                    <a:pt x="76" y="70"/>
                  </a:moveTo>
                  <a:lnTo>
                    <a:pt x="188" y="70"/>
                  </a:lnTo>
                  <a:lnTo>
                    <a:pt x="188" y="297"/>
                  </a:lnTo>
                  <a:lnTo>
                    <a:pt x="76" y="297"/>
                  </a:lnTo>
                  <a:lnTo>
                    <a:pt x="7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8" name="Freeform 12">
              <a:extLst>
                <a:ext uri="{FF2B5EF4-FFF2-40B4-BE49-F238E27FC236}">
                  <a16:creationId xmlns:a16="http://schemas.microsoft.com/office/drawing/2014/main" id="{84986613-0538-F646-81B4-0C35368C6E48}"/>
                </a:ext>
              </a:extLst>
            </p:cNvPr>
            <p:cNvSpPr>
              <a:spLocks noEditPoints="1"/>
            </p:cNvSpPr>
            <p:nvPr/>
          </p:nvSpPr>
          <p:spPr bwMode="auto">
            <a:xfrm>
              <a:off x="2023" y="159"/>
              <a:ext cx="268" cy="371"/>
            </a:xfrm>
            <a:custGeom>
              <a:avLst/>
              <a:gdLst>
                <a:gd name="T0" fmla="*/ 268 w 268"/>
                <a:gd name="T1" fmla="*/ 0 h 371"/>
                <a:gd name="T2" fmla="*/ 0 w 268"/>
                <a:gd name="T3" fmla="*/ 0 h 371"/>
                <a:gd name="T4" fmla="*/ 0 w 268"/>
                <a:gd name="T5" fmla="*/ 371 h 371"/>
                <a:gd name="T6" fmla="*/ 268 w 268"/>
                <a:gd name="T7" fmla="*/ 371 h 371"/>
                <a:gd name="T8" fmla="*/ 268 w 268"/>
                <a:gd name="T9" fmla="*/ 0 h 371"/>
                <a:gd name="T10" fmla="*/ 192 w 268"/>
                <a:gd name="T11" fmla="*/ 297 h 371"/>
                <a:gd name="T12" fmla="*/ 76 w 268"/>
                <a:gd name="T13" fmla="*/ 297 h 371"/>
                <a:gd name="T14" fmla="*/ 76 w 268"/>
                <a:gd name="T15" fmla="*/ 74 h 371"/>
                <a:gd name="T16" fmla="*/ 192 w 268"/>
                <a:gd name="T17" fmla="*/ 74 h 371"/>
                <a:gd name="T18" fmla="*/ 192 w 268"/>
                <a:gd name="T19" fmla="*/ 297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371">
                  <a:moveTo>
                    <a:pt x="268" y="0"/>
                  </a:moveTo>
                  <a:lnTo>
                    <a:pt x="0" y="0"/>
                  </a:lnTo>
                  <a:lnTo>
                    <a:pt x="0" y="371"/>
                  </a:lnTo>
                  <a:lnTo>
                    <a:pt x="268" y="371"/>
                  </a:lnTo>
                  <a:lnTo>
                    <a:pt x="268" y="0"/>
                  </a:lnTo>
                  <a:close/>
                  <a:moveTo>
                    <a:pt x="192" y="297"/>
                  </a:moveTo>
                  <a:lnTo>
                    <a:pt x="76" y="297"/>
                  </a:lnTo>
                  <a:lnTo>
                    <a:pt x="76" y="74"/>
                  </a:lnTo>
                  <a:lnTo>
                    <a:pt x="192" y="74"/>
                  </a:lnTo>
                  <a:lnTo>
                    <a:pt x="192"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9" name="Freeform 13">
              <a:extLst>
                <a:ext uri="{FF2B5EF4-FFF2-40B4-BE49-F238E27FC236}">
                  <a16:creationId xmlns:a16="http://schemas.microsoft.com/office/drawing/2014/main" id="{49B308D9-875F-2246-AF65-1FE93D941E5C}"/>
                </a:ext>
              </a:extLst>
            </p:cNvPr>
            <p:cNvSpPr>
              <a:spLocks noEditPoints="1"/>
            </p:cNvSpPr>
            <p:nvPr/>
          </p:nvSpPr>
          <p:spPr bwMode="auto">
            <a:xfrm>
              <a:off x="2326" y="2264"/>
              <a:ext cx="263" cy="372"/>
            </a:xfrm>
            <a:custGeom>
              <a:avLst/>
              <a:gdLst>
                <a:gd name="T0" fmla="*/ 263 w 263"/>
                <a:gd name="T1" fmla="*/ 0 h 372"/>
                <a:gd name="T2" fmla="*/ 0 w 263"/>
                <a:gd name="T3" fmla="*/ 0 h 372"/>
                <a:gd name="T4" fmla="*/ 0 w 263"/>
                <a:gd name="T5" fmla="*/ 372 h 372"/>
                <a:gd name="T6" fmla="*/ 263 w 263"/>
                <a:gd name="T7" fmla="*/ 372 h 372"/>
                <a:gd name="T8" fmla="*/ 263 w 263"/>
                <a:gd name="T9" fmla="*/ 0 h 372"/>
                <a:gd name="T10" fmla="*/ 188 w 263"/>
                <a:gd name="T11" fmla="*/ 297 h 372"/>
                <a:gd name="T12" fmla="*/ 76 w 263"/>
                <a:gd name="T13" fmla="*/ 297 h 372"/>
                <a:gd name="T14" fmla="*/ 76 w 263"/>
                <a:gd name="T15" fmla="*/ 74 h 372"/>
                <a:gd name="T16" fmla="*/ 188 w 263"/>
                <a:gd name="T17" fmla="*/ 74 h 372"/>
                <a:gd name="T18" fmla="*/ 188 w 263"/>
                <a:gd name="T19" fmla="*/ 29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72">
                  <a:moveTo>
                    <a:pt x="263" y="0"/>
                  </a:moveTo>
                  <a:lnTo>
                    <a:pt x="0" y="0"/>
                  </a:lnTo>
                  <a:lnTo>
                    <a:pt x="0" y="372"/>
                  </a:lnTo>
                  <a:lnTo>
                    <a:pt x="263" y="372"/>
                  </a:lnTo>
                  <a:lnTo>
                    <a:pt x="263" y="0"/>
                  </a:lnTo>
                  <a:close/>
                  <a:moveTo>
                    <a:pt x="188" y="297"/>
                  </a:moveTo>
                  <a:lnTo>
                    <a:pt x="76" y="297"/>
                  </a:lnTo>
                  <a:lnTo>
                    <a:pt x="76" y="74"/>
                  </a:lnTo>
                  <a:lnTo>
                    <a:pt x="188" y="74"/>
                  </a:lnTo>
                  <a:lnTo>
                    <a:pt x="188"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10" name="Freeform 14">
              <a:extLst>
                <a:ext uri="{FF2B5EF4-FFF2-40B4-BE49-F238E27FC236}">
                  <a16:creationId xmlns:a16="http://schemas.microsoft.com/office/drawing/2014/main" id="{996A1404-1A31-CB48-9673-5F219FD3EA14}"/>
                </a:ext>
              </a:extLst>
            </p:cNvPr>
            <p:cNvSpPr>
              <a:spLocks/>
            </p:cNvSpPr>
            <p:nvPr/>
          </p:nvSpPr>
          <p:spPr bwMode="auto">
            <a:xfrm>
              <a:off x="2326" y="1006"/>
              <a:ext cx="228" cy="173"/>
            </a:xfrm>
            <a:custGeom>
              <a:avLst/>
              <a:gdLst>
                <a:gd name="T0" fmla="*/ 0 w 228"/>
                <a:gd name="T1" fmla="*/ 173 h 173"/>
                <a:gd name="T2" fmla="*/ 76 w 228"/>
                <a:gd name="T3" fmla="*/ 173 h 173"/>
                <a:gd name="T4" fmla="*/ 76 w 228"/>
                <a:gd name="T5" fmla="*/ 74 h 173"/>
                <a:gd name="T6" fmla="*/ 228 w 228"/>
                <a:gd name="T7" fmla="*/ 74 h 173"/>
                <a:gd name="T8" fmla="*/ 228 w 228"/>
                <a:gd name="T9" fmla="*/ 0 h 173"/>
                <a:gd name="T10" fmla="*/ 0 w 228"/>
                <a:gd name="T11" fmla="*/ 0 h 173"/>
                <a:gd name="T12" fmla="*/ 0 w 228"/>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28" h="173">
                  <a:moveTo>
                    <a:pt x="0" y="173"/>
                  </a:moveTo>
                  <a:lnTo>
                    <a:pt x="76" y="173"/>
                  </a:lnTo>
                  <a:lnTo>
                    <a:pt x="76" y="74"/>
                  </a:lnTo>
                  <a:lnTo>
                    <a:pt x="228" y="74"/>
                  </a:lnTo>
                  <a:lnTo>
                    <a:pt x="228" y="0"/>
                  </a:lnTo>
                  <a:lnTo>
                    <a:pt x="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11" name="Freeform 15">
              <a:extLst>
                <a:ext uri="{FF2B5EF4-FFF2-40B4-BE49-F238E27FC236}">
                  <a16:creationId xmlns:a16="http://schemas.microsoft.com/office/drawing/2014/main" id="{2790A158-437B-1C48-A834-D8FB7A4DF6CF}"/>
                </a:ext>
              </a:extLst>
            </p:cNvPr>
            <p:cNvSpPr>
              <a:spLocks/>
            </p:cNvSpPr>
            <p:nvPr/>
          </p:nvSpPr>
          <p:spPr bwMode="auto">
            <a:xfrm>
              <a:off x="1275" y="0"/>
              <a:ext cx="1466" cy="3240"/>
            </a:xfrm>
            <a:custGeom>
              <a:avLst/>
              <a:gdLst>
                <a:gd name="T0" fmla="*/ 1390 w 1466"/>
                <a:gd name="T1" fmla="*/ 3166 h 3240"/>
                <a:gd name="T2" fmla="*/ 71 w 1466"/>
                <a:gd name="T3" fmla="*/ 3166 h 3240"/>
                <a:gd name="T4" fmla="*/ 71 w 1466"/>
                <a:gd name="T5" fmla="*/ 69 h 3240"/>
                <a:gd name="T6" fmla="*/ 1390 w 1466"/>
                <a:gd name="T7" fmla="*/ 69 h 3240"/>
                <a:gd name="T8" fmla="*/ 1390 w 1466"/>
                <a:gd name="T9" fmla="*/ 1050 h 3240"/>
                <a:gd name="T10" fmla="*/ 1466 w 1466"/>
                <a:gd name="T11" fmla="*/ 1050 h 3240"/>
                <a:gd name="T12" fmla="*/ 1466 w 1466"/>
                <a:gd name="T13" fmla="*/ 0 h 3240"/>
                <a:gd name="T14" fmla="*/ 0 w 1466"/>
                <a:gd name="T15" fmla="*/ 0 h 3240"/>
                <a:gd name="T16" fmla="*/ 0 w 1466"/>
                <a:gd name="T17" fmla="*/ 3240 h 3240"/>
                <a:gd name="T18" fmla="*/ 1466 w 1466"/>
                <a:gd name="T19" fmla="*/ 3240 h 3240"/>
                <a:gd name="T20" fmla="*/ 1466 w 1466"/>
                <a:gd name="T21" fmla="*/ 2180 h 3240"/>
                <a:gd name="T22" fmla="*/ 1390 w 1466"/>
                <a:gd name="T23" fmla="*/ 2180 h 3240"/>
                <a:gd name="T24" fmla="*/ 1390 w 1466"/>
                <a:gd name="T25" fmla="*/ 3166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6" h="3240">
                  <a:moveTo>
                    <a:pt x="1390" y="3166"/>
                  </a:moveTo>
                  <a:lnTo>
                    <a:pt x="71" y="3166"/>
                  </a:lnTo>
                  <a:lnTo>
                    <a:pt x="71" y="69"/>
                  </a:lnTo>
                  <a:lnTo>
                    <a:pt x="1390" y="69"/>
                  </a:lnTo>
                  <a:lnTo>
                    <a:pt x="1390" y="1050"/>
                  </a:lnTo>
                  <a:lnTo>
                    <a:pt x="1466" y="1050"/>
                  </a:lnTo>
                  <a:lnTo>
                    <a:pt x="1466" y="0"/>
                  </a:lnTo>
                  <a:lnTo>
                    <a:pt x="0" y="0"/>
                  </a:lnTo>
                  <a:lnTo>
                    <a:pt x="0" y="3240"/>
                  </a:lnTo>
                  <a:lnTo>
                    <a:pt x="1466" y="3240"/>
                  </a:lnTo>
                  <a:lnTo>
                    <a:pt x="1466" y="2180"/>
                  </a:lnTo>
                  <a:lnTo>
                    <a:pt x="1390" y="2180"/>
                  </a:lnTo>
                  <a:lnTo>
                    <a:pt x="1390" y="3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12" name="Freeform 16">
              <a:extLst>
                <a:ext uri="{FF2B5EF4-FFF2-40B4-BE49-F238E27FC236}">
                  <a16:creationId xmlns:a16="http://schemas.microsoft.com/office/drawing/2014/main" id="{BBCA1D31-C231-6F4F-80FD-0FCFF87BA951}"/>
                </a:ext>
              </a:extLst>
            </p:cNvPr>
            <p:cNvSpPr>
              <a:spLocks noEditPoints="1"/>
            </p:cNvSpPr>
            <p:nvPr/>
          </p:nvSpPr>
          <p:spPr bwMode="auto">
            <a:xfrm>
              <a:off x="2326" y="159"/>
              <a:ext cx="263" cy="371"/>
            </a:xfrm>
            <a:custGeom>
              <a:avLst/>
              <a:gdLst>
                <a:gd name="T0" fmla="*/ 263 w 263"/>
                <a:gd name="T1" fmla="*/ 0 h 371"/>
                <a:gd name="T2" fmla="*/ 0 w 263"/>
                <a:gd name="T3" fmla="*/ 0 h 371"/>
                <a:gd name="T4" fmla="*/ 0 w 263"/>
                <a:gd name="T5" fmla="*/ 371 h 371"/>
                <a:gd name="T6" fmla="*/ 263 w 263"/>
                <a:gd name="T7" fmla="*/ 371 h 371"/>
                <a:gd name="T8" fmla="*/ 263 w 263"/>
                <a:gd name="T9" fmla="*/ 0 h 371"/>
                <a:gd name="T10" fmla="*/ 188 w 263"/>
                <a:gd name="T11" fmla="*/ 297 h 371"/>
                <a:gd name="T12" fmla="*/ 76 w 263"/>
                <a:gd name="T13" fmla="*/ 297 h 371"/>
                <a:gd name="T14" fmla="*/ 76 w 263"/>
                <a:gd name="T15" fmla="*/ 74 h 371"/>
                <a:gd name="T16" fmla="*/ 188 w 263"/>
                <a:gd name="T17" fmla="*/ 74 h 371"/>
                <a:gd name="T18" fmla="*/ 188 w 263"/>
                <a:gd name="T19" fmla="*/ 297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71">
                  <a:moveTo>
                    <a:pt x="263" y="0"/>
                  </a:moveTo>
                  <a:lnTo>
                    <a:pt x="0" y="0"/>
                  </a:lnTo>
                  <a:lnTo>
                    <a:pt x="0" y="371"/>
                  </a:lnTo>
                  <a:lnTo>
                    <a:pt x="263" y="371"/>
                  </a:lnTo>
                  <a:lnTo>
                    <a:pt x="263" y="0"/>
                  </a:lnTo>
                  <a:close/>
                  <a:moveTo>
                    <a:pt x="188" y="297"/>
                  </a:moveTo>
                  <a:lnTo>
                    <a:pt x="76" y="297"/>
                  </a:lnTo>
                  <a:lnTo>
                    <a:pt x="76" y="74"/>
                  </a:lnTo>
                  <a:lnTo>
                    <a:pt x="188" y="74"/>
                  </a:lnTo>
                  <a:lnTo>
                    <a:pt x="188"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13" name="Freeform 17">
              <a:extLst>
                <a:ext uri="{FF2B5EF4-FFF2-40B4-BE49-F238E27FC236}">
                  <a16:creationId xmlns:a16="http://schemas.microsoft.com/office/drawing/2014/main" id="{B7473721-49D3-9C41-864D-1561AD5F3E98}"/>
                </a:ext>
              </a:extLst>
            </p:cNvPr>
            <p:cNvSpPr>
              <a:spLocks noEditPoints="1"/>
            </p:cNvSpPr>
            <p:nvPr/>
          </p:nvSpPr>
          <p:spPr bwMode="auto">
            <a:xfrm>
              <a:off x="2326" y="585"/>
              <a:ext cx="263" cy="366"/>
            </a:xfrm>
            <a:custGeom>
              <a:avLst/>
              <a:gdLst>
                <a:gd name="T0" fmla="*/ 263 w 263"/>
                <a:gd name="T1" fmla="*/ 0 h 366"/>
                <a:gd name="T2" fmla="*/ 0 w 263"/>
                <a:gd name="T3" fmla="*/ 0 h 366"/>
                <a:gd name="T4" fmla="*/ 0 w 263"/>
                <a:gd name="T5" fmla="*/ 366 h 366"/>
                <a:gd name="T6" fmla="*/ 263 w 263"/>
                <a:gd name="T7" fmla="*/ 366 h 366"/>
                <a:gd name="T8" fmla="*/ 263 w 263"/>
                <a:gd name="T9" fmla="*/ 0 h 366"/>
                <a:gd name="T10" fmla="*/ 188 w 263"/>
                <a:gd name="T11" fmla="*/ 297 h 366"/>
                <a:gd name="T12" fmla="*/ 76 w 263"/>
                <a:gd name="T13" fmla="*/ 297 h 366"/>
                <a:gd name="T14" fmla="*/ 76 w 263"/>
                <a:gd name="T15" fmla="*/ 69 h 366"/>
                <a:gd name="T16" fmla="*/ 188 w 263"/>
                <a:gd name="T17" fmla="*/ 69 h 366"/>
                <a:gd name="T18" fmla="*/ 188 w 263"/>
                <a:gd name="T19" fmla="*/ 29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66">
                  <a:moveTo>
                    <a:pt x="263" y="0"/>
                  </a:moveTo>
                  <a:lnTo>
                    <a:pt x="0" y="0"/>
                  </a:lnTo>
                  <a:lnTo>
                    <a:pt x="0" y="366"/>
                  </a:lnTo>
                  <a:lnTo>
                    <a:pt x="263" y="366"/>
                  </a:lnTo>
                  <a:lnTo>
                    <a:pt x="263" y="0"/>
                  </a:lnTo>
                  <a:close/>
                  <a:moveTo>
                    <a:pt x="188" y="297"/>
                  </a:moveTo>
                  <a:lnTo>
                    <a:pt x="76" y="297"/>
                  </a:lnTo>
                  <a:lnTo>
                    <a:pt x="76" y="69"/>
                  </a:lnTo>
                  <a:lnTo>
                    <a:pt x="188" y="69"/>
                  </a:lnTo>
                  <a:lnTo>
                    <a:pt x="188"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14" name="Freeform 18">
              <a:extLst>
                <a:ext uri="{FF2B5EF4-FFF2-40B4-BE49-F238E27FC236}">
                  <a16:creationId xmlns:a16="http://schemas.microsoft.com/office/drawing/2014/main" id="{F6C48D91-0C55-894A-B274-DB22673B492C}"/>
                </a:ext>
              </a:extLst>
            </p:cNvPr>
            <p:cNvSpPr>
              <a:spLocks noEditPoints="1"/>
            </p:cNvSpPr>
            <p:nvPr/>
          </p:nvSpPr>
          <p:spPr bwMode="auto">
            <a:xfrm>
              <a:off x="2023" y="585"/>
              <a:ext cx="268" cy="366"/>
            </a:xfrm>
            <a:custGeom>
              <a:avLst/>
              <a:gdLst>
                <a:gd name="T0" fmla="*/ 268 w 268"/>
                <a:gd name="T1" fmla="*/ 0 h 366"/>
                <a:gd name="T2" fmla="*/ 0 w 268"/>
                <a:gd name="T3" fmla="*/ 0 h 366"/>
                <a:gd name="T4" fmla="*/ 0 w 268"/>
                <a:gd name="T5" fmla="*/ 366 h 366"/>
                <a:gd name="T6" fmla="*/ 268 w 268"/>
                <a:gd name="T7" fmla="*/ 366 h 366"/>
                <a:gd name="T8" fmla="*/ 268 w 268"/>
                <a:gd name="T9" fmla="*/ 0 h 366"/>
                <a:gd name="T10" fmla="*/ 192 w 268"/>
                <a:gd name="T11" fmla="*/ 297 h 366"/>
                <a:gd name="T12" fmla="*/ 76 w 268"/>
                <a:gd name="T13" fmla="*/ 297 h 366"/>
                <a:gd name="T14" fmla="*/ 76 w 268"/>
                <a:gd name="T15" fmla="*/ 69 h 366"/>
                <a:gd name="T16" fmla="*/ 192 w 268"/>
                <a:gd name="T17" fmla="*/ 69 h 366"/>
                <a:gd name="T18" fmla="*/ 192 w 268"/>
                <a:gd name="T19" fmla="*/ 29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366">
                  <a:moveTo>
                    <a:pt x="268" y="0"/>
                  </a:moveTo>
                  <a:lnTo>
                    <a:pt x="0" y="0"/>
                  </a:lnTo>
                  <a:lnTo>
                    <a:pt x="0" y="366"/>
                  </a:lnTo>
                  <a:lnTo>
                    <a:pt x="268" y="366"/>
                  </a:lnTo>
                  <a:lnTo>
                    <a:pt x="268" y="0"/>
                  </a:lnTo>
                  <a:close/>
                  <a:moveTo>
                    <a:pt x="192" y="297"/>
                  </a:moveTo>
                  <a:lnTo>
                    <a:pt x="76" y="297"/>
                  </a:lnTo>
                  <a:lnTo>
                    <a:pt x="76" y="69"/>
                  </a:lnTo>
                  <a:lnTo>
                    <a:pt x="192" y="69"/>
                  </a:lnTo>
                  <a:lnTo>
                    <a:pt x="192"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15" name="Freeform 19">
              <a:extLst>
                <a:ext uri="{FF2B5EF4-FFF2-40B4-BE49-F238E27FC236}">
                  <a16:creationId xmlns:a16="http://schemas.microsoft.com/office/drawing/2014/main" id="{F6B48340-6CD2-B144-8ADA-019EAC5A125B}"/>
                </a:ext>
              </a:extLst>
            </p:cNvPr>
            <p:cNvSpPr>
              <a:spLocks/>
            </p:cNvSpPr>
            <p:nvPr/>
          </p:nvSpPr>
          <p:spPr bwMode="auto">
            <a:xfrm>
              <a:off x="1725" y="1843"/>
              <a:ext cx="227" cy="367"/>
            </a:xfrm>
            <a:custGeom>
              <a:avLst/>
              <a:gdLst>
                <a:gd name="T0" fmla="*/ 172 w 227"/>
                <a:gd name="T1" fmla="*/ 69 h 367"/>
                <a:gd name="T2" fmla="*/ 172 w 227"/>
                <a:gd name="T3" fmla="*/ 0 h 367"/>
                <a:gd name="T4" fmla="*/ 0 w 227"/>
                <a:gd name="T5" fmla="*/ 0 h 367"/>
                <a:gd name="T6" fmla="*/ 0 w 227"/>
                <a:gd name="T7" fmla="*/ 367 h 367"/>
                <a:gd name="T8" fmla="*/ 227 w 227"/>
                <a:gd name="T9" fmla="*/ 367 h 367"/>
                <a:gd name="T10" fmla="*/ 227 w 227"/>
                <a:gd name="T11" fmla="*/ 297 h 367"/>
                <a:gd name="T12" fmla="*/ 76 w 227"/>
                <a:gd name="T13" fmla="*/ 297 h 367"/>
                <a:gd name="T14" fmla="*/ 76 w 227"/>
                <a:gd name="T15" fmla="*/ 69 h 367"/>
                <a:gd name="T16" fmla="*/ 172 w 227"/>
                <a:gd name="T17" fmla="*/ 6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7">
                  <a:moveTo>
                    <a:pt x="172" y="69"/>
                  </a:moveTo>
                  <a:lnTo>
                    <a:pt x="172" y="0"/>
                  </a:lnTo>
                  <a:lnTo>
                    <a:pt x="0" y="0"/>
                  </a:lnTo>
                  <a:lnTo>
                    <a:pt x="0" y="367"/>
                  </a:lnTo>
                  <a:lnTo>
                    <a:pt x="227" y="367"/>
                  </a:lnTo>
                  <a:lnTo>
                    <a:pt x="227" y="297"/>
                  </a:lnTo>
                  <a:lnTo>
                    <a:pt x="76" y="297"/>
                  </a:lnTo>
                  <a:lnTo>
                    <a:pt x="76" y="69"/>
                  </a:lnTo>
                  <a:lnTo>
                    <a:pt x="172"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16" name="Freeform 20">
              <a:extLst>
                <a:ext uri="{FF2B5EF4-FFF2-40B4-BE49-F238E27FC236}">
                  <a16:creationId xmlns:a16="http://schemas.microsoft.com/office/drawing/2014/main" id="{7CB03824-6D19-5145-8AA3-301048CB0BEE}"/>
                </a:ext>
              </a:extLst>
            </p:cNvPr>
            <p:cNvSpPr>
              <a:spLocks noEditPoints="1"/>
            </p:cNvSpPr>
            <p:nvPr/>
          </p:nvSpPr>
          <p:spPr bwMode="auto">
            <a:xfrm>
              <a:off x="1427" y="2264"/>
              <a:ext cx="263" cy="372"/>
            </a:xfrm>
            <a:custGeom>
              <a:avLst/>
              <a:gdLst>
                <a:gd name="T0" fmla="*/ 263 w 263"/>
                <a:gd name="T1" fmla="*/ 0 h 372"/>
                <a:gd name="T2" fmla="*/ 0 w 263"/>
                <a:gd name="T3" fmla="*/ 0 h 372"/>
                <a:gd name="T4" fmla="*/ 0 w 263"/>
                <a:gd name="T5" fmla="*/ 372 h 372"/>
                <a:gd name="T6" fmla="*/ 263 w 263"/>
                <a:gd name="T7" fmla="*/ 372 h 372"/>
                <a:gd name="T8" fmla="*/ 263 w 263"/>
                <a:gd name="T9" fmla="*/ 0 h 372"/>
                <a:gd name="T10" fmla="*/ 187 w 263"/>
                <a:gd name="T11" fmla="*/ 297 h 372"/>
                <a:gd name="T12" fmla="*/ 70 w 263"/>
                <a:gd name="T13" fmla="*/ 297 h 372"/>
                <a:gd name="T14" fmla="*/ 70 w 263"/>
                <a:gd name="T15" fmla="*/ 74 h 372"/>
                <a:gd name="T16" fmla="*/ 187 w 263"/>
                <a:gd name="T17" fmla="*/ 74 h 372"/>
                <a:gd name="T18" fmla="*/ 187 w 263"/>
                <a:gd name="T19" fmla="*/ 29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72">
                  <a:moveTo>
                    <a:pt x="263" y="0"/>
                  </a:moveTo>
                  <a:lnTo>
                    <a:pt x="0" y="0"/>
                  </a:lnTo>
                  <a:lnTo>
                    <a:pt x="0" y="372"/>
                  </a:lnTo>
                  <a:lnTo>
                    <a:pt x="263" y="372"/>
                  </a:lnTo>
                  <a:lnTo>
                    <a:pt x="263" y="0"/>
                  </a:lnTo>
                  <a:close/>
                  <a:moveTo>
                    <a:pt x="187" y="297"/>
                  </a:moveTo>
                  <a:lnTo>
                    <a:pt x="70" y="297"/>
                  </a:lnTo>
                  <a:lnTo>
                    <a:pt x="70" y="74"/>
                  </a:lnTo>
                  <a:lnTo>
                    <a:pt x="187" y="74"/>
                  </a:lnTo>
                  <a:lnTo>
                    <a:pt x="187"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17" name="Freeform 21">
              <a:extLst>
                <a:ext uri="{FF2B5EF4-FFF2-40B4-BE49-F238E27FC236}">
                  <a16:creationId xmlns:a16="http://schemas.microsoft.com/office/drawing/2014/main" id="{0B6E8E6E-CF96-0541-8938-3FF116D3BFCB}"/>
                </a:ext>
              </a:extLst>
            </p:cNvPr>
            <p:cNvSpPr>
              <a:spLocks noEditPoints="1"/>
            </p:cNvSpPr>
            <p:nvPr/>
          </p:nvSpPr>
          <p:spPr bwMode="auto">
            <a:xfrm>
              <a:off x="1427" y="2690"/>
              <a:ext cx="263" cy="367"/>
            </a:xfrm>
            <a:custGeom>
              <a:avLst/>
              <a:gdLst>
                <a:gd name="T0" fmla="*/ 0 w 263"/>
                <a:gd name="T1" fmla="*/ 367 h 367"/>
                <a:gd name="T2" fmla="*/ 263 w 263"/>
                <a:gd name="T3" fmla="*/ 367 h 367"/>
                <a:gd name="T4" fmla="*/ 263 w 263"/>
                <a:gd name="T5" fmla="*/ 0 h 367"/>
                <a:gd name="T6" fmla="*/ 0 w 263"/>
                <a:gd name="T7" fmla="*/ 0 h 367"/>
                <a:gd name="T8" fmla="*/ 0 w 263"/>
                <a:gd name="T9" fmla="*/ 367 h 367"/>
                <a:gd name="T10" fmla="*/ 70 w 263"/>
                <a:gd name="T11" fmla="*/ 70 h 367"/>
                <a:gd name="T12" fmla="*/ 187 w 263"/>
                <a:gd name="T13" fmla="*/ 70 h 367"/>
                <a:gd name="T14" fmla="*/ 187 w 263"/>
                <a:gd name="T15" fmla="*/ 297 h 367"/>
                <a:gd name="T16" fmla="*/ 70 w 263"/>
                <a:gd name="T17" fmla="*/ 297 h 367"/>
                <a:gd name="T18" fmla="*/ 70 w 263"/>
                <a:gd name="T19" fmla="*/ 7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67">
                  <a:moveTo>
                    <a:pt x="0" y="367"/>
                  </a:moveTo>
                  <a:lnTo>
                    <a:pt x="263" y="367"/>
                  </a:lnTo>
                  <a:lnTo>
                    <a:pt x="263" y="0"/>
                  </a:lnTo>
                  <a:lnTo>
                    <a:pt x="0" y="0"/>
                  </a:lnTo>
                  <a:lnTo>
                    <a:pt x="0" y="367"/>
                  </a:lnTo>
                  <a:close/>
                  <a:moveTo>
                    <a:pt x="70" y="70"/>
                  </a:moveTo>
                  <a:lnTo>
                    <a:pt x="187" y="70"/>
                  </a:lnTo>
                  <a:lnTo>
                    <a:pt x="187" y="297"/>
                  </a:lnTo>
                  <a:lnTo>
                    <a:pt x="70" y="297"/>
                  </a:lnTo>
                  <a:lnTo>
                    <a:pt x="70"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18" name="Freeform 22">
              <a:extLst>
                <a:ext uri="{FF2B5EF4-FFF2-40B4-BE49-F238E27FC236}">
                  <a16:creationId xmlns:a16="http://schemas.microsoft.com/office/drawing/2014/main" id="{95F66748-A423-0C44-91C8-DD7973A7F356}"/>
                </a:ext>
              </a:extLst>
            </p:cNvPr>
            <p:cNvSpPr>
              <a:spLocks noEditPoints="1"/>
            </p:cNvSpPr>
            <p:nvPr/>
          </p:nvSpPr>
          <p:spPr bwMode="auto">
            <a:xfrm>
              <a:off x="1725" y="159"/>
              <a:ext cx="263" cy="371"/>
            </a:xfrm>
            <a:custGeom>
              <a:avLst/>
              <a:gdLst>
                <a:gd name="T0" fmla="*/ 263 w 263"/>
                <a:gd name="T1" fmla="*/ 0 h 371"/>
                <a:gd name="T2" fmla="*/ 0 w 263"/>
                <a:gd name="T3" fmla="*/ 0 h 371"/>
                <a:gd name="T4" fmla="*/ 0 w 263"/>
                <a:gd name="T5" fmla="*/ 371 h 371"/>
                <a:gd name="T6" fmla="*/ 263 w 263"/>
                <a:gd name="T7" fmla="*/ 371 h 371"/>
                <a:gd name="T8" fmla="*/ 263 w 263"/>
                <a:gd name="T9" fmla="*/ 0 h 371"/>
                <a:gd name="T10" fmla="*/ 192 w 263"/>
                <a:gd name="T11" fmla="*/ 297 h 371"/>
                <a:gd name="T12" fmla="*/ 76 w 263"/>
                <a:gd name="T13" fmla="*/ 297 h 371"/>
                <a:gd name="T14" fmla="*/ 76 w 263"/>
                <a:gd name="T15" fmla="*/ 74 h 371"/>
                <a:gd name="T16" fmla="*/ 192 w 263"/>
                <a:gd name="T17" fmla="*/ 74 h 371"/>
                <a:gd name="T18" fmla="*/ 192 w 263"/>
                <a:gd name="T19" fmla="*/ 297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71">
                  <a:moveTo>
                    <a:pt x="263" y="0"/>
                  </a:moveTo>
                  <a:lnTo>
                    <a:pt x="0" y="0"/>
                  </a:lnTo>
                  <a:lnTo>
                    <a:pt x="0" y="371"/>
                  </a:lnTo>
                  <a:lnTo>
                    <a:pt x="263" y="371"/>
                  </a:lnTo>
                  <a:lnTo>
                    <a:pt x="263" y="0"/>
                  </a:lnTo>
                  <a:close/>
                  <a:moveTo>
                    <a:pt x="192" y="297"/>
                  </a:moveTo>
                  <a:lnTo>
                    <a:pt x="76" y="297"/>
                  </a:lnTo>
                  <a:lnTo>
                    <a:pt x="76" y="74"/>
                  </a:lnTo>
                  <a:lnTo>
                    <a:pt x="192" y="74"/>
                  </a:lnTo>
                  <a:lnTo>
                    <a:pt x="192"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19" name="Freeform 23">
              <a:extLst>
                <a:ext uri="{FF2B5EF4-FFF2-40B4-BE49-F238E27FC236}">
                  <a16:creationId xmlns:a16="http://schemas.microsoft.com/office/drawing/2014/main" id="{2DC7332D-703B-B84A-90D2-23FE67298AA2}"/>
                </a:ext>
              </a:extLst>
            </p:cNvPr>
            <p:cNvSpPr>
              <a:spLocks noEditPoints="1"/>
            </p:cNvSpPr>
            <p:nvPr/>
          </p:nvSpPr>
          <p:spPr bwMode="auto">
            <a:xfrm>
              <a:off x="1427" y="159"/>
              <a:ext cx="263" cy="371"/>
            </a:xfrm>
            <a:custGeom>
              <a:avLst/>
              <a:gdLst>
                <a:gd name="T0" fmla="*/ 263 w 263"/>
                <a:gd name="T1" fmla="*/ 0 h 371"/>
                <a:gd name="T2" fmla="*/ 0 w 263"/>
                <a:gd name="T3" fmla="*/ 0 h 371"/>
                <a:gd name="T4" fmla="*/ 0 w 263"/>
                <a:gd name="T5" fmla="*/ 371 h 371"/>
                <a:gd name="T6" fmla="*/ 263 w 263"/>
                <a:gd name="T7" fmla="*/ 371 h 371"/>
                <a:gd name="T8" fmla="*/ 263 w 263"/>
                <a:gd name="T9" fmla="*/ 0 h 371"/>
                <a:gd name="T10" fmla="*/ 187 w 263"/>
                <a:gd name="T11" fmla="*/ 297 h 371"/>
                <a:gd name="T12" fmla="*/ 70 w 263"/>
                <a:gd name="T13" fmla="*/ 297 h 371"/>
                <a:gd name="T14" fmla="*/ 70 w 263"/>
                <a:gd name="T15" fmla="*/ 74 h 371"/>
                <a:gd name="T16" fmla="*/ 187 w 263"/>
                <a:gd name="T17" fmla="*/ 74 h 371"/>
                <a:gd name="T18" fmla="*/ 187 w 263"/>
                <a:gd name="T19" fmla="*/ 297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71">
                  <a:moveTo>
                    <a:pt x="263" y="0"/>
                  </a:moveTo>
                  <a:lnTo>
                    <a:pt x="0" y="0"/>
                  </a:lnTo>
                  <a:lnTo>
                    <a:pt x="0" y="371"/>
                  </a:lnTo>
                  <a:lnTo>
                    <a:pt x="263" y="371"/>
                  </a:lnTo>
                  <a:lnTo>
                    <a:pt x="263" y="0"/>
                  </a:lnTo>
                  <a:close/>
                  <a:moveTo>
                    <a:pt x="187" y="297"/>
                  </a:moveTo>
                  <a:lnTo>
                    <a:pt x="70" y="297"/>
                  </a:lnTo>
                  <a:lnTo>
                    <a:pt x="70" y="74"/>
                  </a:lnTo>
                  <a:lnTo>
                    <a:pt x="187" y="74"/>
                  </a:lnTo>
                  <a:lnTo>
                    <a:pt x="187"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20" name="Freeform 24">
              <a:extLst>
                <a:ext uri="{FF2B5EF4-FFF2-40B4-BE49-F238E27FC236}">
                  <a16:creationId xmlns:a16="http://schemas.microsoft.com/office/drawing/2014/main" id="{8F3FF8BC-EC7F-4442-B256-707ECD74EA73}"/>
                </a:ext>
              </a:extLst>
            </p:cNvPr>
            <p:cNvSpPr>
              <a:spLocks noEditPoints="1"/>
            </p:cNvSpPr>
            <p:nvPr/>
          </p:nvSpPr>
          <p:spPr bwMode="auto">
            <a:xfrm>
              <a:off x="1427" y="585"/>
              <a:ext cx="263" cy="366"/>
            </a:xfrm>
            <a:custGeom>
              <a:avLst/>
              <a:gdLst>
                <a:gd name="T0" fmla="*/ 263 w 263"/>
                <a:gd name="T1" fmla="*/ 0 h 366"/>
                <a:gd name="T2" fmla="*/ 0 w 263"/>
                <a:gd name="T3" fmla="*/ 0 h 366"/>
                <a:gd name="T4" fmla="*/ 0 w 263"/>
                <a:gd name="T5" fmla="*/ 366 h 366"/>
                <a:gd name="T6" fmla="*/ 263 w 263"/>
                <a:gd name="T7" fmla="*/ 366 h 366"/>
                <a:gd name="T8" fmla="*/ 263 w 263"/>
                <a:gd name="T9" fmla="*/ 0 h 366"/>
                <a:gd name="T10" fmla="*/ 187 w 263"/>
                <a:gd name="T11" fmla="*/ 297 h 366"/>
                <a:gd name="T12" fmla="*/ 70 w 263"/>
                <a:gd name="T13" fmla="*/ 297 h 366"/>
                <a:gd name="T14" fmla="*/ 70 w 263"/>
                <a:gd name="T15" fmla="*/ 69 h 366"/>
                <a:gd name="T16" fmla="*/ 187 w 263"/>
                <a:gd name="T17" fmla="*/ 69 h 366"/>
                <a:gd name="T18" fmla="*/ 187 w 263"/>
                <a:gd name="T19" fmla="*/ 29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66">
                  <a:moveTo>
                    <a:pt x="263" y="0"/>
                  </a:moveTo>
                  <a:lnTo>
                    <a:pt x="0" y="0"/>
                  </a:lnTo>
                  <a:lnTo>
                    <a:pt x="0" y="366"/>
                  </a:lnTo>
                  <a:lnTo>
                    <a:pt x="263" y="366"/>
                  </a:lnTo>
                  <a:lnTo>
                    <a:pt x="263" y="0"/>
                  </a:lnTo>
                  <a:close/>
                  <a:moveTo>
                    <a:pt x="187" y="297"/>
                  </a:moveTo>
                  <a:lnTo>
                    <a:pt x="70" y="297"/>
                  </a:lnTo>
                  <a:lnTo>
                    <a:pt x="70" y="69"/>
                  </a:lnTo>
                  <a:lnTo>
                    <a:pt x="187" y="69"/>
                  </a:lnTo>
                  <a:lnTo>
                    <a:pt x="187"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21" name="Freeform 25">
              <a:extLst>
                <a:ext uri="{FF2B5EF4-FFF2-40B4-BE49-F238E27FC236}">
                  <a16:creationId xmlns:a16="http://schemas.microsoft.com/office/drawing/2014/main" id="{6E61E7E1-B290-2240-BF97-42D3171A2B1A}"/>
                </a:ext>
              </a:extLst>
            </p:cNvPr>
            <p:cNvSpPr>
              <a:spLocks noEditPoints="1"/>
            </p:cNvSpPr>
            <p:nvPr/>
          </p:nvSpPr>
          <p:spPr bwMode="auto">
            <a:xfrm>
              <a:off x="1427" y="1417"/>
              <a:ext cx="263" cy="372"/>
            </a:xfrm>
            <a:custGeom>
              <a:avLst/>
              <a:gdLst>
                <a:gd name="T0" fmla="*/ 263 w 263"/>
                <a:gd name="T1" fmla="*/ 0 h 372"/>
                <a:gd name="T2" fmla="*/ 0 w 263"/>
                <a:gd name="T3" fmla="*/ 0 h 372"/>
                <a:gd name="T4" fmla="*/ 0 w 263"/>
                <a:gd name="T5" fmla="*/ 372 h 372"/>
                <a:gd name="T6" fmla="*/ 263 w 263"/>
                <a:gd name="T7" fmla="*/ 372 h 372"/>
                <a:gd name="T8" fmla="*/ 263 w 263"/>
                <a:gd name="T9" fmla="*/ 0 h 372"/>
                <a:gd name="T10" fmla="*/ 187 w 263"/>
                <a:gd name="T11" fmla="*/ 297 h 372"/>
                <a:gd name="T12" fmla="*/ 70 w 263"/>
                <a:gd name="T13" fmla="*/ 297 h 372"/>
                <a:gd name="T14" fmla="*/ 70 w 263"/>
                <a:gd name="T15" fmla="*/ 74 h 372"/>
                <a:gd name="T16" fmla="*/ 187 w 263"/>
                <a:gd name="T17" fmla="*/ 74 h 372"/>
                <a:gd name="T18" fmla="*/ 187 w 263"/>
                <a:gd name="T19" fmla="*/ 29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72">
                  <a:moveTo>
                    <a:pt x="263" y="0"/>
                  </a:moveTo>
                  <a:lnTo>
                    <a:pt x="0" y="0"/>
                  </a:lnTo>
                  <a:lnTo>
                    <a:pt x="0" y="372"/>
                  </a:lnTo>
                  <a:lnTo>
                    <a:pt x="263" y="372"/>
                  </a:lnTo>
                  <a:lnTo>
                    <a:pt x="263" y="0"/>
                  </a:lnTo>
                  <a:close/>
                  <a:moveTo>
                    <a:pt x="187" y="297"/>
                  </a:moveTo>
                  <a:lnTo>
                    <a:pt x="70" y="297"/>
                  </a:lnTo>
                  <a:lnTo>
                    <a:pt x="70" y="74"/>
                  </a:lnTo>
                  <a:lnTo>
                    <a:pt x="187" y="74"/>
                  </a:lnTo>
                  <a:lnTo>
                    <a:pt x="187"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22" name="Freeform 26">
              <a:extLst>
                <a:ext uri="{FF2B5EF4-FFF2-40B4-BE49-F238E27FC236}">
                  <a16:creationId xmlns:a16="http://schemas.microsoft.com/office/drawing/2014/main" id="{2F7CD514-C2C5-804E-BE68-5F3AD8F84739}"/>
                </a:ext>
              </a:extLst>
            </p:cNvPr>
            <p:cNvSpPr>
              <a:spLocks noEditPoints="1"/>
            </p:cNvSpPr>
            <p:nvPr/>
          </p:nvSpPr>
          <p:spPr bwMode="auto">
            <a:xfrm>
              <a:off x="1725" y="2264"/>
              <a:ext cx="263" cy="372"/>
            </a:xfrm>
            <a:custGeom>
              <a:avLst/>
              <a:gdLst>
                <a:gd name="T0" fmla="*/ 263 w 263"/>
                <a:gd name="T1" fmla="*/ 0 h 372"/>
                <a:gd name="T2" fmla="*/ 0 w 263"/>
                <a:gd name="T3" fmla="*/ 0 h 372"/>
                <a:gd name="T4" fmla="*/ 0 w 263"/>
                <a:gd name="T5" fmla="*/ 372 h 372"/>
                <a:gd name="T6" fmla="*/ 263 w 263"/>
                <a:gd name="T7" fmla="*/ 372 h 372"/>
                <a:gd name="T8" fmla="*/ 263 w 263"/>
                <a:gd name="T9" fmla="*/ 0 h 372"/>
                <a:gd name="T10" fmla="*/ 192 w 263"/>
                <a:gd name="T11" fmla="*/ 297 h 372"/>
                <a:gd name="T12" fmla="*/ 76 w 263"/>
                <a:gd name="T13" fmla="*/ 297 h 372"/>
                <a:gd name="T14" fmla="*/ 76 w 263"/>
                <a:gd name="T15" fmla="*/ 74 h 372"/>
                <a:gd name="T16" fmla="*/ 192 w 263"/>
                <a:gd name="T17" fmla="*/ 74 h 372"/>
                <a:gd name="T18" fmla="*/ 192 w 263"/>
                <a:gd name="T19" fmla="*/ 29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72">
                  <a:moveTo>
                    <a:pt x="263" y="0"/>
                  </a:moveTo>
                  <a:lnTo>
                    <a:pt x="0" y="0"/>
                  </a:lnTo>
                  <a:lnTo>
                    <a:pt x="0" y="372"/>
                  </a:lnTo>
                  <a:lnTo>
                    <a:pt x="263" y="372"/>
                  </a:lnTo>
                  <a:lnTo>
                    <a:pt x="263" y="0"/>
                  </a:lnTo>
                  <a:close/>
                  <a:moveTo>
                    <a:pt x="192" y="297"/>
                  </a:moveTo>
                  <a:lnTo>
                    <a:pt x="76" y="297"/>
                  </a:lnTo>
                  <a:lnTo>
                    <a:pt x="76" y="74"/>
                  </a:lnTo>
                  <a:lnTo>
                    <a:pt x="192" y="74"/>
                  </a:lnTo>
                  <a:lnTo>
                    <a:pt x="192"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23" name="Freeform 27">
              <a:extLst>
                <a:ext uri="{FF2B5EF4-FFF2-40B4-BE49-F238E27FC236}">
                  <a16:creationId xmlns:a16="http://schemas.microsoft.com/office/drawing/2014/main" id="{37769048-D6F8-8E45-85E3-8037376B974F}"/>
                </a:ext>
              </a:extLst>
            </p:cNvPr>
            <p:cNvSpPr>
              <a:spLocks noEditPoints="1"/>
            </p:cNvSpPr>
            <p:nvPr/>
          </p:nvSpPr>
          <p:spPr bwMode="auto">
            <a:xfrm>
              <a:off x="1427" y="1843"/>
              <a:ext cx="263" cy="367"/>
            </a:xfrm>
            <a:custGeom>
              <a:avLst/>
              <a:gdLst>
                <a:gd name="T0" fmla="*/ 263 w 263"/>
                <a:gd name="T1" fmla="*/ 0 h 367"/>
                <a:gd name="T2" fmla="*/ 0 w 263"/>
                <a:gd name="T3" fmla="*/ 0 h 367"/>
                <a:gd name="T4" fmla="*/ 0 w 263"/>
                <a:gd name="T5" fmla="*/ 367 h 367"/>
                <a:gd name="T6" fmla="*/ 263 w 263"/>
                <a:gd name="T7" fmla="*/ 367 h 367"/>
                <a:gd name="T8" fmla="*/ 263 w 263"/>
                <a:gd name="T9" fmla="*/ 0 h 367"/>
                <a:gd name="T10" fmla="*/ 187 w 263"/>
                <a:gd name="T11" fmla="*/ 297 h 367"/>
                <a:gd name="T12" fmla="*/ 70 w 263"/>
                <a:gd name="T13" fmla="*/ 297 h 367"/>
                <a:gd name="T14" fmla="*/ 70 w 263"/>
                <a:gd name="T15" fmla="*/ 69 h 367"/>
                <a:gd name="T16" fmla="*/ 187 w 263"/>
                <a:gd name="T17" fmla="*/ 69 h 367"/>
                <a:gd name="T18" fmla="*/ 187 w 263"/>
                <a:gd name="T19" fmla="*/ 29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67">
                  <a:moveTo>
                    <a:pt x="263" y="0"/>
                  </a:moveTo>
                  <a:lnTo>
                    <a:pt x="0" y="0"/>
                  </a:lnTo>
                  <a:lnTo>
                    <a:pt x="0" y="367"/>
                  </a:lnTo>
                  <a:lnTo>
                    <a:pt x="263" y="367"/>
                  </a:lnTo>
                  <a:lnTo>
                    <a:pt x="263" y="0"/>
                  </a:lnTo>
                  <a:close/>
                  <a:moveTo>
                    <a:pt x="187" y="297"/>
                  </a:moveTo>
                  <a:lnTo>
                    <a:pt x="70" y="297"/>
                  </a:lnTo>
                  <a:lnTo>
                    <a:pt x="70" y="69"/>
                  </a:lnTo>
                  <a:lnTo>
                    <a:pt x="187" y="69"/>
                  </a:lnTo>
                  <a:lnTo>
                    <a:pt x="187"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24" name="Freeform 28">
              <a:extLst>
                <a:ext uri="{FF2B5EF4-FFF2-40B4-BE49-F238E27FC236}">
                  <a16:creationId xmlns:a16="http://schemas.microsoft.com/office/drawing/2014/main" id="{C77C4BA1-D4E0-014C-8991-7DD29BE428E4}"/>
                </a:ext>
              </a:extLst>
            </p:cNvPr>
            <p:cNvSpPr>
              <a:spLocks/>
            </p:cNvSpPr>
            <p:nvPr/>
          </p:nvSpPr>
          <p:spPr bwMode="auto">
            <a:xfrm>
              <a:off x="1725" y="1417"/>
              <a:ext cx="227" cy="372"/>
            </a:xfrm>
            <a:custGeom>
              <a:avLst/>
              <a:gdLst>
                <a:gd name="T0" fmla="*/ 227 w 227"/>
                <a:gd name="T1" fmla="*/ 74 h 372"/>
                <a:gd name="T2" fmla="*/ 227 w 227"/>
                <a:gd name="T3" fmla="*/ 0 h 372"/>
                <a:gd name="T4" fmla="*/ 0 w 227"/>
                <a:gd name="T5" fmla="*/ 0 h 372"/>
                <a:gd name="T6" fmla="*/ 0 w 227"/>
                <a:gd name="T7" fmla="*/ 372 h 372"/>
                <a:gd name="T8" fmla="*/ 172 w 227"/>
                <a:gd name="T9" fmla="*/ 372 h 372"/>
                <a:gd name="T10" fmla="*/ 172 w 227"/>
                <a:gd name="T11" fmla="*/ 297 h 372"/>
                <a:gd name="T12" fmla="*/ 76 w 227"/>
                <a:gd name="T13" fmla="*/ 297 h 372"/>
                <a:gd name="T14" fmla="*/ 76 w 227"/>
                <a:gd name="T15" fmla="*/ 74 h 372"/>
                <a:gd name="T16" fmla="*/ 227 w 227"/>
                <a:gd name="T17" fmla="*/ 7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72">
                  <a:moveTo>
                    <a:pt x="227" y="74"/>
                  </a:moveTo>
                  <a:lnTo>
                    <a:pt x="227" y="0"/>
                  </a:lnTo>
                  <a:lnTo>
                    <a:pt x="0" y="0"/>
                  </a:lnTo>
                  <a:lnTo>
                    <a:pt x="0" y="372"/>
                  </a:lnTo>
                  <a:lnTo>
                    <a:pt x="172" y="372"/>
                  </a:lnTo>
                  <a:lnTo>
                    <a:pt x="172" y="297"/>
                  </a:lnTo>
                  <a:lnTo>
                    <a:pt x="76" y="297"/>
                  </a:lnTo>
                  <a:lnTo>
                    <a:pt x="76" y="74"/>
                  </a:lnTo>
                  <a:lnTo>
                    <a:pt x="227"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25" name="Freeform 29">
              <a:extLst>
                <a:ext uri="{FF2B5EF4-FFF2-40B4-BE49-F238E27FC236}">
                  <a16:creationId xmlns:a16="http://schemas.microsoft.com/office/drawing/2014/main" id="{18C17EB9-BC99-E048-AE61-72144ACEB62D}"/>
                </a:ext>
              </a:extLst>
            </p:cNvPr>
            <p:cNvSpPr>
              <a:spLocks noEditPoints="1"/>
            </p:cNvSpPr>
            <p:nvPr/>
          </p:nvSpPr>
          <p:spPr bwMode="auto">
            <a:xfrm>
              <a:off x="1725" y="585"/>
              <a:ext cx="263" cy="366"/>
            </a:xfrm>
            <a:custGeom>
              <a:avLst/>
              <a:gdLst>
                <a:gd name="T0" fmla="*/ 263 w 263"/>
                <a:gd name="T1" fmla="*/ 0 h 366"/>
                <a:gd name="T2" fmla="*/ 0 w 263"/>
                <a:gd name="T3" fmla="*/ 0 h 366"/>
                <a:gd name="T4" fmla="*/ 0 w 263"/>
                <a:gd name="T5" fmla="*/ 366 h 366"/>
                <a:gd name="T6" fmla="*/ 263 w 263"/>
                <a:gd name="T7" fmla="*/ 366 h 366"/>
                <a:gd name="T8" fmla="*/ 263 w 263"/>
                <a:gd name="T9" fmla="*/ 0 h 366"/>
                <a:gd name="T10" fmla="*/ 192 w 263"/>
                <a:gd name="T11" fmla="*/ 297 h 366"/>
                <a:gd name="T12" fmla="*/ 76 w 263"/>
                <a:gd name="T13" fmla="*/ 297 h 366"/>
                <a:gd name="T14" fmla="*/ 76 w 263"/>
                <a:gd name="T15" fmla="*/ 69 h 366"/>
                <a:gd name="T16" fmla="*/ 192 w 263"/>
                <a:gd name="T17" fmla="*/ 69 h 366"/>
                <a:gd name="T18" fmla="*/ 192 w 263"/>
                <a:gd name="T19" fmla="*/ 29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66">
                  <a:moveTo>
                    <a:pt x="263" y="0"/>
                  </a:moveTo>
                  <a:lnTo>
                    <a:pt x="0" y="0"/>
                  </a:lnTo>
                  <a:lnTo>
                    <a:pt x="0" y="366"/>
                  </a:lnTo>
                  <a:lnTo>
                    <a:pt x="263" y="366"/>
                  </a:lnTo>
                  <a:lnTo>
                    <a:pt x="263" y="0"/>
                  </a:lnTo>
                  <a:close/>
                  <a:moveTo>
                    <a:pt x="192" y="297"/>
                  </a:moveTo>
                  <a:lnTo>
                    <a:pt x="76" y="297"/>
                  </a:lnTo>
                  <a:lnTo>
                    <a:pt x="76" y="69"/>
                  </a:lnTo>
                  <a:lnTo>
                    <a:pt x="192" y="69"/>
                  </a:lnTo>
                  <a:lnTo>
                    <a:pt x="192"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26" name="Freeform 30">
              <a:extLst>
                <a:ext uri="{FF2B5EF4-FFF2-40B4-BE49-F238E27FC236}">
                  <a16:creationId xmlns:a16="http://schemas.microsoft.com/office/drawing/2014/main" id="{87202F09-AD77-614D-878F-E0313939BD28}"/>
                </a:ext>
              </a:extLst>
            </p:cNvPr>
            <p:cNvSpPr>
              <a:spLocks noEditPoints="1"/>
            </p:cNvSpPr>
            <p:nvPr/>
          </p:nvSpPr>
          <p:spPr bwMode="auto">
            <a:xfrm>
              <a:off x="2023" y="2264"/>
              <a:ext cx="268" cy="372"/>
            </a:xfrm>
            <a:custGeom>
              <a:avLst/>
              <a:gdLst>
                <a:gd name="T0" fmla="*/ 268 w 268"/>
                <a:gd name="T1" fmla="*/ 0 h 372"/>
                <a:gd name="T2" fmla="*/ 0 w 268"/>
                <a:gd name="T3" fmla="*/ 0 h 372"/>
                <a:gd name="T4" fmla="*/ 0 w 268"/>
                <a:gd name="T5" fmla="*/ 372 h 372"/>
                <a:gd name="T6" fmla="*/ 268 w 268"/>
                <a:gd name="T7" fmla="*/ 372 h 372"/>
                <a:gd name="T8" fmla="*/ 268 w 268"/>
                <a:gd name="T9" fmla="*/ 0 h 372"/>
                <a:gd name="T10" fmla="*/ 192 w 268"/>
                <a:gd name="T11" fmla="*/ 297 h 372"/>
                <a:gd name="T12" fmla="*/ 76 w 268"/>
                <a:gd name="T13" fmla="*/ 297 h 372"/>
                <a:gd name="T14" fmla="*/ 76 w 268"/>
                <a:gd name="T15" fmla="*/ 74 h 372"/>
                <a:gd name="T16" fmla="*/ 192 w 268"/>
                <a:gd name="T17" fmla="*/ 74 h 372"/>
                <a:gd name="T18" fmla="*/ 192 w 268"/>
                <a:gd name="T19" fmla="*/ 29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372">
                  <a:moveTo>
                    <a:pt x="268" y="0"/>
                  </a:moveTo>
                  <a:lnTo>
                    <a:pt x="0" y="0"/>
                  </a:lnTo>
                  <a:lnTo>
                    <a:pt x="0" y="372"/>
                  </a:lnTo>
                  <a:lnTo>
                    <a:pt x="268" y="372"/>
                  </a:lnTo>
                  <a:lnTo>
                    <a:pt x="268" y="0"/>
                  </a:lnTo>
                  <a:close/>
                  <a:moveTo>
                    <a:pt x="192" y="297"/>
                  </a:moveTo>
                  <a:lnTo>
                    <a:pt x="76" y="297"/>
                  </a:lnTo>
                  <a:lnTo>
                    <a:pt x="76" y="74"/>
                  </a:lnTo>
                  <a:lnTo>
                    <a:pt x="192" y="74"/>
                  </a:lnTo>
                  <a:lnTo>
                    <a:pt x="192"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27" name="Freeform 31">
              <a:extLst>
                <a:ext uri="{FF2B5EF4-FFF2-40B4-BE49-F238E27FC236}">
                  <a16:creationId xmlns:a16="http://schemas.microsoft.com/office/drawing/2014/main" id="{8165E286-AC0B-C54F-B950-FC1748D7BF66}"/>
                </a:ext>
              </a:extLst>
            </p:cNvPr>
            <p:cNvSpPr>
              <a:spLocks noEditPoints="1"/>
            </p:cNvSpPr>
            <p:nvPr/>
          </p:nvSpPr>
          <p:spPr bwMode="auto">
            <a:xfrm>
              <a:off x="1725" y="2690"/>
              <a:ext cx="263" cy="367"/>
            </a:xfrm>
            <a:custGeom>
              <a:avLst/>
              <a:gdLst>
                <a:gd name="T0" fmla="*/ 0 w 263"/>
                <a:gd name="T1" fmla="*/ 367 h 367"/>
                <a:gd name="T2" fmla="*/ 263 w 263"/>
                <a:gd name="T3" fmla="*/ 367 h 367"/>
                <a:gd name="T4" fmla="*/ 263 w 263"/>
                <a:gd name="T5" fmla="*/ 0 h 367"/>
                <a:gd name="T6" fmla="*/ 0 w 263"/>
                <a:gd name="T7" fmla="*/ 0 h 367"/>
                <a:gd name="T8" fmla="*/ 0 w 263"/>
                <a:gd name="T9" fmla="*/ 367 h 367"/>
                <a:gd name="T10" fmla="*/ 76 w 263"/>
                <a:gd name="T11" fmla="*/ 70 h 367"/>
                <a:gd name="T12" fmla="*/ 192 w 263"/>
                <a:gd name="T13" fmla="*/ 70 h 367"/>
                <a:gd name="T14" fmla="*/ 192 w 263"/>
                <a:gd name="T15" fmla="*/ 297 h 367"/>
                <a:gd name="T16" fmla="*/ 76 w 263"/>
                <a:gd name="T17" fmla="*/ 297 h 367"/>
                <a:gd name="T18" fmla="*/ 76 w 263"/>
                <a:gd name="T19" fmla="*/ 7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67">
                  <a:moveTo>
                    <a:pt x="0" y="367"/>
                  </a:moveTo>
                  <a:lnTo>
                    <a:pt x="263" y="367"/>
                  </a:lnTo>
                  <a:lnTo>
                    <a:pt x="263" y="0"/>
                  </a:lnTo>
                  <a:lnTo>
                    <a:pt x="0" y="0"/>
                  </a:lnTo>
                  <a:lnTo>
                    <a:pt x="0" y="367"/>
                  </a:lnTo>
                  <a:close/>
                  <a:moveTo>
                    <a:pt x="76" y="70"/>
                  </a:moveTo>
                  <a:lnTo>
                    <a:pt x="192" y="70"/>
                  </a:lnTo>
                  <a:lnTo>
                    <a:pt x="192" y="297"/>
                  </a:lnTo>
                  <a:lnTo>
                    <a:pt x="76" y="297"/>
                  </a:lnTo>
                  <a:lnTo>
                    <a:pt x="7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28" name="Freeform 32">
              <a:extLst>
                <a:ext uri="{FF2B5EF4-FFF2-40B4-BE49-F238E27FC236}">
                  <a16:creationId xmlns:a16="http://schemas.microsoft.com/office/drawing/2014/main" id="{435295C0-8FF5-1C48-83C9-2C1118BD1EC2}"/>
                </a:ext>
              </a:extLst>
            </p:cNvPr>
            <p:cNvSpPr>
              <a:spLocks noEditPoints="1"/>
            </p:cNvSpPr>
            <p:nvPr/>
          </p:nvSpPr>
          <p:spPr bwMode="auto">
            <a:xfrm>
              <a:off x="2023" y="2690"/>
              <a:ext cx="268" cy="367"/>
            </a:xfrm>
            <a:custGeom>
              <a:avLst/>
              <a:gdLst>
                <a:gd name="T0" fmla="*/ 0 w 268"/>
                <a:gd name="T1" fmla="*/ 367 h 367"/>
                <a:gd name="T2" fmla="*/ 268 w 268"/>
                <a:gd name="T3" fmla="*/ 367 h 367"/>
                <a:gd name="T4" fmla="*/ 268 w 268"/>
                <a:gd name="T5" fmla="*/ 0 h 367"/>
                <a:gd name="T6" fmla="*/ 0 w 268"/>
                <a:gd name="T7" fmla="*/ 0 h 367"/>
                <a:gd name="T8" fmla="*/ 0 w 268"/>
                <a:gd name="T9" fmla="*/ 367 h 367"/>
                <a:gd name="T10" fmla="*/ 76 w 268"/>
                <a:gd name="T11" fmla="*/ 70 h 367"/>
                <a:gd name="T12" fmla="*/ 192 w 268"/>
                <a:gd name="T13" fmla="*/ 70 h 367"/>
                <a:gd name="T14" fmla="*/ 192 w 268"/>
                <a:gd name="T15" fmla="*/ 297 h 367"/>
                <a:gd name="T16" fmla="*/ 76 w 268"/>
                <a:gd name="T17" fmla="*/ 297 h 367"/>
                <a:gd name="T18" fmla="*/ 76 w 268"/>
                <a:gd name="T19" fmla="*/ 7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367">
                  <a:moveTo>
                    <a:pt x="0" y="367"/>
                  </a:moveTo>
                  <a:lnTo>
                    <a:pt x="268" y="367"/>
                  </a:lnTo>
                  <a:lnTo>
                    <a:pt x="268" y="0"/>
                  </a:lnTo>
                  <a:lnTo>
                    <a:pt x="0" y="0"/>
                  </a:lnTo>
                  <a:lnTo>
                    <a:pt x="0" y="367"/>
                  </a:lnTo>
                  <a:close/>
                  <a:moveTo>
                    <a:pt x="76" y="70"/>
                  </a:moveTo>
                  <a:lnTo>
                    <a:pt x="192" y="70"/>
                  </a:lnTo>
                  <a:lnTo>
                    <a:pt x="192" y="297"/>
                  </a:lnTo>
                  <a:lnTo>
                    <a:pt x="76" y="297"/>
                  </a:lnTo>
                  <a:lnTo>
                    <a:pt x="7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29" name="Freeform 33">
              <a:extLst>
                <a:ext uri="{FF2B5EF4-FFF2-40B4-BE49-F238E27FC236}">
                  <a16:creationId xmlns:a16="http://schemas.microsoft.com/office/drawing/2014/main" id="{5D4A5FAB-B64A-854E-B24A-555E3E5D1F58}"/>
                </a:ext>
              </a:extLst>
            </p:cNvPr>
            <p:cNvSpPr>
              <a:spLocks noEditPoints="1"/>
            </p:cNvSpPr>
            <p:nvPr/>
          </p:nvSpPr>
          <p:spPr bwMode="auto">
            <a:xfrm>
              <a:off x="1725" y="1006"/>
              <a:ext cx="263" cy="371"/>
            </a:xfrm>
            <a:custGeom>
              <a:avLst/>
              <a:gdLst>
                <a:gd name="T0" fmla="*/ 263 w 263"/>
                <a:gd name="T1" fmla="*/ 0 h 371"/>
                <a:gd name="T2" fmla="*/ 0 w 263"/>
                <a:gd name="T3" fmla="*/ 0 h 371"/>
                <a:gd name="T4" fmla="*/ 0 w 263"/>
                <a:gd name="T5" fmla="*/ 371 h 371"/>
                <a:gd name="T6" fmla="*/ 263 w 263"/>
                <a:gd name="T7" fmla="*/ 371 h 371"/>
                <a:gd name="T8" fmla="*/ 263 w 263"/>
                <a:gd name="T9" fmla="*/ 0 h 371"/>
                <a:gd name="T10" fmla="*/ 192 w 263"/>
                <a:gd name="T11" fmla="*/ 297 h 371"/>
                <a:gd name="T12" fmla="*/ 76 w 263"/>
                <a:gd name="T13" fmla="*/ 297 h 371"/>
                <a:gd name="T14" fmla="*/ 76 w 263"/>
                <a:gd name="T15" fmla="*/ 74 h 371"/>
                <a:gd name="T16" fmla="*/ 192 w 263"/>
                <a:gd name="T17" fmla="*/ 74 h 371"/>
                <a:gd name="T18" fmla="*/ 192 w 263"/>
                <a:gd name="T19" fmla="*/ 297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71">
                  <a:moveTo>
                    <a:pt x="263" y="0"/>
                  </a:moveTo>
                  <a:lnTo>
                    <a:pt x="0" y="0"/>
                  </a:lnTo>
                  <a:lnTo>
                    <a:pt x="0" y="371"/>
                  </a:lnTo>
                  <a:lnTo>
                    <a:pt x="263" y="371"/>
                  </a:lnTo>
                  <a:lnTo>
                    <a:pt x="263" y="0"/>
                  </a:lnTo>
                  <a:close/>
                  <a:moveTo>
                    <a:pt x="192" y="297"/>
                  </a:moveTo>
                  <a:lnTo>
                    <a:pt x="76" y="297"/>
                  </a:lnTo>
                  <a:lnTo>
                    <a:pt x="76" y="74"/>
                  </a:lnTo>
                  <a:lnTo>
                    <a:pt x="192" y="74"/>
                  </a:lnTo>
                  <a:lnTo>
                    <a:pt x="192"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30" name="Freeform 34">
              <a:extLst>
                <a:ext uri="{FF2B5EF4-FFF2-40B4-BE49-F238E27FC236}">
                  <a16:creationId xmlns:a16="http://schemas.microsoft.com/office/drawing/2014/main" id="{D9B4D538-93F1-9145-B5C8-B5879499DDB9}"/>
                </a:ext>
              </a:extLst>
            </p:cNvPr>
            <p:cNvSpPr>
              <a:spLocks noEditPoints="1"/>
            </p:cNvSpPr>
            <p:nvPr/>
          </p:nvSpPr>
          <p:spPr bwMode="auto">
            <a:xfrm>
              <a:off x="1937" y="723"/>
              <a:ext cx="2548" cy="1412"/>
            </a:xfrm>
            <a:custGeom>
              <a:avLst/>
              <a:gdLst>
                <a:gd name="T0" fmla="*/ 411 w 504"/>
                <a:gd name="T1" fmla="*/ 98 h 285"/>
                <a:gd name="T2" fmla="*/ 296 w 504"/>
                <a:gd name="T3" fmla="*/ 0 h 285"/>
                <a:gd name="T4" fmla="*/ 186 w 504"/>
                <a:gd name="T5" fmla="*/ 77 h 285"/>
                <a:gd name="T6" fmla="*/ 163 w 504"/>
                <a:gd name="T7" fmla="*/ 74 h 285"/>
                <a:gd name="T8" fmla="*/ 71 w 504"/>
                <a:gd name="T9" fmla="*/ 150 h 285"/>
                <a:gd name="T10" fmla="*/ 67 w 504"/>
                <a:gd name="T11" fmla="*/ 150 h 285"/>
                <a:gd name="T12" fmla="*/ 0 w 504"/>
                <a:gd name="T13" fmla="*/ 217 h 285"/>
                <a:gd name="T14" fmla="*/ 67 w 504"/>
                <a:gd name="T15" fmla="*/ 285 h 285"/>
                <a:gd name="T16" fmla="*/ 410 w 504"/>
                <a:gd name="T17" fmla="*/ 285 h 285"/>
                <a:gd name="T18" fmla="*/ 504 w 504"/>
                <a:gd name="T19" fmla="*/ 191 h 285"/>
                <a:gd name="T20" fmla="*/ 411 w 504"/>
                <a:gd name="T21" fmla="*/ 98 h 285"/>
                <a:gd name="T22" fmla="*/ 410 w 504"/>
                <a:gd name="T23" fmla="*/ 270 h 285"/>
                <a:gd name="T24" fmla="*/ 67 w 504"/>
                <a:gd name="T25" fmla="*/ 270 h 285"/>
                <a:gd name="T26" fmla="*/ 15 w 504"/>
                <a:gd name="T27" fmla="*/ 217 h 285"/>
                <a:gd name="T28" fmla="*/ 67 w 504"/>
                <a:gd name="T29" fmla="*/ 165 h 285"/>
                <a:gd name="T30" fmla="*/ 76 w 504"/>
                <a:gd name="T31" fmla="*/ 166 h 285"/>
                <a:gd name="T32" fmla="*/ 84 w 504"/>
                <a:gd name="T33" fmla="*/ 167 h 285"/>
                <a:gd name="T34" fmla="*/ 84 w 504"/>
                <a:gd name="T35" fmla="*/ 159 h 285"/>
                <a:gd name="T36" fmla="*/ 163 w 504"/>
                <a:gd name="T37" fmla="*/ 89 h 285"/>
                <a:gd name="T38" fmla="*/ 189 w 504"/>
                <a:gd name="T39" fmla="*/ 93 h 285"/>
                <a:gd name="T40" fmla="*/ 196 w 504"/>
                <a:gd name="T41" fmla="*/ 96 h 285"/>
                <a:gd name="T42" fmla="*/ 198 w 504"/>
                <a:gd name="T43" fmla="*/ 88 h 285"/>
                <a:gd name="T44" fmla="*/ 296 w 504"/>
                <a:gd name="T45" fmla="*/ 15 h 285"/>
                <a:gd name="T46" fmla="*/ 397 w 504"/>
                <a:gd name="T47" fmla="*/ 106 h 285"/>
                <a:gd name="T48" fmla="*/ 398 w 504"/>
                <a:gd name="T49" fmla="*/ 113 h 285"/>
                <a:gd name="T50" fmla="*/ 405 w 504"/>
                <a:gd name="T51" fmla="*/ 113 h 285"/>
                <a:gd name="T52" fmla="*/ 410 w 504"/>
                <a:gd name="T53" fmla="*/ 113 h 285"/>
                <a:gd name="T54" fmla="*/ 489 w 504"/>
                <a:gd name="T55" fmla="*/ 191 h 285"/>
                <a:gd name="T56" fmla="*/ 410 w 504"/>
                <a:gd name="T57" fmla="*/ 27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4" h="285">
                  <a:moveTo>
                    <a:pt x="411" y="98"/>
                  </a:moveTo>
                  <a:cubicBezTo>
                    <a:pt x="402" y="42"/>
                    <a:pt x="353" y="0"/>
                    <a:pt x="296" y="0"/>
                  </a:cubicBezTo>
                  <a:cubicBezTo>
                    <a:pt x="247" y="0"/>
                    <a:pt x="203" y="32"/>
                    <a:pt x="186" y="77"/>
                  </a:cubicBezTo>
                  <a:cubicBezTo>
                    <a:pt x="178" y="75"/>
                    <a:pt x="171" y="74"/>
                    <a:pt x="163" y="74"/>
                  </a:cubicBezTo>
                  <a:cubicBezTo>
                    <a:pt x="117" y="74"/>
                    <a:pt x="79" y="106"/>
                    <a:pt x="71" y="150"/>
                  </a:cubicBezTo>
                  <a:cubicBezTo>
                    <a:pt x="69" y="150"/>
                    <a:pt x="68" y="150"/>
                    <a:pt x="67" y="150"/>
                  </a:cubicBezTo>
                  <a:cubicBezTo>
                    <a:pt x="30" y="150"/>
                    <a:pt x="0" y="180"/>
                    <a:pt x="0" y="217"/>
                  </a:cubicBezTo>
                  <a:cubicBezTo>
                    <a:pt x="0" y="254"/>
                    <a:pt x="30" y="285"/>
                    <a:pt x="67" y="285"/>
                  </a:cubicBezTo>
                  <a:cubicBezTo>
                    <a:pt x="410" y="285"/>
                    <a:pt x="410" y="285"/>
                    <a:pt x="410" y="285"/>
                  </a:cubicBezTo>
                  <a:cubicBezTo>
                    <a:pt x="462" y="285"/>
                    <a:pt x="504" y="243"/>
                    <a:pt x="504" y="191"/>
                  </a:cubicBezTo>
                  <a:cubicBezTo>
                    <a:pt x="504" y="140"/>
                    <a:pt x="462" y="98"/>
                    <a:pt x="411" y="98"/>
                  </a:cubicBezTo>
                  <a:close/>
                  <a:moveTo>
                    <a:pt x="410" y="270"/>
                  </a:moveTo>
                  <a:cubicBezTo>
                    <a:pt x="67" y="270"/>
                    <a:pt x="67" y="270"/>
                    <a:pt x="67" y="270"/>
                  </a:cubicBezTo>
                  <a:cubicBezTo>
                    <a:pt x="38" y="270"/>
                    <a:pt x="15" y="246"/>
                    <a:pt x="15" y="217"/>
                  </a:cubicBezTo>
                  <a:cubicBezTo>
                    <a:pt x="15" y="188"/>
                    <a:pt x="38" y="165"/>
                    <a:pt x="67" y="165"/>
                  </a:cubicBezTo>
                  <a:cubicBezTo>
                    <a:pt x="69" y="165"/>
                    <a:pt x="72" y="165"/>
                    <a:pt x="76" y="166"/>
                  </a:cubicBezTo>
                  <a:cubicBezTo>
                    <a:pt x="84" y="167"/>
                    <a:pt x="84" y="167"/>
                    <a:pt x="84" y="167"/>
                  </a:cubicBezTo>
                  <a:cubicBezTo>
                    <a:pt x="84" y="159"/>
                    <a:pt x="84" y="159"/>
                    <a:pt x="84" y="159"/>
                  </a:cubicBezTo>
                  <a:cubicBezTo>
                    <a:pt x="89" y="119"/>
                    <a:pt x="122" y="89"/>
                    <a:pt x="163" y="89"/>
                  </a:cubicBezTo>
                  <a:cubicBezTo>
                    <a:pt x="171" y="89"/>
                    <a:pt x="180" y="90"/>
                    <a:pt x="189" y="93"/>
                  </a:cubicBezTo>
                  <a:cubicBezTo>
                    <a:pt x="196" y="96"/>
                    <a:pt x="196" y="96"/>
                    <a:pt x="196" y="96"/>
                  </a:cubicBezTo>
                  <a:cubicBezTo>
                    <a:pt x="198" y="88"/>
                    <a:pt x="198" y="88"/>
                    <a:pt x="198" y="88"/>
                  </a:cubicBezTo>
                  <a:cubicBezTo>
                    <a:pt x="211" y="45"/>
                    <a:pt x="251" y="15"/>
                    <a:pt x="296" y="15"/>
                  </a:cubicBezTo>
                  <a:cubicBezTo>
                    <a:pt x="348" y="15"/>
                    <a:pt x="392" y="54"/>
                    <a:pt x="397" y="106"/>
                  </a:cubicBezTo>
                  <a:cubicBezTo>
                    <a:pt x="398" y="113"/>
                    <a:pt x="398" y="113"/>
                    <a:pt x="398" y="113"/>
                  </a:cubicBezTo>
                  <a:cubicBezTo>
                    <a:pt x="405" y="113"/>
                    <a:pt x="405" y="113"/>
                    <a:pt x="405" y="113"/>
                  </a:cubicBezTo>
                  <a:cubicBezTo>
                    <a:pt x="407" y="113"/>
                    <a:pt x="409" y="113"/>
                    <a:pt x="410" y="113"/>
                  </a:cubicBezTo>
                  <a:cubicBezTo>
                    <a:pt x="454" y="113"/>
                    <a:pt x="489" y="148"/>
                    <a:pt x="489" y="191"/>
                  </a:cubicBezTo>
                  <a:cubicBezTo>
                    <a:pt x="489" y="235"/>
                    <a:pt x="454" y="270"/>
                    <a:pt x="410" y="2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grpSp>
      <p:pic>
        <p:nvPicPr>
          <p:cNvPr id="2" name="Picture 1">
            <a:extLst>
              <a:ext uri="{FF2B5EF4-FFF2-40B4-BE49-F238E27FC236}">
                <a16:creationId xmlns:a16="http://schemas.microsoft.com/office/drawing/2014/main" id="{659A94AA-CD8E-3441-8EBF-C2589A69FDB5}"/>
              </a:ext>
            </a:extLst>
          </p:cNvPr>
          <p:cNvPicPr>
            <a:picLocks noChangeAspect="1"/>
          </p:cNvPicPr>
          <p:nvPr/>
        </p:nvPicPr>
        <p:blipFill>
          <a:blip r:embed="rId2"/>
          <a:stretch>
            <a:fillRect/>
          </a:stretch>
        </p:blipFill>
        <p:spPr>
          <a:xfrm>
            <a:off x="233250" y="1439142"/>
            <a:ext cx="1625600" cy="1625600"/>
          </a:xfrm>
          <a:prstGeom prst="rect">
            <a:avLst/>
          </a:prstGeom>
        </p:spPr>
      </p:pic>
    </p:spTree>
    <p:extLst>
      <p:ext uri="{BB962C8B-B14F-4D97-AF65-F5344CB8AC3E}">
        <p14:creationId xmlns:p14="http://schemas.microsoft.com/office/powerpoint/2010/main" val="313342529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itle Here"/>
          <p:cNvSpPr txBox="1">
            <a:spLocks noGrp="1"/>
          </p:cNvSpPr>
          <p:nvPr>
            <p:ph type="body" idx="13"/>
          </p:nvPr>
        </p:nvSpPr>
        <p:spPr>
          <a:prstGeom prst="rect">
            <a:avLst/>
          </a:prstGeom>
        </p:spPr>
        <p:txBody>
          <a:bodyPr/>
          <a:lstStyle/>
          <a:p>
            <a:r>
              <a:rPr lang="en-US" dirty="0"/>
              <a:t>Functions</a:t>
            </a:r>
            <a:endParaRPr dirty="0"/>
          </a:p>
        </p:txBody>
      </p:sp>
      <p:pic>
        <p:nvPicPr>
          <p:cNvPr id="4" name="Picture 3">
            <a:extLst>
              <a:ext uri="{FF2B5EF4-FFF2-40B4-BE49-F238E27FC236}">
                <a16:creationId xmlns:a16="http://schemas.microsoft.com/office/drawing/2014/main" id="{F6EB8143-86F0-DB4A-9311-05C106CDD6E2}"/>
              </a:ext>
            </a:extLst>
          </p:cNvPr>
          <p:cNvPicPr>
            <a:picLocks noChangeAspect="1"/>
          </p:cNvPicPr>
          <p:nvPr/>
        </p:nvPicPr>
        <p:blipFill>
          <a:blip r:embed="rId2"/>
          <a:stretch>
            <a:fillRect/>
          </a:stretch>
        </p:blipFill>
        <p:spPr>
          <a:xfrm>
            <a:off x="1222235" y="3874110"/>
            <a:ext cx="17857180" cy="1970099"/>
          </a:xfrm>
          <a:prstGeom prst="rect">
            <a:avLst/>
          </a:prstGeom>
        </p:spPr>
      </p:pic>
      <p:pic>
        <p:nvPicPr>
          <p:cNvPr id="6" name="Picture 5">
            <a:extLst>
              <a:ext uri="{FF2B5EF4-FFF2-40B4-BE49-F238E27FC236}">
                <a16:creationId xmlns:a16="http://schemas.microsoft.com/office/drawing/2014/main" id="{6DE552CF-8DF4-D148-951A-8FBA808801B5}"/>
              </a:ext>
            </a:extLst>
          </p:cNvPr>
          <p:cNvPicPr>
            <a:picLocks noChangeAspect="1"/>
          </p:cNvPicPr>
          <p:nvPr/>
        </p:nvPicPr>
        <p:blipFill>
          <a:blip r:embed="rId3"/>
          <a:stretch>
            <a:fillRect/>
          </a:stretch>
        </p:blipFill>
        <p:spPr>
          <a:xfrm>
            <a:off x="4571765" y="6636911"/>
            <a:ext cx="19560444" cy="1513381"/>
          </a:xfrm>
          <a:prstGeom prst="rect">
            <a:avLst/>
          </a:prstGeom>
        </p:spPr>
      </p:pic>
      <p:cxnSp>
        <p:nvCxnSpPr>
          <p:cNvPr id="8" name="Elbow Connector 7">
            <a:extLst>
              <a:ext uri="{FF2B5EF4-FFF2-40B4-BE49-F238E27FC236}">
                <a16:creationId xmlns:a16="http://schemas.microsoft.com/office/drawing/2014/main" id="{2AF1E76E-7F5A-0E45-9DD8-086657CF7DB8}"/>
              </a:ext>
            </a:extLst>
          </p:cNvPr>
          <p:cNvCxnSpPr>
            <a:cxnSpLocks/>
            <a:stCxn id="4" idx="1"/>
            <a:endCxn id="6" idx="1"/>
          </p:cNvCxnSpPr>
          <p:nvPr/>
        </p:nvCxnSpPr>
        <p:spPr>
          <a:xfrm rot="10800000" flipH="1" flipV="1">
            <a:off x="1222235" y="4859160"/>
            <a:ext cx="3349530" cy="2534442"/>
          </a:xfrm>
          <a:prstGeom prst="bentConnector3">
            <a:avLst>
              <a:gd name="adj1" fmla="val -6825"/>
            </a:avLst>
          </a:prstGeom>
          <a:noFill/>
          <a:ln w="5715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 name="Elbow Connector 10">
            <a:extLst>
              <a:ext uri="{FF2B5EF4-FFF2-40B4-BE49-F238E27FC236}">
                <a16:creationId xmlns:a16="http://schemas.microsoft.com/office/drawing/2014/main" id="{5831C6DC-572A-5F4A-A485-7C618C088C0A}"/>
              </a:ext>
            </a:extLst>
          </p:cNvPr>
          <p:cNvCxnSpPr>
            <a:cxnSpLocks/>
            <a:endCxn id="3" idx="1"/>
          </p:cNvCxnSpPr>
          <p:nvPr/>
        </p:nvCxnSpPr>
        <p:spPr>
          <a:xfrm rot="16200000" flipH="1">
            <a:off x="4277109" y="8444951"/>
            <a:ext cx="2679380" cy="2090066"/>
          </a:xfrm>
          <a:prstGeom prst="bentConnector2">
            <a:avLst/>
          </a:prstGeom>
          <a:noFill/>
          <a:ln w="5715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3" name="Picture 2">
            <a:extLst>
              <a:ext uri="{FF2B5EF4-FFF2-40B4-BE49-F238E27FC236}">
                <a16:creationId xmlns:a16="http://schemas.microsoft.com/office/drawing/2014/main" id="{1BEF427B-4A52-AA40-A878-A45305411D43}"/>
              </a:ext>
            </a:extLst>
          </p:cNvPr>
          <p:cNvPicPr>
            <a:picLocks noChangeAspect="1"/>
          </p:cNvPicPr>
          <p:nvPr/>
        </p:nvPicPr>
        <p:blipFill>
          <a:blip r:embed="rId4"/>
          <a:stretch>
            <a:fillRect/>
          </a:stretch>
        </p:blipFill>
        <p:spPr>
          <a:xfrm>
            <a:off x="6661832" y="8465862"/>
            <a:ext cx="12182101" cy="4727623"/>
          </a:xfrm>
          <a:prstGeom prst="rect">
            <a:avLst/>
          </a:prstGeom>
          <a:ln>
            <a:solidFill>
              <a:schemeClr val="tx1"/>
            </a:solidFill>
          </a:ln>
        </p:spPr>
      </p:pic>
      <p:sp>
        <p:nvSpPr>
          <p:cNvPr id="13" name="Rectangle 12">
            <a:extLst>
              <a:ext uri="{FF2B5EF4-FFF2-40B4-BE49-F238E27FC236}">
                <a16:creationId xmlns:a16="http://schemas.microsoft.com/office/drawing/2014/main" id="{1962C529-B36D-374E-AAB7-21487B43BEFD}"/>
              </a:ext>
            </a:extLst>
          </p:cNvPr>
          <p:cNvSpPr/>
          <p:nvPr/>
        </p:nvSpPr>
        <p:spPr>
          <a:xfrm>
            <a:off x="2897000" y="11188303"/>
            <a:ext cx="8636007" cy="923330"/>
          </a:xfrm>
          <a:prstGeom prst="rect">
            <a:avLst/>
          </a:prstGeom>
        </p:spPr>
        <p:txBody>
          <a:bodyPr wrap="square">
            <a:spAutoFit/>
          </a:bodyPr>
          <a:lstStyle/>
          <a:p>
            <a:pPr algn="l"/>
            <a:r>
              <a:rPr lang="en-US" sz="5400" dirty="0"/>
              <a:t>http://</a:t>
            </a:r>
            <a:r>
              <a:rPr lang="en-US" sz="5400" dirty="0" err="1"/>
              <a:t>bit.ly</a:t>
            </a:r>
            <a:r>
              <a:rPr lang="en-US" sz="5400" dirty="0"/>
              <a:t>/apachecon18</a:t>
            </a:r>
          </a:p>
        </p:txBody>
      </p:sp>
      <p:sp>
        <p:nvSpPr>
          <p:cNvPr id="10" name="Line Callout 1 9">
            <a:extLst>
              <a:ext uri="{FF2B5EF4-FFF2-40B4-BE49-F238E27FC236}">
                <a16:creationId xmlns:a16="http://schemas.microsoft.com/office/drawing/2014/main" id="{34EC196D-A835-F94F-9744-E3F892B87E08}"/>
              </a:ext>
            </a:extLst>
          </p:cNvPr>
          <p:cNvSpPr/>
          <p:nvPr/>
        </p:nvSpPr>
        <p:spPr>
          <a:xfrm>
            <a:off x="19499851" y="8827453"/>
            <a:ext cx="2067428" cy="2002220"/>
          </a:xfrm>
          <a:prstGeom prst="borderCallout1">
            <a:avLst>
              <a:gd name="adj1" fmla="val 54845"/>
              <a:gd name="adj2" fmla="val -3008"/>
              <a:gd name="adj3" fmla="val 182163"/>
              <a:gd name="adj4" fmla="val -61285"/>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5" name="Picture 4">
            <a:extLst>
              <a:ext uri="{FF2B5EF4-FFF2-40B4-BE49-F238E27FC236}">
                <a16:creationId xmlns:a16="http://schemas.microsoft.com/office/drawing/2014/main" id="{65D5173B-3C30-5C47-B91C-F11B7D333EDA}"/>
              </a:ext>
            </a:extLst>
          </p:cNvPr>
          <p:cNvPicPr>
            <a:picLocks noChangeAspect="1"/>
          </p:cNvPicPr>
          <p:nvPr/>
        </p:nvPicPr>
        <p:blipFill>
          <a:blip r:embed="rId5"/>
          <a:stretch>
            <a:fillRect/>
          </a:stretch>
        </p:blipFill>
        <p:spPr>
          <a:xfrm>
            <a:off x="19595797" y="8977286"/>
            <a:ext cx="1875536" cy="1803400"/>
          </a:xfrm>
          <a:prstGeom prst="rect">
            <a:avLst/>
          </a:prstGeom>
        </p:spPr>
      </p:pic>
    </p:spTree>
    <p:extLst>
      <p:ext uri="{BB962C8B-B14F-4D97-AF65-F5344CB8AC3E}">
        <p14:creationId xmlns:p14="http://schemas.microsoft.com/office/powerpoint/2010/main" val="10862843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itle Here"/>
          <p:cNvSpPr txBox="1">
            <a:spLocks noGrp="1"/>
          </p:cNvSpPr>
          <p:nvPr>
            <p:ph type="body" idx="13"/>
          </p:nvPr>
        </p:nvSpPr>
        <p:spPr>
          <a:prstGeom prst="rect">
            <a:avLst/>
          </a:prstGeom>
        </p:spPr>
        <p:txBody>
          <a:bodyPr/>
          <a:lstStyle/>
          <a:p>
            <a:r>
              <a:rPr lang="en-US" dirty="0"/>
              <a:t>But How?</a:t>
            </a:r>
            <a:endParaRPr dirty="0"/>
          </a:p>
        </p:txBody>
      </p:sp>
      <p:cxnSp>
        <p:nvCxnSpPr>
          <p:cNvPr id="16" name="Straight Arrow Connector 15">
            <a:extLst>
              <a:ext uri="{FF2B5EF4-FFF2-40B4-BE49-F238E27FC236}">
                <a16:creationId xmlns:a16="http://schemas.microsoft.com/office/drawing/2014/main" id="{C3451F92-DE44-5245-B62D-AB93FF7256BD}"/>
              </a:ext>
            </a:extLst>
          </p:cNvPr>
          <p:cNvCxnSpPr>
            <a:cxnSpLocks/>
          </p:cNvCxnSpPr>
          <p:nvPr/>
        </p:nvCxnSpPr>
        <p:spPr>
          <a:xfrm>
            <a:off x="7071589" y="8144198"/>
            <a:ext cx="1174377" cy="0"/>
          </a:xfrm>
          <a:prstGeom prst="straightConnector1">
            <a:avLst/>
          </a:prstGeom>
          <a:noFill/>
          <a:ln w="57150" cap="flat">
            <a:solidFill>
              <a:srgbClr val="000000"/>
            </a:solidFill>
            <a:prstDash val="solid"/>
            <a:miter lim="400000"/>
            <a:headEnd type="triangle" w="med" len="med"/>
            <a:tailEnd type="none" w="med" len="med"/>
          </a:ln>
          <a:effectLst/>
          <a:sp3d/>
        </p:spPr>
        <p:style>
          <a:lnRef idx="0">
            <a:scrgbClr r="0" g="0" b="0"/>
          </a:lnRef>
          <a:fillRef idx="0">
            <a:scrgbClr r="0" g="0" b="0"/>
          </a:fillRef>
          <a:effectRef idx="0">
            <a:scrgbClr r="0" g="0" b="0"/>
          </a:effectRef>
          <a:fontRef idx="none"/>
        </p:style>
      </p:cxnSp>
      <p:grpSp>
        <p:nvGrpSpPr>
          <p:cNvPr id="2" name="Group 1">
            <a:extLst>
              <a:ext uri="{FF2B5EF4-FFF2-40B4-BE49-F238E27FC236}">
                <a16:creationId xmlns:a16="http://schemas.microsoft.com/office/drawing/2014/main" id="{309E0890-ECBC-F246-BB3C-1B66E9AB9BF6}"/>
              </a:ext>
            </a:extLst>
          </p:cNvPr>
          <p:cNvGrpSpPr/>
          <p:nvPr/>
        </p:nvGrpSpPr>
        <p:grpSpPr>
          <a:xfrm>
            <a:off x="1569086" y="5632591"/>
            <a:ext cx="2364827" cy="1043768"/>
            <a:chOff x="1569086" y="5632591"/>
            <a:chExt cx="2364827" cy="1043768"/>
          </a:xfrm>
        </p:grpSpPr>
        <p:sp>
          <p:nvSpPr>
            <p:cNvPr id="4" name="Snip Single Corner Rectangle 3">
              <a:extLst>
                <a:ext uri="{FF2B5EF4-FFF2-40B4-BE49-F238E27FC236}">
                  <a16:creationId xmlns:a16="http://schemas.microsoft.com/office/drawing/2014/main" id="{46551E9E-A138-A543-B61F-2D877599DC2D}"/>
                </a:ext>
              </a:extLst>
            </p:cNvPr>
            <p:cNvSpPr/>
            <p:nvPr/>
          </p:nvSpPr>
          <p:spPr>
            <a:xfrm>
              <a:off x="2924291" y="5632591"/>
              <a:ext cx="725214" cy="877176"/>
            </a:xfrm>
            <a:prstGeom prst="snip1Rect">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cxnSp>
          <p:nvCxnSpPr>
            <p:cNvPr id="6" name="Straight Arrow Connector 5">
              <a:extLst>
                <a:ext uri="{FF2B5EF4-FFF2-40B4-BE49-F238E27FC236}">
                  <a16:creationId xmlns:a16="http://schemas.microsoft.com/office/drawing/2014/main" id="{E8F16419-3308-304C-8D53-DFD20C9D8925}"/>
                </a:ext>
              </a:extLst>
            </p:cNvPr>
            <p:cNvCxnSpPr/>
            <p:nvPr/>
          </p:nvCxnSpPr>
          <p:spPr>
            <a:xfrm>
              <a:off x="1569086" y="6658460"/>
              <a:ext cx="2364827" cy="0"/>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43F45DCD-C8F0-F642-AA22-C9ADA9B0E38D}"/>
                </a:ext>
              </a:extLst>
            </p:cNvPr>
            <p:cNvSpPr txBox="1"/>
            <p:nvPr/>
          </p:nvSpPr>
          <p:spPr>
            <a:xfrm>
              <a:off x="1717564" y="6039647"/>
              <a:ext cx="1033936"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dirty="0"/>
                <a:t>crud</a:t>
              </a:r>
              <a:endPar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9" name="TextBox 18">
              <a:extLst>
                <a:ext uri="{FF2B5EF4-FFF2-40B4-BE49-F238E27FC236}">
                  <a16:creationId xmlns:a16="http://schemas.microsoft.com/office/drawing/2014/main" id="{81679111-3385-124D-9C44-F9F7818DCD56}"/>
                </a:ext>
              </a:extLst>
            </p:cNvPr>
            <p:cNvSpPr txBox="1"/>
            <p:nvPr/>
          </p:nvSpPr>
          <p:spPr>
            <a:xfrm>
              <a:off x="2898764" y="5825461"/>
              <a:ext cx="753410"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Helvetica Neue"/>
                  <a:ea typeface="Helvetica Neue"/>
                  <a:cs typeface="Helvetica Neue"/>
                  <a:sym typeface="Helvetica Neue"/>
                </a:rPr>
                <a:t>code</a:t>
              </a:r>
            </a:p>
          </p:txBody>
        </p:sp>
      </p:grpSp>
      <p:grpSp>
        <p:nvGrpSpPr>
          <p:cNvPr id="9" name="Group 8">
            <a:extLst>
              <a:ext uri="{FF2B5EF4-FFF2-40B4-BE49-F238E27FC236}">
                <a16:creationId xmlns:a16="http://schemas.microsoft.com/office/drawing/2014/main" id="{8BC30F77-32DB-5D48-BBC8-EA93185D3579}"/>
              </a:ext>
            </a:extLst>
          </p:cNvPr>
          <p:cNvGrpSpPr/>
          <p:nvPr/>
        </p:nvGrpSpPr>
        <p:grpSpPr>
          <a:xfrm>
            <a:off x="5483115" y="3510643"/>
            <a:ext cx="5224987" cy="2782463"/>
            <a:chOff x="5483115" y="3510643"/>
            <a:chExt cx="5224987" cy="2782463"/>
          </a:xfrm>
        </p:grpSpPr>
        <p:sp>
          <p:nvSpPr>
            <p:cNvPr id="3" name="Can 2">
              <a:extLst>
                <a:ext uri="{FF2B5EF4-FFF2-40B4-BE49-F238E27FC236}">
                  <a16:creationId xmlns:a16="http://schemas.microsoft.com/office/drawing/2014/main" id="{CDA92322-AE39-054A-A51E-A59DDABC7194}"/>
                </a:ext>
              </a:extLst>
            </p:cNvPr>
            <p:cNvSpPr/>
            <p:nvPr/>
          </p:nvSpPr>
          <p:spPr>
            <a:xfrm>
              <a:off x="8833758" y="3510643"/>
              <a:ext cx="1874344" cy="1933109"/>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 name="Snip Single Corner Rectangle 26">
              <a:extLst>
                <a:ext uri="{FF2B5EF4-FFF2-40B4-BE49-F238E27FC236}">
                  <a16:creationId xmlns:a16="http://schemas.microsoft.com/office/drawing/2014/main" id="{3130DEC3-4721-9649-B085-DD1E58592F04}"/>
                </a:ext>
              </a:extLst>
            </p:cNvPr>
            <p:cNvSpPr/>
            <p:nvPr/>
          </p:nvSpPr>
          <p:spPr>
            <a:xfrm>
              <a:off x="9543068" y="4422141"/>
              <a:ext cx="725214" cy="877176"/>
            </a:xfrm>
            <a:prstGeom prst="snip1Rect">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8" name="TextBox 27">
              <a:extLst>
                <a:ext uri="{FF2B5EF4-FFF2-40B4-BE49-F238E27FC236}">
                  <a16:creationId xmlns:a16="http://schemas.microsoft.com/office/drawing/2014/main" id="{6F6C22CB-8488-6142-A5E4-EA2CCC631486}"/>
                </a:ext>
              </a:extLst>
            </p:cNvPr>
            <p:cNvSpPr txBox="1"/>
            <p:nvPr/>
          </p:nvSpPr>
          <p:spPr>
            <a:xfrm>
              <a:off x="9517541" y="4615011"/>
              <a:ext cx="753410"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000" dirty="0">
                  <a:solidFill>
                    <a:schemeClr val="bg1"/>
                  </a:solidFill>
                </a:rPr>
                <a:t>code</a:t>
              </a:r>
            </a:p>
          </p:txBody>
        </p:sp>
        <p:cxnSp>
          <p:nvCxnSpPr>
            <p:cNvPr id="29" name="Elbow Connector 28">
              <a:extLst>
                <a:ext uri="{FF2B5EF4-FFF2-40B4-BE49-F238E27FC236}">
                  <a16:creationId xmlns:a16="http://schemas.microsoft.com/office/drawing/2014/main" id="{2CBDF624-4336-724A-8D8F-A61ADFA69347}"/>
                </a:ext>
              </a:extLst>
            </p:cNvPr>
            <p:cNvCxnSpPr>
              <a:cxnSpLocks/>
              <a:stCxn id="91" idx="0"/>
              <a:endCxn id="3" idx="2"/>
            </p:cNvCxnSpPr>
            <p:nvPr/>
          </p:nvCxnSpPr>
          <p:spPr>
            <a:xfrm rot="5400000" flipH="1" flipV="1">
              <a:off x="6250483" y="3709831"/>
              <a:ext cx="1815907" cy="3350643"/>
            </a:xfrm>
            <a:prstGeom prst="bentConnector2">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cxnSp>
        <p:nvCxnSpPr>
          <p:cNvPr id="52" name="Straight Arrow Connector 51">
            <a:extLst>
              <a:ext uri="{FF2B5EF4-FFF2-40B4-BE49-F238E27FC236}">
                <a16:creationId xmlns:a16="http://schemas.microsoft.com/office/drawing/2014/main" id="{EA4A6535-8FAB-1245-9C9C-585E617DFEE4}"/>
              </a:ext>
            </a:extLst>
          </p:cNvPr>
          <p:cNvCxnSpPr>
            <a:cxnSpLocks/>
          </p:cNvCxnSpPr>
          <p:nvPr/>
        </p:nvCxnSpPr>
        <p:spPr>
          <a:xfrm>
            <a:off x="11229278" y="8117872"/>
            <a:ext cx="1257385" cy="12096"/>
          </a:xfrm>
          <a:prstGeom prst="straightConnector1">
            <a:avLst/>
          </a:prstGeom>
          <a:noFill/>
          <a:ln w="57150" cap="flat">
            <a:solidFill>
              <a:srgbClr val="000000"/>
            </a:solidFill>
            <a:prstDash val="solid"/>
            <a:miter lim="400000"/>
            <a:headEnd type="triangle" w="med" len="med"/>
            <a:tailEnd type="none" w="med" len="med"/>
          </a:ln>
          <a:effectLst/>
          <a:sp3d/>
        </p:spPr>
        <p:style>
          <a:lnRef idx="0">
            <a:scrgbClr r="0" g="0" b="0"/>
          </a:lnRef>
          <a:fillRef idx="0">
            <a:scrgbClr r="0" g="0" b="0"/>
          </a:fillRef>
          <a:effectRef idx="0">
            <a:scrgbClr r="0" g="0" b="0"/>
          </a:effectRef>
          <a:fontRef idx="none"/>
        </p:style>
      </p:cxnSp>
      <p:grpSp>
        <p:nvGrpSpPr>
          <p:cNvPr id="10" name="Group 9">
            <a:extLst>
              <a:ext uri="{FF2B5EF4-FFF2-40B4-BE49-F238E27FC236}">
                <a16:creationId xmlns:a16="http://schemas.microsoft.com/office/drawing/2014/main" id="{E91ED85E-E9CB-0042-A6C2-8B78C4B585AC}"/>
              </a:ext>
            </a:extLst>
          </p:cNvPr>
          <p:cNvGrpSpPr/>
          <p:nvPr/>
        </p:nvGrpSpPr>
        <p:grpSpPr>
          <a:xfrm>
            <a:off x="1569086" y="6739077"/>
            <a:ext cx="2364827" cy="654610"/>
            <a:chOff x="1569086" y="6739077"/>
            <a:chExt cx="2364827" cy="654610"/>
          </a:xfrm>
        </p:grpSpPr>
        <p:sp>
          <p:nvSpPr>
            <p:cNvPr id="12" name="TextBox 11">
              <a:extLst>
                <a:ext uri="{FF2B5EF4-FFF2-40B4-BE49-F238E27FC236}">
                  <a16:creationId xmlns:a16="http://schemas.microsoft.com/office/drawing/2014/main" id="{B9B51A4F-0CC2-C044-BA99-3D9DE19C569C}"/>
                </a:ext>
              </a:extLst>
            </p:cNvPr>
            <p:cNvSpPr txBox="1"/>
            <p:nvPr/>
          </p:nvSpPr>
          <p:spPr>
            <a:xfrm>
              <a:off x="1717564" y="6739077"/>
              <a:ext cx="1633459"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dirty="0"/>
                <a:t>request</a:t>
              </a:r>
              <a:endPar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cxnSp>
          <p:nvCxnSpPr>
            <p:cNvPr id="54" name="Straight Arrow Connector 53">
              <a:extLst>
                <a:ext uri="{FF2B5EF4-FFF2-40B4-BE49-F238E27FC236}">
                  <a16:creationId xmlns:a16="http://schemas.microsoft.com/office/drawing/2014/main" id="{0EFE8A45-978C-4D4D-B77A-D13DA2266E6F}"/>
                </a:ext>
              </a:extLst>
            </p:cNvPr>
            <p:cNvCxnSpPr/>
            <p:nvPr/>
          </p:nvCxnSpPr>
          <p:spPr>
            <a:xfrm>
              <a:off x="1569086" y="7393687"/>
              <a:ext cx="2364827" cy="0"/>
            </a:xfrm>
            <a:prstGeom prst="straightConnector1">
              <a:avLst/>
            </a:prstGeom>
            <a:noFill/>
            <a:ln w="57150" cap="flat">
              <a:solidFill>
                <a:srgbClr val="000000"/>
              </a:solidFill>
              <a:prstDash val="solid"/>
              <a:miter lim="400000"/>
              <a:headEnd type="none" w="med" len="med"/>
              <a:tailEnd type="triangle" w="med" len="med"/>
            </a:ln>
            <a:effectLst/>
            <a:sp3d/>
          </p:spPr>
          <p:style>
            <a:lnRef idx="0">
              <a:scrgbClr r="0" g="0" b="0"/>
            </a:lnRef>
            <a:fillRef idx="0">
              <a:scrgbClr r="0" g="0" b="0"/>
            </a:fillRef>
            <a:effectRef idx="0">
              <a:scrgbClr r="0" g="0" b="0"/>
            </a:effectRef>
            <a:fontRef idx="none"/>
          </p:style>
        </p:cxnSp>
      </p:grpSp>
      <p:grpSp>
        <p:nvGrpSpPr>
          <p:cNvPr id="32" name="Group 31">
            <a:extLst>
              <a:ext uri="{FF2B5EF4-FFF2-40B4-BE49-F238E27FC236}">
                <a16:creationId xmlns:a16="http://schemas.microsoft.com/office/drawing/2014/main" id="{B8A4D944-524C-E146-B452-4A9245C05E6D}"/>
              </a:ext>
            </a:extLst>
          </p:cNvPr>
          <p:cNvGrpSpPr/>
          <p:nvPr/>
        </p:nvGrpSpPr>
        <p:grpSpPr>
          <a:xfrm>
            <a:off x="1569086" y="7474305"/>
            <a:ext cx="2364827" cy="681204"/>
            <a:chOff x="1569086" y="7474305"/>
            <a:chExt cx="2364827" cy="681204"/>
          </a:xfrm>
        </p:grpSpPr>
        <p:cxnSp>
          <p:nvCxnSpPr>
            <p:cNvPr id="11" name="Straight Arrow Connector 10">
              <a:extLst>
                <a:ext uri="{FF2B5EF4-FFF2-40B4-BE49-F238E27FC236}">
                  <a16:creationId xmlns:a16="http://schemas.microsoft.com/office/drawing/2014/main" id="{87A356AB-0466-2441-A5EC-40DD11C7CF20}"/>
                </a:ext>
              </a:extLst>
            </p:cNvPr>
            <p:cNvCxnSpPr/>
            <p:nvPr/>
          </p:nvCxnSpPr>
          <p:spPr>
            <a:xfrm>
              <a:off x="1569086" y="8155509"/>
              <a:ext cx="2364827" cy="0"/>
            </a:xfrm>
            <a:prstGeom prst="straightConnector1">
              <a:avLst/>
            </a:prstGeom>
            <a:noFill/>
            <a:ln w="57150" cap="flat">
              <a:solidFill>
                <a:srgbClr val="000000"/>
              </a:solidFill>
              <a:prstDash val="solid"/>
              <a:miter lim="400000"/>
              <a:headEnd type="triangle" w="med" len="med"/>
              <a:tailEnd type="none" w="med" len="med"/>
            </a:ln>
            <a:effectLst/>
            <a:sp3d/>
          </p:spPr>
          <p:style>
            <a:lnRef idx="0">
              <a:scrgbClr r="0" g="0" b="0"/>
            </a:lnRef>
            <a:fillRef idx="0">
              <a:scrgbClr r="0" g="0" b="0"/>
            </a:fillRef>
            <a:effectRef idx="0">
              <a:scrgbClr r="0" g="0" b="0"/>
            </a:effectRef>
            <a:fontRef idx="none"/>
          </p:style>
        </p:cxnSp>
        <p:sp>
          <p:nvSpPr>
            <p:cNvPr id="55" name="TextBox 54">
              <a:extLst>
                <a:ext uri="{FF2B5EF4-FFF2-40B4-BE49-F238E27FC236}">
                  <a16:creationId xmlns:a16="http://schemas.microsoft.com/office/drawing/2014/main" id="{AC11E3A5-1583-6240-9010-B814D53568A5}"/>
                </a:ext>
              </a:extLst>
            </p:cNvPr>
            <p:cNvSpPr txBox="1"/>
            <p:nvPr/>
          </p:nvSpPr>
          <p:spPr>
            <a:xfrm>
              <a:off x="1717564" y="7474305"/>
              <a:ext cx="1958869"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dirty="0"/>
                <a:t>response</a:t>
              </a:r>
              <a:endPar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grpSp>
      <p:grpSp>
        <p:nvGrpSpPr>
          <p:cNvPr id="18" name="Group 17">
            <a:extLst>
              <a:ext uri="{FF2B5EF4-FFF2-40B4-BE49-F238E27FC236}">
                <a16:creationId xmlns:a16="http://schemas.microsoft.com/office/drawing/2014/main" id="{C5597651-1FF9-2649-9CBE-68DDF3214D42}"/>
              </a:ext>
            </a:extLst>
          </p:cNvPr>
          <p:cNvGrpSpPr/>
          <p:nvPr/>
        </p:nvGrpSpPr>
        <p:grpSpPr>
          <a:xfrm>
            <a:off x="15597048" y="6182856"/>
            <a:ext cx="2041360" cy="642290"/>
            <a:chOff x="15597048" y="6182856"/>
            <a:chExt cx="2041360" cy="642290"/>
          </a:xfrm>
        </p:grpSpPr>
        <p:cxnSp>
          <p:nvCxnSpPr>
            <p:cNvPr id="23" name="Straight Arrow Connector 22">
              <a:extLst>
                <a:ext uri="{FF2B5EF4-FFF2-40B4-BE49-F238E27FC236}">
                  <a16:creationId xmlns:a16="http://schemas.microsoft.com/office/drawing/2014/main" id="{33EBD2E4-DC3F-A642-BE15-00ED777E4240}"/>
                </a:ext>
              </a:extLst>
            </p:cNvPr>
            <p:cNvCxnSpPr>
              <a:cxnSpLocks/>
              <a:endCxn id="41" idx="1"/>
            </p:cNvCxnSpPr>
            <p:nvPr/>
          </p:nvCxnSpPr>
          <p:spPr>
            <a:xfrm>
              <a:off x="15597048" y="6766690"/>
              <a:ext cx="2041360" cy="0"/>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58" name="TextBox 57">
              <a:extLst>
                <a:ext uri="{FF2B5EF4-FFF2-40B4-BE49-F238E27FC236}">
                  <a16:creationId xmlns:a16="http://schemas.microsoft.com/office/drawing/2014/main" id="{4C499145-0AFE-0349-9C79-DCB3ECFD35EC}"/>
                </a:ext>
              </a:extLst>
            </p:cNvPr>
            <p:cNvSpPr txBox="1"/>
            <p:nvPr/>
          </p:nvSpPr>
          <p:spPr>
            <a:xfrm>
              <a:off x="16646966" y="6182856"/>
              <a:ext cx="896140" cy="642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dirty="0"/>
                <a:t>/</a:t>
              </a:r>
              <a:r>
                <a:rPr lang="en-US" dirty="0" err="1"/>
                <a:t>init</a:t>
              </a:r>
              <a:endPar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grpSp>
      <p:grpSp>
        <p:nvGrpSpPr>
          <p:cNvPr id="22" name="Group 21">
            <a:extLst>
              <a:ext uri="{FF2B5EF4-FFF2-40B4-BE49-F238E27FC236}">
                <a16:creationId xmlns:a16="http://schemas.microsoft.com/office/drawing/2014/main" id="{45475E1C-1030-D64D-AA78-CF749280B180}"/>
              </a:ext>
            </a:extLst>
          </p:cNvPr>
          <p:cNvGrpSpPr/>
          <p:nvPr/>
        </p:nvGrpSpPr>
        <p:grpSpPr>
          <a:xfrm>
            <a:off x="15587519" y="6780656"/>
            <a:ext cx="2041360" cy="636712"/>
            <a:chOff x="15587519" y="6780656"/>
            <a:chExt cx="2041360" cy="636712"/>
          </a:xfrm>
        </p:grpSpPr>
        <p:cxnSp>
          <p:nvCxnSpPr>
            <p:cNvPr id="24" name="Straight Arrow Connector 23">
              <a:extLst>
                <a:ext uri="{FF2B5EF4-FFF2-40B4-BE49-F238E27FC236}">
                  <a16:creationId xmlns:a16="http://schemas.microsoft.com/office/drawing/2014/main" id="{F17B356E-C52A-4E4E-9938-334D2B39CF20}"/>
                </a:ext>
              </a:extLst>
            </p:cNvPr>
            <p:cNvCxnSpPr>
              <a:cxnSpLocks/>
            </p:cNvCxnSpPr>
            <p:nvPr/>
          </p:nvCxnSpPr>
          <p:spPr>
            <a:xfrm>
              <a:off x="15587519" y="7393687"/>
              <a:ext cx="2041360" cy="6229"/>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59" name="TextBox 58">
              <a:extLst>
                <a:ext uri="{FF2B5EF4-FFF2-40B4-BE49-F238E27FC236}">
                  <a16:creationId xmlns:a16="http://schemas.microsoft.com/office/drawing/2014/main" id="{B87EE89A-9122-A64F-8BE0-958C4D0C6496}"/>
                </a:ext>
              </a:extLst>
            </p:cNvPr>
            <p:cNvSpPr txBox="1"/>
            <p:nvPr/>
          </p:nvSpPr>
          <p:spPr>
            <a:xfrm>
              <a:off x="16576484" y="6780656"/>
              <a:ext cx="944168"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dirty="0"/>
                <a:t>/run</a:t>
              </a:r>
              <a:endPar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grpSp>
      <p:grpSp>
        <p:nvGrpSpPr>
          <p:cNvPr id="26" name="Group 25">
            <a:extLst>
              <a:ext uri="{FF2B5EF4-FFF2-40B4-BE49-F238E27FC236}">
                <a16:creationId xmlns:a16="http://schemas.microsoft.com/office/drawing/2014/main" id="{2500E080-6658-394D-974F-A15906BDA3D8}"/>
              </a:ext>
            </a:extLst>
          </p:cNvPr>
          <p:cNvGrpSpPr/>
          <p:nvPr/>
        </p:nvGrpSpPr>
        <p:grpSpPr>
          <a:xfrm>
            <a:off x="15572462" y="7567110"/>
            <a:ext cx="2041360" cy="636712"/>
            <a:chOff x="15572462" y="7567110"/>
            <a:chExt cx="2041360" cy="636712"/>
          </a:xfrm>
        </p:grpSpPr>
        <p:cxnSp>
          <p:nvCxnSpPr>
            <p:cNvPr id="65" name="Straight Arrow Connector 64">
              <a:extLst>
                <a:ext uri="{FF2B5EF4-FFF2-40B4-BE49-F238E27FC236}">
                  <a16:creationId xmlns:a16="http://schemas.microsoft.com/office/drawing/2014/main" id="{0705696A-7E6D-0F4D-8F88-46E501FE8D4A}"/>
                </a:ext>
              </a:extLst>
            </p:cNvPr>
            <p:cNvCxnSpPr>
              <a:cxnSpLocks/>
            </p:cNvCxnSpPr>
            <p:nvPr/>
          </p:nvCxnSpPr>
          <p:spPr>
            <a:xfrm>
              <a:off x="15572462" y="8149186"/>
              <a:ext cx="2041360" cy="0"/>
            </a:xfrm>
            <a:prstGeom prst="straightConnector1">
              <a:avLst/>
            </a:prstGeom>
            <a:noFill/>
            <a:ln w="57150" cap="flat">
              <a:solidFill>
                <a:srgbClr val="000000"/>
              </a:solidFill>
              <a:prstDash val="solid"/>
              <a:miter lim="400000"/>
              <a:headEnd type="triangle" w="med" len="med"/>
              <a:tailEnd type="none" w="med" len="med"/>
            </a:ln>
            <a:effectLst/>
            <a:sp3d/>
          </p:spPr>
          <p:style>
            <a:lnRef idx="0">
              <a:scrgbClr r="0" g="0" b="0"/>
            </a:lnRef>
            <a:fillRef idx="0">
              <a:scrgbClr r="0" g="0" b="0"/>
            </a:fillRef>
            <a:effectRef idx="0">
              <a:scrgbClr r="0" g="0" b="0"/>
            </a:effectRef>
            <a:fontRef idx="none"/>
          </p:style>
        </p:cxnSp>
        <p:sp>
          <p:nvSpPr>
            <p:cNvPr id="71" name="TextBox 70">
              <a:extLst>
                <a:ext uri="{FF2B5EF4-FFF2-40B4-BE49-F238E27FC236}">
                  <a16:creationId xmlns:a16="http://schemas.microsoft.com/office/drawing/2014/main" id="{2BFE88F3-887F-6045-BB82-B227F06D4010}"/>
                </a:ext>
              </a:extLst>
            </p:cNvPr>
            <p:cNvSpPr txBox="1"/>
            <p:nvPr/>
          </p:nvSpPr>
          <p:spPr>
            <a:xfrm>
              <a:off x="15596248" y="7567110"/>
              <a:ext cx="1253547"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dirty="0"/>
                <a:t>result</a:t>
              </a:r>
              <a:endPar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grpSp>
      <p:cxnSp>
        <p:nvCxnSpPr>
          <p:cNvPr id="75" name="Straight Arrow Connector 74">
            <a:extLst>
              <a:ext uri="{FF2B5EF4-FFF2-40B4-BE49-F238E27FC236}">
                <a16:creationId xmlns:a16="http://schemas.microsoft.com/office/drawing/2014/main" id="{ACB092E5-291C-634B-85B7-3E9F202F9827}"/>
              </a:ext>
            </a:extLst>
          </p:cNvPr>
          <p:cNvCxnSpPr>
            <a:cxnSpLocks/>
          </p:cNvCxnSpPr>
          <p:nvPr/>
        </p:nvCxnSpPr>
        <p:spPr>
          <a:xfrm>
            <a:off x="7074198" y="7393687"/>
            <a:ext cx="1206038" cy="0"/>
          </a:xfrm>
          <a:prstGeom prst="straightConnector1">
            <a:avLst/>
          </a:prstGeom>
          <a:noFill/>
          <a:ln w="57150" cap="flat">
            <a:solidFill>
              <a:srgbClr val="000000"/>
            </a:solidFill>
            <a:prstDash val="solid"/>
            <a:miter lim="400000"/>
            <a:headEnd type="none" w="med" len="med"/>
            <a:tailEnd type="triangle" w="med" len="med"/>
          </a:ln>
          <a:effectLst/>
          <a:sp3d/>
        </p:spPr>
        <p:style>
          <a:lnRef idx="0">
            <a:scrgbClr r="0" g="0" b="0"/>
          </a:lnRef>
          <a:fillRef idx="0">
            <a:scrgbClr r="0" g="0" b="0"/>
          </a:fillRef>
          <a:effectRef idx="0">
            <a:scrgbClr r="0" g="0" b="0"/>
          </a:effectRef>
          <a:fontRef idx="none"/>
        </p:style>
      </p:cxnSp>
      <p:grpSp>
        <p:nvGrpSpPr>
          <p:cNvPr id="30" name="Group 29">
            <a:extLst>
              <a:ext uri="{FF2B5EF4-FFF2-40B4-BE49-F238E27FC236}">
                <a16:creationId xmlns:a16="http://schemas.microsoft.com/office/drawing/2014/main" id="{CA729B3B-1F5F-AF45-AB19-0C3E3E608538}"/>
              </a:ext>
            </a:extLst>
          </p:cNvPr>
          <p:cNvGrpSpPr/>
          <p:nvPr/>
        </p:nvGrpSpPr>
        <p:grpSpPr>
          <a:xfrm>
            <a:off x="9075030" y="8308403"/>
            <a:ext cx="4937827" cy="2522092"/>
            <a:chOff x="9075030" y="8308403"/>
            <a:chExt cx="4937827" cy="2522092"/>
          </a:xfrm>
        </p:grpSpPr>
        <p:cxnSp>
          <p:nvCxnSpPr>
            <p:cNvPr id="78" name="Elbow Connector 77">
              <a:extLst>
                <a:ext uri="{FF2B5EF4-FFF2-40B4-BE49-F238E27FC236}">
                  <a16:creationId xmlns:a16="http://schemas.microsoft.com/office/drawing/2014/main" id="{F8764A1F-0135-BA42-9C6E-3BE7147847CF}"/>
                </a:ext>
              </a:extLst>
            </p:cNvPr>
            <p:cNvCxnSpPr>
              <a:cxnSpLocks/>
              <a:stCxn id="15" idx="2"/>
              <a:endCxn id="79" idx="4"/>
            </p:cNvCxnSpPr>
            <p:nvPr/>
          </p:nvCxnSpPr>
          <p:spPr>
            <a:xfrm rot="5400000">
              <a:off x="11551965" y="7553853"/>
              <a:ext cx="1706342" cy="3215442"/>
            </a:xfrm>
            <a:prstGeom prst="bentConnector2">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79" name="Can 78">
              <a:extLst>
                <a:ext uri="{FF2B5EF4-FFF2-40B4-BE49-F238E27FC236}">
                  <a16:creationId xmlns:a16="http://schemas.microsoft.com/office/drawing/2014/main" id="{FDF06B24-22C5-C945-B341-C980DEC46C7D}"/>
                </a:ext>
              </a:extLst>
            </p:cNvPr>
            <p:cNvSpPr/>
            <p:nvPr/>
          </p:nvSpPr>
          <p:spPr>
            <a:xfrm>
              <a:off x="9075030" y="9198994"/>
              <a:ext cx="1722385" cy="1631501"/>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82" name="TextBox 81">
            <a:extLst>
              <a:ext uri="{FF2B5EF4-FFF2-40B4-BE49-F238E27FC236}">
                <a16:creationId xmlns:a16="http://schemas.microsoft.com/office/drawing/2014/main" id="{7EC91275-094D-F641-A1A0-AD52A8DC7F5D}"/>
              </a:ext>
            </a:extLst>
          </p:cNvPr>
          <p:cNvSpPr txBox="1"/>
          <p:nvPr/>
        </p:nvSpPr>
        <p:spPr>
          <a:xfrm>
            <a:off x="9202049" y="9727166"/>
            <a:ext cx="1468350"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2800" dirty="0">
                <a:solidFill>
                  <a:schemeClr val="bg1"/>
                </a:solidFill>
              </a:rPr>
              <a:t>records</a:t>
            </a:r>
            <a:endParaRPr kumimoji="0" lang="en-US" sz="2800" b="1" i="0" u="none" strike="noStrike" cap="none" spc="0" normalizeH="0" baseline="0" dirty="0">
              <a:ln>
                <a:noFill/>
              </a:ln>
              <a:solidFill>
                <a:schemeClr val="bg1"/>
              </a:solidFill>
              <a:effectLst/>
              <a:uFillTx/>
              <a:sym typeface="Helvetica Neue"/>
            </a:endParaRPr>
          </a:p>
        </p:txBody>
      </p:sp>
      <p:grpSp>
        <p:nvGrpSpPr>
          <p:cNvPr id="37" name="Group 36">
            <a:extLst>
              <a:ext uri="{FF2B5EF4-FFF2-40B4-BE49-F238E27FC236}">
                <a16:creationId xmlns:a16="http://schemas.microsoft.com/office/drawing/2014/main" id="{EB7E5DA4-BEB5-7F4A-9593-87C310C5DB3D}"/>
              </a:ext>
            </a:extLst>
          </p:cNvPr>
          <p:cNvGrpSpPr/>
          <p:nvPr/>
        </p:nvGrpSpPr>
        <p:grpSpPr>
          <a:xfrm>
            <a:off x="21331834" y="8398619"/>
            <a:ext cx="1722385" cy="1631501"/>
            <a:chOff x="21331834" y="8398619"/>
            <a:chExt cx="1722385" cy="1631501"/>
          </a:xfrm>
        </p:grpSpPr>
        <p:sp>
          <p:nvSpPr>
            <p:cNvPr id="87" name="Can 86">
              <a:extLst>
                <a:ext uri="{FF2B5EF4-FFF2-40B4-BE49-F238E27FC236}">
                  <a16:creationId xmlns:a16="http://schemas.microsoft.com/office/drawing/2014/main" id="{26DFAAAA-5173-3448-A5BE-F31311C3AFA7}"/>
                </a:ext>
              </a:extLst>
            </p:cNvPr>
            <p:cNvSpPr/>
            <p:nvPr/>
          </p:nvSpPr>
          <p:spPr>
            <a:xfrm>
              <a:off x="21331834" y="8398619"/>
              <a:ext cx="1722385" cy="1631501"/>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8" name="TextBox 87">
              <a:extLst>
                <a:ext uri="{FF2B5EF4-FFF2-40B4-BE49-F238E27FC236}">
                  <a16:creationId xmlns:a16="http://schemas.microsoft.com/office/drawing/2014/main" id="{3E0BFD75-543B-C64F-8655-34CC9D576BAC}"/>
                </a:ext>
              </a:extLst>
            </p:cNvPr>
            <p:cNvSpPr txBox="1"/>
            <p:nvPr/>
          </p:nvSpPr>
          <p:spPr>
            <a:xfrm>
              <a:off x="21758613" y="9037150"/>
              <a:ext cx="868827"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2800" dirty="0">
                  <a:solidFill>
                    <a:schemeClr val="bg1"/>
                  </a:solidFill>
                </a:rPr>
                <a:t>logs</a:t>
              </a:r>
              <a:endParaRPr kumimoji="0" lang="en-US" sz="2800" b="1" i="0" u="none" strike="noStrike" cap="none" spc="0" normalizeH="0" baseline="0" dirty="0">
                <a:ln>
                  <a:noFill/>
                </a:ln>
                <a:solidFill>
                  <a:schemeClr val="bg1"/>
                </a:solidFill>
                <a:effectLst/>
                <a:uFillTx/>
                <a:sym typeface="Helvetica Neue"/>
              </a:endParaRPr>
            </a:p>
          </p:txBody>
        </p:sp>
      </p:grpSp>
      <p:grpSp>
        <p:nvGrpSpPr>
          <p:cNvPr id="5" name="Group 4">
            <a:extLst>
              <a:ext uri="{FF2B5EF4-FFF2-40B4-BE49-F238E27FC236}">
                <a16:creationId xmlns:a16="http://schemas.microsoft.com/office/drawing/2014/main" id="{4EC8B68F-084B-B54F-9F74-3B89CD78AE40}"/>
              </a:ext>
            </a:extLst>
          </p:cNvPr>
          <p:cNvGrpSpPr/>
          <p:nvPr/>
        </p:nvGrpSpPr>
        <p:grpSpPr>
          <a:xfrm>
            <a:off x="3987333" y="6293105"/>
            <a:ext cx="2991563" cy="2015297"/>
            <a:chOff x="3987333" y="6293105"/>
            <a:chExt cx="2991563" cy="2015297"/>
          </a:xfrm>
          <a:solidFill>
            <a:schemeClr val="accent3"/>
          </a:solidFill>
        </p:grpSpPr>
        <p:sp>
          <p:nvSpPr>
            <p:cNvPr id="91" name="Rectangle 90">
              <a:extLst>
                <a:ext uri="{FF2B5EF4-FFF2-40B4-BE49-F238E27FC236}">
                  <a16:creationId xmlns:a16="http://schemas.microsoft.com/office/drawing/2014/main" id="{35A16433-859B-0B4F-8413-94A7AD15E67B}"/>
                </a:ext>
              </a:extLst>
            </p:cNvPr>
            <p:cNvSpPr/>
            <p:nvPr/>
          </p:nvSpPr>
          <p:spPr>
            <a:xfrm>
              <a:off x="3987333" y="6293105"/>
              <a:ext cx="2991563" cy="2015297"/>
            </a:xfrm>
            <a:prstGeom prst="rect">
              <a:avLst/>
            </a:prstGeom>
            <a:grp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 name="TextBox 35">
              <a:extLst>
                <a:ext uri="{FF2B5EF4-FFF2-40B4-BE49-F238E27FC236}">
                  <a16:creationId xmlns:a16="http://schemas.microsoft.com/office/drawing/2014/main" id="{202C31F5-EE4A-4949-B236-5BC1F14DCCC4}"/>
                </a:ext>
              </a:extLst>
            </p:cNvPr>
            <p:cNvSpPr txBox="1"/>
            <p:nvPr/>
          </p:nvSpPr>
          <p:spPr>
            <a:xfrm>
              <a:off x="4186845" y="6982397"/>
              <a:ext cx="2483051" cy="63671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dirty="0">
                  <a:solidFill>
                    <a:schemeClr val="bg1"/>
                  </a:solidFill>
                </a:rPr>
                <a:t>C</a:t>
              </a:r>
              <a:r>
                <a:rPr kumimoji="0" lang="en-US" sz="3200" b="1" i="0" u="none" strike="noStrike" cap="none" spc="0" normalizeH="0" baseline="0" dirty="0">
                  <a:ln>
                    <a:noFill/>
                  </a:ln>
                  <a:solidFill>
                    <a:schemeClr val="bg1"/>
                  </a:solidFill>
                  <a:effectLst/>
                  <a:uFillTx/>
                  <a:latin typeface="Helvetica Neue"/>
                  <a:ea typeface="Helvetica Neue"/>
                  <a:cs typeface="Helvetica Neue"/>
                  <a:sym typeface="Helvetica Neue"/>
                </a:rPr>
                <a:t>ontroller</a:t>
              </a:r>
            </a:p>
          </p:txBody>
        </p:sp>
        <p:pic>
          <p:nvPicPr>
            <p:cNvPr id="46" name="Picture 45">
              <a:extLst>
                <a:ext uri="{FF2B5EF4-FFF2-40B4-BE49-F238E27FC236}">
                  <a16:creationId xmlns:a16="http://schemas.microsoft.com/office/drawing/2014/main" id="{08B7E2B2-F1FA-9C45-87DC-98A780F93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529" y="7523152"/>
              <a:ext cx="1001390" cy="696033"/>
            </a:xfrm>
            <a:prstGeom prst="rect">
              <a:avLst/>
            </a:prstGeom>
            <a:grpFill/>
          </p:spPr>
        </p:pic>
      </p:grpSp>
      <p:grpSp>
        <p:nvGrpSpPr>
          <p:cNvPr id="13" name="Group 12">
            <a:extLst>
              <a:ext uri="{FF2B5EF4-FFF2-40B4-BE49-F238E27FC236}">
                <a16:creationId xmlns:a16="http://schemas.microsoft.com/office/drawing/2014/main" id="{C0DC6BE7-0764-CC4A-949E-4782323795C1}"/>
              </a:ext>
            </a:extLst>
          </p:cNvPr>
          <p:cNvGrpSpPr/>
          <p:nvPr/>
        </p:nvGrpSpPr>
        <p:grpSpPr>
          <a:xfrm>
            <a:off x="8280236" y="6293106"/>
            <a:ext cx="2991563" cy="2015297"/>
            <a:chOff x="8280236" y="6293106"/>
            <a:chExt cx="2991563" cy="2015297"/>
          </a:xfrm>
        </p:grpSpPr>
        <p:sp>
          <p:nvSpPr>
            <p:cNvPr id="14" name="Rectangle 13">
              <a:extLst>
                <a:ext uri="{FF2B5EF4-FFF2-40B4-BE49-F238E27FC236}">
                  <a16:creationId xmlns:a16="http://schemas.microsoft.com/office/drawing/2014/main" id="{60392081-CB15-4A47-B320-64B584AF98A8}"/>
                </a:ext>
              </a:extLst>
            </p:cNvPr>
            <p:cNvSpPr/>
            <p:nvPr/>
          </p:nvSpPr>
          <p:spPr>
            <a:xfrm>
              <a:off x="8280236" y="6293106"/>
              <a:ext cx="2991563" cy="2015297"/>
            </a:xfrm>
            <a:prstGeom prst="rect">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5" name="TextBox 34">
              <a:extLst>
                <a:ext uri="{FF2B5EF4-FFF2-40B4-BE49-F238E27FC236}">
                  <a16:creationId xmlns:a16="http://schemas.microsoft.com/office/drawing/2014/main" id="{C9212FB9-73F9-374C-8ABC-A057D074BCC6}"/>
                </a:ext>
              </a:extLst>
            </p:cNvPr>
            <p:cNvSpPr txBox="1"/>
            <p:nvPr/>
          </p:nvSpPr>
          <p:spPr>
            <a:xfrm>
              <a:off x="9073626" y="6982397"/>
              <a:ext cx="1284005"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Helvetica Neue"/>
                  <a:ea typeface="Helvetica Neue"/>
                  <a:cs typeface="Helvetica Neue"/>
                  <a:sym typeface="Helvetica Neue"/>
                </a:rPr>
                <a:t>Kafka</a:t>
              </a:r>
            </a:p>
          </p:txBody>
        </p:sp>
        <p:pic>
          <p:nvPicPr>
            <p:cNvPr id="47" name="Picture 46">
              <a:extLst>
                <a:ext uri="{FF2B5EF4-FFF2-40B4-BE49-F238E27FC236}">
                  <a16:creationId xmlns:a16="http://schemas.microsoft.com/office/drawing/2014/main" id="{1BF85091-AC83-2341-8846-A7C62CFCE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1382" y="7537449"/>
              <a:ext cx="1001390" cy="696033"/>
            </a:xfrm>
            <a:prstGeom prst="rect">
              <a:avLst/>
            </a:prstGeom>
          </p:spPr>
        </p:pic>
      </p:grpSp>
      <p:grpSp>
        <p:nvGrpSpPr>
          <p:cNvPr id="17" name="Group 16">
            <a:extLst>
              <a:ext uri="{FF2B5EF4-FFF2-40B4-BE49-F238E27FC236}">
                <a16:creationId xmlns:a16="http://schemas.microsoft.com/office/drawing/2014/main" id="{E91973F1-D34C-994D-896F-DC9EA3B4B20A}"/>
              </a:ext>
            </a:extLst>
          </p:cNvPr>
          <p:cNvGrpSpPr/>
          <p:nvPr/>
        </p:nvGrpSpPr>
        <p:grpSpPr>
          <a:xfrm>
            <a:off x="12267518" y="6122590"/>
            <a:ext cx="3275581" cy="2185813"/>
            <a:chOff x="12267518" y="6122590"/>
            <a:chExt cx="3275581" cy="2185813"/>
          </a:xfrm>
          <a:solidFill>
            <a:schemeClr val="accent3"/>
          </a:solidFill>
        </p:grpSpPr>
        <p:sp>
          <p:nvSpPr>
            <p:cNvPr id="96" name="Rectangle 95">
              <a:extLst>
                <a:ext uri="{FF2B5EF4-FFF2-40B4-BE49-F238E27FC236}">
                  <a16:creationId xmlns:a16="http://schemas.microsoft.com/office/drawing/2014/main" id="{F0BB1CE7-0A80-BE48-BA68-3B56B18DFD12}"/>
                </a:ext>
              </a:extLst>
            </p:cNvPr>
            <p:cNvSpPr/>
            <p:nvPr/>
          </p:nvSpPr>
          <p:spPr>
            <a:xfrm>
              <a:off x="12267518" y="6122590"/>
              <a:ext cx="3060485" cy="2015297"/>
            </a:xfrm>
            <a:prstGeom prst="rect">
              <a:avLst/>
            </a:prstGeom>
            <a:grp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3" name="Rectangle 92">
              <a:extLst>
                <a:ext uri="{FF2B5EF4-FFF2-40B4-BE49-F238E27FC236}">
                  <a16:creationId xmlns:a16="http://schemas.microsoft.com/office/drawing/2014/main" id="{2471D2C3-352B-944A-AE0E-C5ED2ABB1F4A}"/>
                </a:ext>
              </a:extLst>
            </p:cNvPr>
            <p:cNvSpPr/>
            <p:nvPr/>
          </p:nvSpPr>
          <p:spPr>
            <a:xfrm>
              <a:off x="12383363" y="6203888"/>
              <a:ext cx="3060485" cy="2015297"/>
            </a:xfrm>
            <a:prstGeom prst="rect">
              <a:avLst/>
            </a:prstGeom>
            <a:grp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0C19ED4C-9581-0F4A-A447-B1A601F981A8}"/>
                </a:ext>
              </a:extLst>
            </p:cNvPr>
            <p:cNvSpPr/>
            <p:nvPr/>
          </p:nvSpPr>
          <p:spPr>
            <a:xfrm>
              <a:off x="12482614" y="6293106"/>
              <a:ext cx="3060485" cy="2015297"/>
            </a:xfrm>
            <a:prstGeom prst="rect">
              <a:avLst/>
            </a:prstGeom>
            <a:grp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3" name="TextBox 32">
              <a:extLst>
                <a:ext uri="{FF2B5EF4-FFF2-40B4-BE49-F238E27FC236}">
                  <a16:creationId xmlns:a16="http://schemas.microsoft.com/office/drawing/2014/main" id="{6AC6A9AA-B387-FC44-8659-7C535A6A10DD}"/>
                </a:ext>
              </a:extLst>
            </p:cNvPr>
            <p:cNvSpPr txBox="1"/>
            <p:nvPr/>
          </p:nvSpPr>
          <p:spPr>
            <a:xfrm>
              <a:off x="13252384" y="6982397"/>
              <a:ext cx="1604605" cy="63671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dirty="0">
                  <a:solidFill>
                    <a:schemeClr val="bg1"/>
                  </a:solidFill>
                </a:rPr>
                <a:t>I</a:t>
              </a:r>
              <a:r>
                <a:rPr kumimoji="0" lang="en-US" sz="3200" b="1" i="0" u="none" strike="noStrike" cap="none" spc="0" normalizeH="0" baseline="0" dirty="0">
                  <a:ln>
                    <a:noFill/>
                  </a:ln>
                  <a:solidFill>
                    <a:schemeClr val="bg1"/>
                  </a:solidFill>
                  <a:effectLst/>
                  <a:uFillTx/>
                  <a:latin typeface="Helvetica Neue"/>
                  <a:ea typeface="Helvetica Neue"/>
                  <a:cs typeface="Helvetica Neue"/>
                  <a:sym typeface="Helvetica Neue"/>
                </a:rPr>
                <a:t>nvoker</a:t>
              </a:r>
            </a:p>
          </p:txBody>
        </p:sp>
        <p:pic>
          <p:nvPicPr>
            <p:cNvPr id="48" name="Picture 47">
              <a:extLst>
                <a:ext uri="{FF2B5EF4-FFF2-40B4-BE49-F238E27FC236}">
                  <a16:creationId xmlns:a16="http://schemas.microsoft.com/office/drawing/2014/main" id="{B88E3E98-1993-2149-B604-9A3A8544C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9664" y="7530482"/>
              <a:ext cx="1001390" cy="696033"/>
            </a:xfrm>
            <a:prstGeom prst="rect">
              <a:avLst/>
            </a:prstGeom>
            <a:grpFill/>
          </p:spPr>
        </p:pic>
      </p:grpSp>
      <p:grpSp>
        <p:nvGrpSpPr>
          <p:cNvPr id="21" name="Group 20">
            <a:extLst>
              <a:ext uri="{FF2B5EF4-FFF2-40B4-BE49-F238E27FC236}">
                <a16:creationId xmlns:a16="http://schemas.microsoft.com/office/drawing/2014/main" id="{E01B0A37-DC76-284F-B76E-FF9BF315D804}"/>
              </a:ext>
            </a:extLst>
          </p:cNvPr>
          <p:cNvGrpSpPr/>
          <p:nvPr/>
        </p:nvGrpSpPr>
        <p:grpSpPr>
          <a:xfrm>
            <a:off x="17638408" y="6293105"/>
            <a:ext cx="3334965" cy="2320097"/>
            <a:chOff x="17638408" y="6293105"/>
            <a:chExt cx="3334965" cy="2320097"/>
          </a:xfrm>
        </p:grpSpPr>
        <p:sp>
          <p:nvSpPr>
            <p:cNvPr id="95" name="Rectangle 94">
              <a:extLst>
                <a:ext uri="{FF2B5EF4-FFF2-40B4-BE49-F238E27FC236}">
                  <a16:creationId xmlns:a16="http://schemas.microsoft.com/office/drawing/2014/main" id="{0AA23DE4-9B52-1C40-A58E-9E05A8B79F9C}"/>
                </a:ext>
              </a:extLst>
            </p:cNvPr>
            <p:cNvSpPr/>
            <p:nvPr/>
          </p:nvSpPr>
          <p:spPr>
            <a:xfrm>
              <a:off x="17947985" y="6597905"/>
              <a:ext cx="3025388" cy="2015297"/>
            </a:xfrm>
            <a:prstGeom prst="rect">
              <a:avLst/>
            </a:prstGeom>
            <a:solidFill>
              <a:schemeClr val="accent3"/>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4" name="Rectangle 93">
              <a:extLst>
                <a:ext uri="{FF2B5EF4-FFF2-40B4-BE49-F238E27FC236}">
                  <a16:creationId xmlns:a16="http://schemas.microsoft.com/office/drawing/2014/main" id="{3D26ED27-DFC0-B14E-A07C-DE1D6669DA59}"/>
                </a:ext>
              </a:extLst>
            </p:cNvPr>
            <p:cNvSpPr/>
            <p:nvPr/>
          </p:nvSpPr>
          <p:spPr>
            <a:xfrm>
              <a:off x="17795585" y="6445505"/>
              <a:ext cx="3025388" cy="2015297"/>
            </a:xfrm>
            <a:prstGeom prst="rect">
              <a:avLst/>
            </a:prstGeom>
            <a:solidFill>
              <a:schemeClr val="accent3"/>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CA748D25-B187-754C-8D51-9CE6D870DFD3}"/>
                </a:ext>
              </a:extLst>
            </p:cNvPr>
            <p:cNvSpPr/>
            <p:nvPr/>
          </p:nvSpPr>
          <p:spPr>
            <a:xfrm>
              <a:off x="17643185" y="6293105"/>
              <a:ext cx="3025388" cy="2015297"/>
            </a:xfrm>
            <a:prstGeom prst="rect">
              <a:avLst/>
            </a:prstGeom>
            <a:solidFill>
              <a:schemeClr val="accent3"/>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9" name="TextBox 38">
              <a:extLst>
                <a:ext uri="{FF2B5EF4-FFF2-40B4-BE49-F238E27FC236}">
                  <a16:creationId xmlns:a16="http://schemas.microsoft.com/office/drawing/2014/main" id="{5A72FDF7-A8C0-AD4A-B2A7-D36B014CBC94}"/>
                </a:ext>
              </a:extLst>
            </p:cNvPr>
            <p:cNvSpPr txBox="1"/>
            <p:nvPr/>
          </p:nvSpPr>
          <p:spPr>
            <a:xfrm>
              <a:off x="18403349" y="6558505"/>
              <a:ext cx="1785745" cy="1129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dirty="0">
                  <a:solidFill>
                    <a:schemeClr val="bg1"/>
                  </a:solidFill>
                </a:rPr>
                <a:t>Action</a:t>
              </a:r>
              <a:endParaRPr kumimoji="0" lang="en-US" sz="3200" b="1" i="0" u="none" strike="noStrike" cap="none" spc="0" normalizeH="0" baseline="0" dirty="0">
                <a:ln>
                  <a:noFill/>
                </a:ln>
                <a:solidFill>
                  <a:schemeClr val="bg1"/>
                </a:solidFill>
                <a:effectLst/>
                <a:uFillTx/>
                <a:latin typeface="Helvetica Neue"/>
                <a:ea typeface="Helvetica Neue"/>
                <a:cs typeface="Helvetica Neue"/>
                <a:sym typeface="Helvetica Neue"/>
              </a:endParaRPr>
            </a:p>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Helvetica Neue"/>
                  <a:ea typeface="Helvetica Neue"/>
                  <a:cs typeface="Helvetica Neue"/>
                  <a:sym typeface="Helvetica Neue"/>
                </a:rPr>
                <a:t>Runtime</a:t>
              </a:r>
            </a:p>
          </p:txBody>
        </p:sp>
        <p:grpSp>
          <p:nvGrpSpPr>
            <p:cNvPr id="20" name="Group 19">
              <a:extLst>
                <a:ext uri="{FF2B5EF4-FFF2-40B4-BE49-F238E27FC236}">
                  <a16:creationId xmlns:a16="http://schemas.microsoft.com/office/drawing/2014/main" id="{711F2A83-EB91-C943-B038-D5C32358012F}"/>
                </a:ext>
              </a:extLst>
            </p:cNvPr>
            <p:cNvGrpSpPr/>
            <p:nvPr/>
          </p:nvGrpSpPr>
          <p:grpSpPr>
            <a:xfrm>
              <a:off x="17638408" y="6320012"/>
              <a:ext cx="753410" cy="877176"/>
              <a:chOff x="17638408" y="6320012"/>
              <a:chExt cx="753410" cy="877176"/>
            </a:xfrm>
          </p:grpSpPr>
          <p:sp>
            <p:nvSpPr>
              <p:cNvPr id="40" name="Snip Single Corner Rectangle 39">
                <a:extLst>
                  <a:ext uri="{FF2B5EF4-FFF2-40B4-BE49-F238E27FC236}">
                    <a16:creationId xmlns:a16="http://schemas.microsoft.com/office/drawing/2014/main" id="{7E45C1A6-C3FE-954C-AD33-E546154D26A8}"/>
                  </a:ext>
                </a:extLst>
              </p:cNvPr>
              <p:cNvSpPr/>
              <p:nvPr/>
            </p:nvSpPr>
            <p:spPr>
              <a:xfrm>
                <a:off x="17666604" y="6320012"/>
                <a:ext cx="725214" cy="877176"/>
              </a:xfrm>
              <a:prstGeom prst="snip1Rect">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1" name="TextBox 40">
                <a:extLst>
                  <a:ext uri="{FF2B5EF4-FFF2-40B4-BE49-F238E27FC236}">
                    <a16:creationId xmlns:a16="http://schemas.microsoft.com/office/drawing/2014/main" id="{0BAC9223-5A09-2F48-A75B-22B1F5BF323D}"/>
                  </a:ext>
                </a:extLst>
              </p:cNvPr>
              <p:cNvSpPr txBox="1"/>
              <p:nvPr/>
            </p:nvSpPr>
            <p:spPr>
              <a:xfrm>
                <a:off x="17638408" y="6540667"/>
                <a:ext cx="753410"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000" dirty="0">
                    <a:solidFill>
                      <a:schemeClr val="bg1"/>
                    </a:solidFill>
                  </a:rPr>
                  <a:t>code</a:t>
                </a:r>
              </a:p>
            </p:txBody>
          </p:sp>
        </p:grpSp>
        <p:pic>
          <p:nvPicPr>
            <p:cNvPr id="49" name="Picture 48">
              <a:extLst>
                <a:ext uri="{FF2B5EF4-FFF2-40B4-BE49-F238E27FC236}">
                  <a16:creationId xmlns:a16="http://schemas.microsoft.com/office/drawing/2014/main" id="{FC7DF74D-2ABB-3B4B-8702-DB2DCA572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2518" y="7583749"/>
              <a:ext cx="1001390" cy="696033"/>
            </a:xfrm>
            <a:prstGeom prst="rect">
              <a:avLst/>
            </a:prstGeom>
          </p:spPr>
        </p:pic>
      </p:grpSp>
      <p:cxnSp>
        <p:nvCxnSpPr>
          <p:cNvPr id="72" name="Straight Arrow Connector 71">
            <a:extLst>
              <a:ext uri="{FF2B5EF4-FFF2-40B4-BE49-F238E27FC236}">
                <a16:creationId xmlns:a16="http://schemas.microsoft.com/office/drawing/2014/main" id="{122EFB68-F795-2B49-B3BE-BB60863352C8}"/>
              </a:ext>
            </a:extLst>
          </p:cNvPr>
          <p:cNvCxnSpPr>
            <a:cxnSpLocks/>
          </p:cNvCxnSpPr>
          <p:nvPr/>
        </p:nvCxnSpPr>
        <p:spPr>
          <a:xfrm>
            <a:off x="11308108" y="7426315"/>
            <a:ext cx="1206038" cy="0"/>
          </a:xfrm>
          <a:prstGeom prst="straightConnector1">
            <a:avLst/>
          </a:prstGeom>
          <a:noFill/>
          <a:ln w="57150" cap="flat">
            <a:solidFill>
              <a:srgbClr val="000000"/>
            </a:solidFill>
            <a:prstDash val="solid"/>
            <a:miter lim="400000"/>
            <a:headEnd type="none" w="med" len="med"/>
            <a:tailEnd type="triangle" w="med" len="med"/>
          </a:ln>
          <a:effectLst/>
          <a:sp3d/>
        </p:spPr>
        <p:style>
          <a:lnRef idx="0">
            <a:scrgbClr r="0" g="0" b="0"/>
          </a:lnRef>
          <a:fillRef idx="0">
            <a:scrgbClr r="0" g="0" b="0"/>
          </a:fillRef>
          <a:effectRef idx="0">
            <a:scrgbClr r="0" g="0" b="0"/>
          </a:effectRef>
          <a:fontRef idx="none"/>
        </p:style>
      </p:cxnSp>
      <p:cxnSp>
        <p:nvCxnSpPr>
          <p:cNvPr id="31" name="Elbow Connector 30">
            <a:extLst>
              <a:ext uri="{FF2B5EF4-FFF2-40B4-BE49-F238E27FC236}">
                <a16:creationId xmlns:a16="http://schemas.microsoft.com/office/drawing/2014/main" id="{93E19F2C-8B1E-6642-8F04-C40B73184BBB}"/>
              </a:ext>
            </a:extLst>
          </p:cNvPr>
          <p:cNvCxnSpPr>
            <a:cxnSpLocks/>
            <a:stCxn id="3" idx="4"/>
            <a:endCxn id="15" idx="0"/>
          </p:cNvCxnSpPr>
          <p:nvPr/>
        </p:nvCxnSpPr>
        <p:spPr>
          <a:xfrm>
            <a:off x="10708102" y="4477198"/>
            <a:ext cx="3304755" cy="1815908"/>
          </a:xfrm>
          <a:prstGeom prst="bentConnector2">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83" name="Elbow Connector 82">
            <a:extLst>
              <a:ext uri="{FF2B5EF4-FFF2-40B4-BE49-F238E27FC236}">
                <a16:creationId xmlns:a16="http://schemas.microsoft.com/office/drawing/2014/main" id="{3B4F90B9-8D53-5D43-B240-CBA14D70B07E}"/>
              </a:ext>
            </a:extLst>
          </p:cNvPr>
          <p:cNvCxnSpPr>
            <a:cxnSpLocks/>
            <a:stCxn id="25" idx="2"/>
            <a:endCxn id="87" idx="2"/>
          </p:cNvCxnSpPr>
          <p:nvPr/>
        </p:nvCxnSpPr>
        <p:spPr>
          <a:xfrm rot="16200000" flipH="1">
            <a:off x="19790872" y="7673408"/>
            <a:ext cx="905968" cy="2175955"/>
          </a:xfrm>
          <a:prstGeom prst="bentConnector2">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4" name="TextBox 63">
            <a:extLst>
              <a:ext uri="{FF2B5EF4-FFF2-40B4-BE49-F238E27FC236}">
                <a16:creationId xmlns:a16="http://schemas.microsoft.com/office/drawing/2014/main" id="{67245997-E2B3-5941-A015-59C0DED523A0}"/>
              </a:ext>
            </a:extLst>
          </p:cNvPr>
          <p:cNvSpPr txBox="1"/>
          <p:nvPr/>
        </p:nvSpPr>
        <p:spPr>
          <a:xfrm>
            <a:off x="8898646" y="3872503"/>
            <a:ext cx="1782538"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2800" dirty="0">
                <a:solidFill>
                  <a:schemeClr val="bg1"/>
                </a:solidFill>
              </a:rPr>
              <a:t>C</a:t>
            </a:r>
            <a:r>
              <a:rPr kumimoji="0" lang="en-US" sz="2800" b="1" i="0" u="none" strike="noStrike" cap="none" spc="0" normalizeH="0" baseline="0" dirty="0">
                <a:ln>
                  <a:noFill/>
                </a:ln>
                <a:solidFill>
                  <a:schemeClr val="bg1"/>
                </a:solidFill>
                <a:effectLst/>
                <a:uFillTx/>
                <a:sym typeface="Helvetica Neue"/>
              </a:rPr>
              <a:t>ouchDB</a:t>
            </a:r>
          </a:p>
        </p:txBody>
      </p:sp>
      <p:sp>
        <p:nvSpPr>
          <p:cNvPr id="8" name="Rectangle 7">
            <a:extLst>
              <a:ext uri="{FF2B5EF4-FFF2-40B4-BE49-F238E27FC236}">
                <a16:creationId xmlns:a16="http://schemas.microsoft.com/office/drawing/2014/main" id="{0F43FC27-C125-BB48-99D2-3F268A3DC41F}"/>
              </a:ext>
            </a:extLst>
          </p:cNvPr>
          <p:cNvSpPr/>
          <p:nvPr/>
        </p:nvSpPr>
        <p:spPr>
          <a:xfrm>
            <a:off x="1569086" y="10646229"/>
            <a:ext cx="504643" cy="457200"/>
          </a:xfrm>
          <a:prstGeom prst="rect">
            <a:avLst/>
          </a:prstGeom>
          <a:solidFill>
            <a:schemeClr val="accent3"/>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TextBox 33">
            <a:extLst>
              <a:ext uri="{FF2B5EF4-FFF2-40B4-BE49-F238E27FC236}">
                <a16:creationId xmlns:a16="http://schemas.microsoft.com/office/drawing/2014/main" id="{D141F91B-55E2-7F4E-B563-D4C5A44EAFD6}"/>
              </a:ext>
            </a:extLst>
          </p:cNvPr>
          <p:cNvSpPr txBox="1"/>
          <p:nvPr/>
        </p:nvSpPr>
        <p:spPr>
          <a:xfrm>
            <a:off x="2121709" y="10540144"/>
            <a:ext cx="2385268"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err="1">
                <a:ln>
                  <a:noFill/>
                </a:ln>
                <a:solidFill>
                  <a:srgbClr val="000000"/>
                </a:solidFill>
                <a:effectLst/>
                <a:uFillTx/>
                <a:latin typeface="Helvetica Neue"/>
                <a:ea typeface="Helvetica Neue"/>
                <a:cs typeface="Helvetica Neue"/>
                <a:sym typeface="Helvetica Neue"/>
              </a:rPr>
              <a:t>OpenWhisk</a:t>
            </a:r>
            <a:endPar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1248576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itle Here"/>
          <p:cNvSpPr txBox="1">
            <a:spLocks noGrp="1"/>
          </p:cNvSpPr>
          <p:nvPr>
            <p:ph type="body" idx="13"/>
          </p:nvPr>
        </p:nvSpPr>
        <p:spPr>
          <a:xfrm>
            <a:off x="1730834" y="1272815"/>
            <a:ext cx="20249754" cy="1864420"/>
          </a:xfrm>
          <a:prstGeom prst="rect">
            <a:avLst/>
          </a:prstGeom>
        </p:spPr>
        <p:txBody>
          <a:bodyPr/>
          <a:lstStyle/>
          <a:p>
            <a:r>
              <a:rPr lang="en-US" dirty="0"/>
              <a:t> Action Runtimes</a:t>
            </a:r>
            <a:endParaRPr dirty="0"/>
          </a:p>
        </p:txBody>
      </p:sp>
      <p:cxnSp>
        <p:nvCxnSpPr>
          <p:cNvPr id="5" name="Straight Connector 4">
            <a:extLst>
              <a:ext uri="{FF2B5EF4-FFF2-40B4-BE49-F238E27FC236}">
                <a16:creationId xmlns:a16="http://schemas.microsoft.com/office/drawing/2014/main" id="{D07CE85C-7F11-384D-972F-8B23F8496F8F}"/>
              </a:ext>
            </a:extLst>
          </p:cNvPr>
          <p:cNvCxnSpPr>
            <a:cxnSpLocks/>
          </p:cNvCxnSpPr>
          <p:nvPr/>
        </p:nvCxnSpPr>
        <p:spPr>
          <a:xfrm>
            <a:off x="7961587" y="3310759"/>
            <a:ext cx="0" cy="7876034"/>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70757A2A-E447-2544-89E8-E6DFAD84AFB8}"/>
              </a:ext>
            </a:extLst>
          </p:cNvPr>
          <p:cNvCxnSpPr>
            <a:cxnSpLocks/>
          </p:cNvCxnSpPr>
          <p:nvPr/>
        </p:nvCxnSpPr>
        <p:spPr>
          <a:xfrm>
            <a:off x="15413420" y="3310759"/>
            <a:ext cx="0" cy="7898524"/>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49" name="Lorem ipsum dolor sit amet, consectetuer adipiscing elit, sed diam nonummy nibh euismod tincidunt ut laoreet dolore magna aliquam erat volutpat. Ut wisi enim ad minim veniam, quis nostrud exerci tation ullamcorper suscipit lobortis nisl ut aliquip ex ea commodo consequat.">
            <a:extLst>
              <a:ext uri="{FF2B5EF4-FFF2-40B4-BE49-F238E27FC236}">
                <a16:creationId xmlns:a16="http://schemas.microsoft.com/office/drawing/2014/main" id="{CD397D2C-3C87-7C41-9166-0883D57A22CA}"/>
              </a:ext>
            </a:extLst>
          </p:cNvPr>
          <p:cNvSpPr txBox="1">
            <a:spLocks/>
          </p:cNvSpPr>
          <p:nvPr/>
        </p:nvSpPr>
        <p:spPr>
          <a:xfrm>
            <a:off x="1573173" y="7483122"/>
            <a:ext cx="6218665" cy="485503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t">
            <a:normAutofit fontScale="92500" lnSpcReduction="10000"/>
          </a:bodyPr>
          <a:lstStyle>
            <a:lvl1pPr marL="0" marR="0" indent="0" algn="l" defTabSz="821531" rtl="0" latinLnBrk="0">
              <a:lnSpc>
                <a:spcPct val="100000"/>
              </a:lnSpc>
              <a:spcBef>
                <a:spcPts val="0"/>
              </a:spcBef>
              <a:spcAft>
                <a:spcPts val="0"/>
              </a:spcAft>
              <a:buClrTx/>
              <a:buSzTx/>
              <a:buFontTx/>
              <a:buNone/>
              <a:tabLst/>
              <a:defRPr sz="10500" b="0" i="0" u="none" strike="noStrike" cap="none" spc="315" baseline="0">
                <a:ln>
                  <a:noFill/>
                </a:ln>
                <a:solidFill>
                  <a:srgbClr val="1E6CB3"/>
                </a:solidFill>
                <a:uFillTx/>
                <a:latin typeface="+mn-lt"/>
                <a:ea typeface="+mn-ea"/>
                <a:cs typeface="+mn-cs"/>
                <a:sym typeface="Impact"/>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buFont typeface="Arial" panose="020B0604020202020204" pitchFamily="34" charset="0"/>
              <a:buChar char="•"/>
            </a:pPr>
            <a:r>
              <a:rPr lang="en-US" sz="3200" dirty="0">
                <a:solidFill>
                  <a:schemeClr val="tx1"/>
                </a:solidFill>
                <a:latin typeface="Helvetica" pitchFamily="2" charset="0"/>
              </a:rPr>
              <a:t>JavaScript</a:t>
            </a:r>
            <a:endParaRPr lang="en-US" sz="100" dirty="0">
              <a:solidFill>
                <a:schemeClr val="tx1"/>
              </a:solidFill>
              <a:latin typeface="Helvetica" pitchFamily="2" charset="0"/>
            </a:endParaRPr>
          </a:p>
          <a:p>
            <a:pPr marL="91440" hangingPunct="1">
              <a:buFont typeface="Arial" panose="020B0604020202020204" pitchFamily="34" charset="0"/>
              <a:buChar char="•"/>
            </a:pPr>
            <a:r>
              <a:rPr lang="en-US" sz="3200" dirty="0">
                <a:solidFill>
                  <a:schemeClr val="tx1"/>
                </a:solidFill>
                <a:latin typeface="Helvetica" pitchFamily="2" charset="0"/>
              </a:rPr>
              <a:t>Python</a:t>
            </a:r>
          </a:p>
          <a:p>
            <a:pPr marL="91440" hangingPunct="1">
              <a:buFont typeface="Arial" panose="020B0604020202020204" pitchFamily="34" charset="0"/>
              <a:buChar char="•"/>
            </a:pPr>
            <a:r>
              <a:rPr lang="en-US" sz="3200" dirty="0">
                <a:solidFill>
                  <a:schemeClr val="tx1"/>
                </a:solidFill>
                <a:latin typeface="Helvetica" pitchFamily="2" charset="0"/>
              </a:rPr>
              <a:t>Swift</a:t>
            </a:r>
          </a:p>
          <a:p>
            <a:pPr marL="91440" hangingPunct="1">
              <a:buFont typeface="Arial" panose="020B0604020202020204" pitchFamily="34" charset="0"/>
              <a:buChar char="•"/>
            </a:pPr>
            <a:r>
              <a:rPr lang="en-US" sz="3200" dirty="0">
                <a:solidFill>
                  <a:schemeClr val="tx1"/>
                </a:solidFill>
                <a:latin typeface="Helvetica" pitchFamily="2" charset="0"/>
              </a:rPr>
              <a:t>PHP</a:t>
            </a:r>
          </a:p>
          <a:p>
            <a:pPr marL="91440" hangingPunct="1">
              <a:buFont typeface="Arial" panose="020B0604020202020204" pitchFamily="34" charset="0"/>
              <a:buChar char="•"/>
            </a:pPr>
            <a:r>
              <a:rPr lang="en-US" sz="3200" dirty="0">
                <a:solidFill>
                  <a:schemeClr val="tx1"/>
                </a:solidFill>
                <a:latin typeface="Helvetica" pitchFamily="2" charset="0"/>
              </a:rPr>
              <a:t>Ruby</a:t>
            </a:r>
          </a:p>
          <a:p>
            <a:pPr marL="91440" hangingPunct="1">
              <a:buFont typeface="Arial" panose="020B0604020202020204" pitchFamily="34" charset="0"/>
              <a:buChar char="•"/>
            </a:pPr>
            <a:r>
              <a:rPr lang="en-US" sz="3200" dirty="0">
                <a:solidFill>
                  <a:schemeClr val="tx1"/>
                </a:solidFill>
                <a:latin typeface="Helvetica" pitchFamily="2" charset="0"/>
              </a:rPr>
              <a:t>Bash</a:t>
            </a:r>
          </a:p>
          <a:p>
            <a:pPr marL="91440" hangingPunct="1">
              <a:buFont typeface="Arial" panose="020B0604020202020204" pitchFamily="34" charset="0"/>
              <a:buChar char="•"/>
            </a:pPr>
            <a:r>
              <a:rPr lang="en-US" sz="3200" dirty="0">
                <a:solidFill>
                  <a:schemeClr val="tx1"/>
                </a:solidFill>
                <a:latin typeface="Helvetica" pitchFamily="2" charset="0"/>
              </a:rPr>
              <a:t>Perl</a:t>
            </a:r>
          </a:p>
          <a:p>
            <a:pPr marL="91440" hangingPunct="1">
              <a:buFont typeface="Arial" panose="020B0604020202020204" pitchFamily="34" charset="0"/>
              <a:buChar char="•"/>
            </a:pPr>
            <a:r>
              <a:rPr lang="en-US" sz="3200" dirty="0">
                <a:solidFill>
                  <a:schemeClr val="tx1"/>
                </a:solidFill>
                <a:latin typeface="Helvetica" pitchFamily="2" charset="0"/>
              </a:rPr>
              <a:t>Java</a:t>
            </a:r>
          </a:p>
          <a:p>
            <a:pPr marL="91440" hangingPunct="1">
              <a:buFont typeface="Arial" panose="020B0604020202020204" pitchFamily="34" charset="0"/>
              <a:buChar char="•"/>
            </a:pPr>
            <a:r>
              <a:rPr lang="en-US" sz="3200" dirty="0">
                <a:solidFill>
                  <a:schemeClr val="tx1"/>
                </a:solidFill>
                <a:latin typeface="Helvetica" pitchFamily="2" charset="0"/>
              </a:rPr>
              <a:t>Kotlin*</a:t>
            </a:r>
          </a:p>
          <a:p>
            <a:pPr marL="91440" hangingPunct="1">
              <a:buFont typeface="Arial" panose="020B0604020202020204" pitchFamily="34" charset="0"/>
              <a:buChar char="•"/>
            </a:pPr>
            <a:r>
              <a:rPr lang="en-US" sz="3200" dirty="0">
                <a:solidFill>
                  <a:schemeClr val="tx1"/>
                </a:solidFill>
                <a:latin typeface="Helvetica" pitchFamily="2" charset="0"/>
              </a:rPr>
              <a:t>Golang*</a:t>
            </a:r>
          </a:p>
          <a:p>
            <a:pPr marL="91440" hangingPunct="1">
              <a:buFont typeface="Arial" panose="020B0604020202020204" pitchFamily="34" charset="0"/>
              <a:buChar char="•"/>
            </a:pPr>
            <a:r>
              <a:rPr lang="en-US" sz="3200" dirty="0">
                <a:solidFill>
                  <a:schemeClr val="tx1"/>
                </a:solidFill>
                <a:latin typeface="Helvetica" pitchFamily="2" charset="0"/>
              </a:rPr>
              <a:t>Executable (</a:t>
            </a:r>
            <a:r>
              <a:rPr lang="en-US" sz="3200" dirty="0" err="1">
                <a:solidFill>
                  <a:schemeClr val="tx1"/>
                </a:solidFill>
                <a:latin typeface="Helvetica" pitchFamily="2" charset="0"/>
              </a:rPr>
              <a:t>c++</a:t>
            </a:r>
            <a:r>
              <a:rPr lang="en-US" sz="3200" dirty="0">
                <a:solidFill>
                  <a:schemeClr val="tx1"/>
                </a:solidFill>
                <a:latin typeface="Helvetica" pitchFamily="2" charset="0"/>
              </a:rPr>
              <a:t>, rust, etc..)</a:t>
            </a:r>
          </a:p>
        </p:txBody>
      </p:sp>
      <p:sp>
        <p:nvSpPr>
          <p:cNvPr id="50" name="Lorem ipsum dolor sit amet, consectetuer adipiscing elit, sed diam nonummy nibh euismod tincidunt ut laoreet dolore magna aliquam erat volutpat. Ut wisi enim ad minim veniam, quis nostrud exerci tation ullamcorper suscipit lobortis nisl ut aliquip ex ea commodo consequat.">
            <a:extLst>
              <a:ext uri="{FF2B5EF4-FFF2-40B4-BE49-F238E27FC236}">
                <a16:creationId xmlns:a16="http://schemas.microsoft.com/office/drawing/2014/main" id="{6EBC72CF-2D29-884E-9BE5-26117D2964F0}"/>
              </a:ext>
            </a:extLst>
          </p:cNvPr>
          <p:cNvSpPr txBox="1">
            <a:spLocks/>
          </p:cNvSpPr>
          <p:nvPr/>
        </p:nvSpPr>
        <p:spPr>
          <a:xfrm>
            <a:off x="16537215" y="3611044"/>
            <a:ext cx="6328849" cy="121320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t">
            <a:noAutofit/>
          </a:bodyPr>
          <a:lstStyle>
            <a:lvl1pPr marL="0" marR="0" indent="0" algn="l" defTabSz="821531" rtl="0" latinLnBrk="0">
              <a:lnSpc>
                <a:spcPct val="100000"/>
              </a:lnSpc>
              <a:spcBef>
                <a:spcPts val="0"/>
              </a:spcBef>
              <a:spcAft>
                <a:spcPts val="0"/>
              </a:spcAft>
              <a:buClrTx/>
              <a:buSzTx/>
              <a:buFontTx/>
              <a:buNone/>
              <a:tabLst/>
              <a:defRPr sz="10500" b="0" i="0" u="none" strike="noStrike" cap="none" spc="315" baseline="0">
                <a:ln>
                  <a:noFill/>
                </a:ln>
                <a:solidFill>
                  <a:srgbClr val="1E6CB3"/>
                </a:solidFill>
                <a:uFillTx/>
                <a:latin typeface="+mn-lt"/>
                <a:ea typeface="+mn-ea"/>
                <a:cs typeface="+mn-cs"/>
                <a:sym typeface="Impact"/>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algn="ctr" hangingPunct="1"/>
            <a:r>
              <a:rPr lang="en-US" sz="3200" b="1" dirty="0">
                <a:solidFill>
                  <a:schemeClr val="tx1"/>
                </a:solidFill>
                <a:latin typeface="Helvetica" pitchFamily="2" charset="0"/>
              </a:rPr>
              <a:t>Any Code with</a:t>
            </a:r>
          </a:p>
          <a:p>
            <a:pPr algn="ctr" hangingPunct="1"/>
            <a:r>
              <a:rPr lang="en-US" sz="3200" b="1" dirty="0">
                <a:solidFill>
                  <a:schemeClr val="tx1"/>
                </a:solidFill>
                <a:latin typeface="Helvetica" pitchFamily="2" charset="0"/>
              </a:rPr>
              <a:t>Docker Actions</a:t>
            </a:r>
            <a:endParaRPr lang="en-US" sz="3200" dirty="0">
              <a:solidFill>
                <a:schemeClr val="tx1"/>
              </a:solidFill>
              <a:latin typeface="Helvetica" pitchFamily="2" charset="0"/>
            </a:endParaRPr>
          </a:p>
        </p:txBody>
      </p:sp>
      <p:sp>
        <p:nvSpPr>
          <p:cNvPr id="53" name="Lorem ipsum dolor sit amet, consectetuer adipiscing elit, sed diam nonummy nibh euismod tincidunt ut laoreet dolore magna aliquam erat volutpat. Ut wisi enim ad minim veniam, quis nostrud exerci tation ullamcorper suscipit lobortis nisl ut aliquip ex ea commodo consequat.">
            <a:extLst>
              <a:ext uri="{FF2B5EF4-FFF2-40B4-BE49-F238E27FC236}">
                <a16:creationId xmlns:a16="http://schemas.microsoft.com/office/drawing/2014/main" id="{E4DEC128-BF75-0F4A-A703-93AD3272A8F9}"/>
              </a:ext>
            </a:extLst>
          </p:cNvPr>
          <p:cNvSpPr txBox="1">
            <a:spLocks/>
          </p:cNvSpPr>
          <p:nvPr/>
        </p:nvSpPr>
        <p:spPr>
          <a:xfrm>
            <a:off x="1004680" y="3611044"/>
            <a:ext cx="6328038" cy="76125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t">
            <a:normAutofit/>
          </a:bodyPr>
          <a:lstStyle>
            <a:lvl1pPr marL="0" marR="0" indent="0" algn="l" defTabSz="821531" rtl="0" latinLnBrk="0">
              <a:lnSpc>
                <a:spcPct val="100000"/>
              </a:lnSpc>
              <a:spcBef>
                <a:spcPts val="0"/>
              </a:spcBef>
              <a:spcAft>
                <a:spcPts val="0"/>
              </a:spcAft>
              <a:buClrTx/>
              <a:buSzTx/>
              <a:buFontTx/>
              <a:buNone/>
              <a:tabLst/>
              <a:defRPr sz="10500" b="0" i="0" u="none" strike="noStrike" cap="none" spc="315" baseline="0">
                <a:ln>
                  <a:noFill/>
                </a:ln>
                <a:solidFill>
                  <a:srgbClr val="1E6CB3"/>
                </a:solidFill>
                <a:uFillTx/>
                <a:latin typeface="+mn-lt"/>
                <a:ea typeface="+mn-ea"/>
                <a:cs typeface="+mn-cs"/>
                <a:sym typeface="Impact"/>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algn="ctr" hangingPunct="1"/>
            <a:r>
              <a:rPr lang="en-US" sz="3200" b="1" dirty="0">
                <a:solidFill>
                  <a:schemeClr val="tx1"/>
                </a:solidFill>
                <a:latin typeface="Helvetica" pitchFamily="2" charset="0"/>
              </a:rPr>
              <a:t>Pre-defined Runtime</a:t>
            </a:r>
          </a:p>
        </p:txBody>
      </p:sp>
      <p:sp>
        <p:nvSpPr>
          <p:cNvPr id="56" name="Lorem ipsum dolor sit amet, consectetuer adipiscing elit, sed diam nonummy nibh euismod tincidunt ut laoreet dolore magna aliquam erat volutpat. Ut wisi enim ad minim veniam, quis nostrud exerci tation ullamcorper suscipit lobortis nisl ut aliquip ex ea commodo consequat.">
            <a:extLst>
              <a:ext uri="{FF2B5EF4-FFF2-40B4-BE49-F238E27FC236}">
                <a16:creationId xmlns:a16="http://schemas.microsoft.com/office/drawing/2014/main" id="{E6511F63-6DE0-C442-B968-373D62CE1A66}"/>
              </a:ext>
            </a:extLst>
          </p:cNvPr>
          <p:cNvSpPr txBox="1">
            <a:spLocks/>
          </p:cNvSpPr>
          <p:nvPr/>
        </p:nvSpPr>
        <p:spPr>
          <a:xfrm>
            <a:off x="8803622" y="3611044"/>
            <a:ext cx="6328849" cy="121320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t">
            <a:noAutofit/>
          </a:bodyPr>
          <a:lstStyle>
            <a:lvl1pPr marL="0" marR="0" indent="0" algn="l" defTabSz="821531" rtl="0" latinLnBrk="0">
              <a:lnSpc>
                <a:spcPct val="100000"/>
              </a:lnSpc>
              <a:spcBef>
                <a:spcPts val="0"/>
              </a:spcBef>
              <a:spcAft>
                <a:spcPts val="0"/>
              </a:spcAft>
              <a:buClrTx/>
              <a:buSzTx/>
              <a:buFontTx/>
              <a:buNone/>
              <a:tabLst/>
              <a:defRPr sz="10500" b="0" i="0" u="none" strike="noStrike" cap="none" spc="315" baseline="0">
                <a:ln>
                  <a:noFill/>
                </a:ln>
                <a:solidFill>
                  <a:srgbClr val="1E6CB3"/>
                </a:solidFill>
                <a:uFillTx/>
                <a:latin typeface="+mn-lt"/>
                <a:ea typeface="+mn-ea"/>
                <a:cs typeface="+mn-cs"/>
                <a:sym typeface="Impact"/>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algn="ctr" hangingPunct="1"/>
            <a:r>
              <a:rPr lang="en-US" sz="3200" b="1" dirty="0">
                <a:solidFill>
                  <a:schemeClr val="tx1"/>
                </a:solidFill>
                <a:latin typeface="Helvetica" pitchFamily="2" charset="0"/>
              </a:rPr>
              <a:t>Extend Runtime with Docker Actions</a:t>
            </a:r>
          </a:p>
        </p:txBody>
      </p:sp>
      <p:sp>
        <p:nvSpPr>
          <p:cNvPr id="57" name="Rectangle 56">
            <a:extLst>
              <a:ext uri="{FF2B5EF4-FFF2-40B4-BE49-F238E27FC236}">
                <a16:creationId xmlns:a16="http://schemas.microsoft.com/office/drawing/2014/main" id="{E51E4787-164C-3F4C-BEE3-A65BD145963B}"/>
              </a:ext>
            </a:extLst>
          </p:cNvPr>
          <p:cNvSpPr/>
          <p:nvPr/>
        </p:nvSpPr>
        <p:spPr>
          <a:xfrm>
            <a:off x="1844071" y="5044267"/>
            <a:ext cx="4649256" cy="2267571"/>
          </a:xfrm>
          <a:prstGeom prst="rect">
            <a:avLst/>
          </a:prstGeom>
          <a:solidFill>
            <a:srgbClr val="92D05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1" name="Rectangle 60">
            <a:extLst>
              <a:ext uri="{FF2B5EF4-FFF2-40B4-BE49-F238E27FC236}">
                <a16:creationId xmlns:a16="http://schemas.microsoft.com/office/drawing/2014/main" id="{773F62C1-ACE7-2448-A329-766D4723CCF4}"/>
              </a:ext>
            </a:extLst>
          </p:cNvPr>
          <p:cNvSpPr/>
          <p:nvPr/>
        </p:nvSpPr>
        <p:spPr>
          <a:xfrm>
            <a:off x="17331332" y="4981204"/>
            <a:ext cx="4649256" cy="2267571"/>
          </a:xfrm>
          <a:prstGeom prst="rect">
            <a:avLst/>
          </a:prstGeom>
          <a:solidFill>
            <a:srgbClr val="7030A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2" name="Snip Single Corner Rectangle 61">
            <a:extLst>
              <a:ext uri="{FF2B5EF4-FFF2-40B4-BE49-F238E27FC236}">
                <a16:creationId xmlns:a16="http://schemas.microsoft.com/office/drawing/2014/main" id="{4AF4B0A2-8690-5947-8771-B5A2351B81CF}"/>
              </a:ext>
            </a:extLst>
          </p:cNvPr>
          <p:cNvSpPr/>
          <p:nvPr/>
        </p:nvSpPr>
        <p:spPr>
          <a:xfrm>
            <a:off x="4840136" y="5555677"/>
            <a:ext cx="1092831" cy="1091063"/>
          </a:xfrm>
          <a:prstGeom prst="snip1Rect">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3" name="TextBox 62">
            <a:extLst>
              <a:ext uri="{FF2B5EF4-FFF2-40B4-BE49-F238E27FC236}">
                <a16:creationId xmlns:a16="http://schemas.microsoft.com/office/drawing/2014/main" id="{CC51BCC6-A845-3A49-B16D-CEBC248F7CA1}"/>
              </a:ext>
            </a:extLst>
          </p:cNvPr>
          <p:cNvSpPr txBox="1"/>
          <p:nvPr/>
        </p:nvSpPr>
        <p:spPr>
          <a:xfrm>
            <a:off x="4955089" y="5711866"/>
            <a:ext cx="753410"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000" dirty="0">
                <a:solidFill>
                  <a:schemeClr val="bg1"/>
                </a:solidFill>
              </a:rPr>
              <a:t>code</a:t>
            </a:r>
          </a:p>
        </p:txBody>
      </p:sp>
      <p:sp>
        <p:nvSpPr>
          <p:cNvPr id="20" name="Rectangle 19">
            <a:extLst>
              <a:ext uri="{FF2B5EF4-FFF2-40B4-BE49-F238E27FC236}">
                <a16:creationId xmlns:a16="http://schemas.microsoft.com/office/drawing/2014/main" id="{B26A0FA6-9006-5448-B831-D938B22DCF7C}"/>
              </a:ext>
            </a:extLst>
          </p:cNvPr>
          <p:cNvSpPr/>
          <p:nvPr/>
        </p:nvSpPr>
        <p:spPr>
          <a:xfrm>
            <a:off x="1844071" y="5044266"/>
            <a:ext cx="1675306" cy="22675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7" name="TextBox 66">
            <a:extLst>
              <a:ext uri="{FF2B5EF4-FFF2-40B4-BE49-F238E27FC236}">
                <a16:creationId xmlns:a16="http://schemas.microsoft.com/office/drawing/2014/main" id="{2BDF94BB-D3BD-BE4D-A937-54059CC56CA8}"/>
              </a:ext>
            </a:extLst>
          </p:cNvPr>
          <p:cNvSpPr txBox="1"/>
          <p:nvPr/>
        </p:nvSpPr>
        <p:spPr>
          <a:xfrm>
            <a:off x="1920091" y="5755511"/>
            <a:ext cx="1535676"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000" dirty="0" err="1">
                <a:solidFill>
                  <a:schemeClr val="bg1"/>
                </a:solidFill>
              </a:rPr>
              <a:t>FaaS</a:t>
            </a:r>
            <a:endParaRPr lang="en-US" sz="2000" dirty="0">
              <a:solidFill>
                <a:schemeClr val="bg1"/>
              </a:solidFill>
            </a:endParaRPr>
          </a:p>
          <a:p>
            <a:r>
              <a:rPr lang="en-US" sz="2000" dirty="0">
                <a:solidFill>
                  <a:schemeClr val="bg1"/>
                </a:solidFill>
              </a:rPr>
              <a:t>Framework</a:t>
            </a:r>
          </a:p>
        </p:txBody>
      </p:sp>
      <p:cxnSp>
        <p:nvCxnSpPr>
          <p:cNvPr id="26" name="Straight Arrow Connector 25">
            <a:extLst>
              <a:ext uri="{FF2B5EF4-FFF2-40B4-BE49-F238E27FC236}">
                <a16:creationId xmlns:a16="http://schemas.microsoft.com/office/drawing/2014/main" id="{8A27416E-2A19-8641-9FAB-0E4A4F57DBC0}"/>
              </a:ext>
            </a:extLst>
          </p:cNvPr>
          <p:cNvCxnSpPr/>
          <p:nvPr/>
        </p:nvCxnSpPr>
        <p:spPr>
          <a:xfrm>
            <a:off x="3519377" y="5305647"/>
            <a:ext cx="1320759" cy="7244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69" name="Straight Arrow Connector 68">
            <a:extLst>
              <a:ext uri="{FF2B5EF4-FFF2-40B4-BE49-F238E27FC236}">
                <a16:creationId xmlns:a16="http://schemas.microsoft.com/office/drawing/2014/main" id="{24EC40AF-C27B-184F-9A5C-BD1E3155D32B}"/>
              </a:ext>
            </a:extLst>
          </p:cNvPr>
          <p:cNvCxnSpPr>
            <a:cxnSpLocks/>
          </p:cNvCxnSpPr>
          <p:nvPr/>
        </p:nvCxnSpPr>
        <p:spPr>
          <a:xfrm flipH="1">
            <a:off x="3547740" y="6324547"/>
            <a:ext cx="1250366" cy="64438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89" name="Rectangle 88">
            <a:extLst>
              <a:ext uri="{FF2B5EF4-FFF2-40B4-BE49-F238E27FC236}">
                <a16:creationId xmlns:a16="http://schemas.microsoft.com/office/drawing/2014/main" id="{FF13FD7D-3080-2341-B9F0-7342F2429E84}"/>
              </a:ext>
            </a:extLst>
          </p:cNvPr>
          <p:cNvSpPr/>
          <p:nvPr/>
        </p:nvSpPr>
        <p:spPr>
          <a:xfrm>
            <a:off x="9534954" y="7311837"/>
            <a:ext cx="4649256" cy="875234"/>
          </a:xfrm>
          <a:prstGeom prst="rect">
            <a:avLst/>
          </a:prstGeom>
          <a:solidFill>
            <a:srgbClr val="7030A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0" name="TextBox 89">
            <a:extLst>
              <a:ext uri="{FF2B5EF4-FFF2-40B4-BE49-F238E27FC236}">
                <a16:creationId xmlns:a16="http://schemas.microsoft.com/office/drawing/2014/main" id="{39DF0721-0722-3245-8B4C-FA917A22FD57}"/>
              </a:ext>
            </a:extLst>
          </p:cNvPr>
          <p:cNvSpPr txBox="1"/>
          <p:nvPr/>
        </p:nvSpPr>
        <p:spPr>
          <a:xfrm>
            <a:off x="9723417" y="7527568"/>
            <a:ext cx="4294444"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000" dirty="0">
                <a:solidFill>
                  <a:schemeClr val="bg1"/>
                </a:solidFill>
              </a:rPr>
              <a:t>libraries, dependencies, common</a:t>
            </a:r>
          </a:p>
        </p:txBody>
      </p:sp>
      <p:sp>
        <p:nvSpPr>
          <p:cNvPr id="92" name="TextBox 91">
            <a:extLst>
              <a:ext uri="{FF2B5EF4-FFF2-40B4-BE49-F238E27FC236}">
                <a16:creationId xmlns:a16="http://schemas.microsoft.com/office/drawing/2014/main" id="{E46E31A7-E464-1747-913F-3742A4600EEA}"/>
              </a:ext>
            </a:extLst>
          </p:cNvPr>
          <p:cNvSpPr txBox="1"/>
          <p:nvPr/>
        </p:nvSpPr>
        <p:spPr>
          <a:xfrm>
            <a:off x="4930497" y="6259070"/>
            <a:ext cx="912108"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000" dirty="0">
                <a:solidFill>
                  <a:schemeClr val="bg1"/>
                </a:solidFill>
              </a:rPr>
              <a:t>zip/jar</a:t>
            </a:r>
          </a:p>
        </p:txBody>
      </p:sp>
      <p:sp>
        <p:nvSpPr>
          <p:cNvPr id="96" name="Rectangle 95">
            <a:extLst>
              <a:ext uri="{FF2B5EF4-FFF2-40B4-BE49-F238E27FC236}">
                <a16:creationId xmlns:a16="http://schemas.microsoft.com/office/drawing/2014/main" id="{6250FB60-3D03-394B-8AE5-DF7D15150133}"/>
              </a:ext>
            </a:extLst>
          </p:cNvPr>
          <p:cNvSpPr/>
          <p:nvPr/>
        </p:nvSpPr>
        <p:spPr>
          <a:xfrm>
            <a:off x="9534954" y="5028724"/>
            <a:ext cx="4649256" cy="2267571"/>
          </a:xfrm>
          <a:prstGeom prst="rect">
            <a:avLst/>
          </a:prstGeom>
          <a:solidFill>
            <a:srgbClr val="92D05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7" name="Snip Single Corner Rectangle 96">
            <a:extLst>
              <a:ext uri="{FF2B5EF4-FFF2-40B4-BE49-F238E27FC236}">
                <a16:creationId xmlns:a16="http://schemas.microsoft.com/office/drawing/2014/main" id="{EE49324B-495F-AF40-B548-9C70A34F0D2B}"/>
              </a:ext>
            </a:extLst>
          </p:cNvPr>
          <p:cNvSpPr/>
          <p:nvPr/>
        </p:nvSpPr>
        <p:spPr>
          <a:xfrm>
            <a:off x="12531019" y="5540134"/>
            <a:ext cx="1092831" cy="1091063"/>
          </a:xfrm>
          <a:prstGeom prst="snip1Rect">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8" name="TextBox 97">
            <a:extLst>
              <a:ext uri="{FF2B5EF4-FFF2-40B4-BE49-F238E27FC236}">
                <a16:creationId xmlns:a16="http://schemas.microsoft.com/office/drawing/2014/main" id="{A031E19F-83A7-CC40-AFAB-D7E98C933872}"/>
              </a:ext>
            </a:extLst>
          </p:cNvPr>
          <p:cNvSpPr txBox="1"/>
          <p:nvPr/>
        </p:nvSpPr>
        <p:spPr>
          <a:xfrm>
            <a:off x="12645972" y="5696323"/>
            <a:ext cx="753410"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000" dirty="0">
                <a:solidFill>
                  <a:schemeClr val="bg1"/>
                </a:solidFill>
              </a:rPr>
              <a:t>code</a:t>
            </a:r>
          </a:p>
        </p:txBody>
      </p:sp>
      <p:sp>
        <p:nvSpPr>
          <p:cNvPr id="99" name="Rectangle 98">
            <a:extLst>
              <a:ext uri="{FF2B5EF4-FFF2-40B4-BE49-F238E27FC236}">
                <a16:creationId xmlns:a16="http://schemas.microsoft.com/office/drawing/2014/main" id="{1C6CCDAE-7D74-6F41-8E2F-DFE6F4D9E713}"/>
              </a:ext>
            </a:extLst>
          </p:cNvPr>
          <p:cNvSpPr/>
          <p:nvPr/>
        </p:nvSpPr>
        <p:spPr>
          <a:xfrm>
            <a:off x="9534954" y="5028723"/>
            <a:ext cx="1675306" cy="22675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0" name="TextBox 99">
            <a:extLst>
              <a:ext uri="{FF2B5EF4-FFF2-40B4-BE49-F238E27FC236}">
                <a16:creationId xmlns:a16="http://schemas.microsoft.com/office/drawing/2014/main" id="{EB61A2BD-0669-AD41-85C9-F14AE4EF301A}"/>
              </a:ext>
            </a:extLst>
          </p:cNvPr>
          <p:cNvSpPr txBox="1"/>
          <p:nvPr/>
        </p:nvSpPr>
        <p:spPr>
          <a:xfrm>
            <a:off x="9610974" y="5739968"/>
            <a:ext cx="1535676"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000" dirty="0" err="1">
                <a:solidFill>
                  <a:schemeClr val="bg1"/>
                </a:solidFill>
              </a:rPr>
              <a:t>FaaS</a:t>
            </a:r>
            <a:endParaRPr lang="en-US" sz="2000" dirty="0">
              <a:solidFill>
                <a:schemeClr val="bg1"/>
              </a:solidFill>
            </a:endParaRPr>
          </a:p>
          <a:p>
            <a:r>
              <a:rPr lang="en-US" sz="2000" dirty="0">
                <a:solidFill>
                  <a:schemeClr val="bg1"/>
                </a:solidFill>
              </a:rPr>
              <a:t>Framework</a:t>
            </a:r>
          </a:p>
        </p:txBody>
      </p:sp>
      <p:cxnSp>
        <p:nvCxnSpPr>
          <p:cNvPr id="101" name="Straight Arrow Connector 100">
            <a:extLst>
              <a:ext uri="{FF2B5EF4-FFF2-40B4-BE49-F238E27FC236}">
                <a16:creationId xmlns:a16="http://schemas.microsoft.com/office/drawing/2014/main" id="{84C4E8C8-ADE0-684F-9E8D-0E9E2B75FA55}"/>
              </a:ext>
            </a:extLst>
          </p:cNvPr>
          <p:cNvCxnSpPr/>
          <p:nvPr/>
        </p:nvCxnSpPr>
        <p:spPr>
          <a:xfrm>
            <a:off x="11210260" y="5290104"/>
            <a:ext cx="1320759" cy="7244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02" name="Straight Arrow Connector 101">
            <a:extLst>
              <a:ext uri="{FF2B5EF4-FFF2-40B4-BE49-F238E27FC236}">
                <a16:creationId xmlns:a16="http://schemas.microsoft.com/office/drawing/2014/main" id="{090433D1-BB1B-2D44-B4BB-982460502C60}"/>
              </a:ext>
            </a:extLst>
          </p:cNvPr>
          <p:cNvCxnSpPr>
            <a:cxnSpLocks/>
          </p:cNvCxnSpPr>
          <p:nvPr/>
        </p:nvCxnSpPr>
        <p:spPr>
          <a:xfrm flipH="1">
            <a:off x="11238623" y="6309004"/>
            <a:ext cx="1250366" cy="64438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03" name="TextBox 102">
            <a:extLst>
              <a:ext uri="{FF2B5EF4-FFF2-40B4-BE49-F238E27FC236}">
                <a16:creationId xmlns:a16="http://schemas.microsoft.com/office/drawing/2014/main" id="{6A62F644-656B-244D-ACC3-E88984FCAE82}"/>
              </a:ext>
            </a:extLst>
          </p:cNvPr>
          <p:cNvSpPr txBox="1"/>
          <p:nvPr/>
        </p:nvSpPr>
        <p:spPr>
          <a:xfrm>
            <a:off x="12621380" y="6243527"/>
            <a:ext cx="912108"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000" dirty="0">
                <a:solidFill>
                  <a:schemeClr val="bg1"/>
                </a:solidFill>
              </a:rPr>
              <a:t>zip/jar</a:t>
            </a:r>
          </a:p>
        </p:txBody>
      </p:sp>
      <p:sp>
        <p:nvSpPr>
          <p:cNvPr id="104" name="Rectangle 103">
            <a:extLst>
              <a:ext uri="{FF2B5EF4-FFF2-40B4-BE49-F238E27FC236}">
                <a16:creationId xmlns:a16="http://schemas.microsoft.com/office/drawing/2014/main" id="{B37329CC-3132-5942-BBEA-DD98931A637F}"/>
              </a:ext>
            </a:extLst>
          </p:cNvPr>
          <p:cNvSpPr/>
          <p:nvPr/>
        </p:nvSpPr>
        <p:spPr>
          <a:xfrm>
            <a:off x="17331332" y="7248775"/>
            <a:ext cx="4637168" cy="875234"/>
          </a:xfrm>
          <a:prstGeom prst="rect">
            <a:avLst/>
          </a:prstGeom>
          <a:solidFill>
            <a:srgbClr val="7030A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5" name="TextBox 104">
            <a:extLst>
              <a:ext uri="{FF2B5EF4-FFF2-40B4-BE49-F238E27FC236}">
                <a16:creationId xmlns:a16="http://schemas.microsoft.com/office/drawing/2014/main" id="{A7248638-FA1E-3344-9949-028A0B2D3460}"/>
              </a:ext>
            </a:extLst>
          </p:cNvPr>
          <p:cNvSpPr txBox="1"/>
          <p:nvPr/>
        </p:nvSpPr>
        <p:spPr>
          <a:xfrm>
            <a:off x="17549833" y="7460369"/>
            <a:ext cx="4294444"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000" dirty="0">
                <a:solidFill>
                  <a:schemeClr val="bg1"/>
                </a:solidFill>
              </a:rPr>
              <a:t>libraries, dependencies, common</a:t>
            </a:r>
          </a:p>
        </p:txBody>
      </p:sp>
      <p:sp>
        <p:nvSpPr>
          <p:cNvPr id="106" name="TextBox 105">
            <a:extLst>
              <a:ext uri="{FF2B5EF4-FFF2-40B4-BE49-F238E27FC236}">
                <a16:creationId xmlns:a16="http://schemas.microsoft.com/office/drawing/2014/main" id="{7F703981-BF29-4F4E-B3E0-D8CE9752BB55}"/>
              </a:ext>
            </a:extLst>
          </p:cNvPr>
          <p:cNvSpPr txBox="1"/>
          <p:nvPr/>
        </p:nvSpPr>
        <p:spPr>
          <a:xfrm>
            <a:off x="18577034" y="4967168"/>
            <a:ext cx="2079094"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800" dirty="0">
                <a:solidFill>
                  <a:schemeClr val="bg1"/>
                </a:solidFill>
              </a:rPr>
              <a:t>Web server</a:t>
            </a:r>
          </a:p>
        </p:txBody>
      </p:sp>
      <p:sp>
        <p:nvSpPr>
          <p:cNvPr id="107" name="TextBox 106">
            <a:extLst>
              <a:ext uri="{FF2B5EF4-FFF2-40B4-BE49-F238E27FC236}">
                <a16:creationId xmlns:a16="http://schemas.microsoft.com/office/drawing/2014/main" id="{33D64E99-FE60-A84D-82FE-D618DE674EC9}"/>
              </a:ext>
            </a:extLst>
          </p:cNvPr>
          <p:cNvSpPr txBox="1"/>
          <p:nvPr/>
        </p:nvSpPr>
        <p:spPr>
          <a:xfrm>
            <a:off x="17369488" y="5375366"/>
            <a:ext cx="803104"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800" dirty="0">
                <a:solidFill>
                  <a:schemeClr val="bg1"/>
                </a:solidFill>
              </a:rPr>
              <a:t>/</a:t>
            </a:r>
            <a:r>
              <a:rPr lang="en-US" sz="2800" dirty="0" err="1">
                <a:solidFill>
                  <a:schemeClr val="bg1"/>
                </a:solidFill>
              </a:rPr>
              <a:t>init</a:t>
            </a:r>
            <a:endParaRPr lang="en-US" sz="2800" dirty="0">
              <a:solidFill>
                <a:schemeClr val="bg1"/>
              </a:solidFill>
            </a:endParaRPr>
          </a:p>
        </p:txBody>
      </p:sp>
      <p:sp>
        <p:nvSpPr>
          <p:cNvPr id="108" name="TextBox 107">
            <a:extLst>
              <a:ext uri="{FF2B5EF4-FFF2-40B4-BE49-F238E27FC236}">
                <a16:creationId xmlns:a16="http://schemas.microsoft.com/office/drawing/2014/main" id="{720ED7DA-6D86-634D-96DB-6D58BA6C8A8B}"/>
              </a:ext>
            </a:extLst>
          </p:cNvPr>
          <p:cNvSpPr txBox="1"/>
          <p:nvPr/>
        </p:nvSpPr>
        <p:spPr>
          <a:xfrm>
            <a:off x="17364679" y="5903366"/>
            <a:ext cx="843180"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800" dirty="0">
                <a:solidFill>
                  <a:schemeClr val="bg1"/>
                </a:solidFill>
              </a:rPr>
              <a:t>/run</a:t>
            </a:r>
          </a:p>
        </p:txBody>
      </p:sp>
      <p:sp>
        <p:nvSpPr>
          <p:cNvPr id="109" name="TextBox 108">
            <a:extLst>
              <a:ext uri="{FF2B5EF4-FFF2-40B4-BE49-F238E27FC236}">
                <a16:creationId xmlns:a16="http://schemas.microsoft.com/office/drawing/2014/main" id="{8D02A01D-C196-EF4F-93E2-B5AD09E47D1F}"/>
              </a:ext>
            </a:extLst>
          </p:cNvPr>
          <p:cNvSpPr txBox="1"/>
          <p:nvPr/>
        </p:nvSpPr>
        <p:spPr>
          <a:xfrm>
            <a:off x="17333044" y="6503706"/>
            <a:ext cx="2215350"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2800" dirty="0">
                <a:solidFill>
                  <a:schemeClr val="bg1"/>
                </a:solidFill>
              </a:rPr>
              <a:t>listen *:8080</a:t>
            </a:r>
          </a:p>
        </p:txBody>
      </p:sp>
      <p:pic>
        <p:nvPicPr>
          <p:cNvPr id="35" name="Picture 34">
            <a:extLst>
              <a:ext uri="{FF2B5EF4-FFF2-40B4-BE49-F238E27FC236}">
                <a16:creationId xmlns:a16="http://schemas.microsoft.com/office/drawing/2014/main" id="{BA8EA57B-0F3A-FF49-8909-F5EF94631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45" y="1570352"/>
            <a:ext cx="1840112" cy="1279003"/>
          </a:xfrm>
          <a:prstGeom prst="rect">
            <a:avLst/>
          </a:prstGeom>
        </p:spPr>
      </p:pic>
    </p:spTree>
    <p:extLst>
      <p:ext uri="{BB962C8B-B14F-4D97-AF65-F5344CB8AC3E}">
        <p14:creationId xmlns:p14="http://schemas.microsoft.com/office/powerpoint/2010/main" val="18868876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6" grpId="0" animBg="1"/>
      <p:bldP spid="61" grpId="0" animBg="1"/>
      <p:bldP spid="89" grpId="0" animBg="1"/>
      <p:bldP spid="90" grpId="0"/>
      <p:bldP spid="96" grpId="0" animBg="1"/>
      <p:bldP spid="97" grpId="0" animBg="1"/>
      <p:bldP spid="98" grpId="0"/>
      <p:bldP spid="99" grpId="0" animBg="1"/>
      <p:bldP spid="100" grpId="0"/>
      <p:bldP spid="103" grpId="0"/>
      <p:bldP spid="104" grpId="0" animBg="1"/>
      <p:bldP spid="105" grpId="0"/>
      <p:bldP spid="106" grpId="0"/>
      <p:bldP spid="107" grpId="0"/>
      <p:bldP spid="108" grpId="0"/>
      <p:bldP spid="10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Here"/>
          <p:cNvSpPr txBox="1">
            <a:spLocks noGrp="1"/>
          </p:cNvSpPr>
          <p:nvPr>
            <p:ph type="body" idx="14"/>
          </p:nvPr>
        </p:nvSpPr>
        <p:spPr>
          <a:prstGeom prst="rect">
            <a:avLst/>
          </a:prstGeom>
        </p:spPr>
        <p:txBody>
          <a:bodyPr>
            <a:normAutofit/>
          </a:bodyPr>
          <a:lstStyle/>
          <a:p>
            <a:r>
              <a:rPr lang="en-US" dirty="0"/>
              <a:t>Personas</a:t>
            </a:r>
            <a:endParaRPr dirty="0"/>
          </a:p>
        </p:txBody>
      </p:sp>
      <p:grpSp>
        <p:nvGrpSpPr>
          <p:cNvPr id="4" name="Group 3">
            <a:extLst>
              <a:ext uri="{FF2B5EF4-FFF2-40B4-BE49-F238E27FC236}">
                <a16:creationId xmlns:a16="http://schemas.microsoft.com/office/drawing/2014/main" id="{ED2C089D-AA1D-8C4C-99F0-66E2EC2F857F}"/>
              </a:ext>
            </a:extLst>
          </p:cNvPr>
          <p:cNvGrpSpPr/>
          <p:nvPr/>
        </p:nvGrpSpPr>
        <p:grpSpPr>
          <a:xfrm>
            <a:off x="208218" y="1597169"/>
            <a:ext cx="1364550" cy="1215712"/>
            <a:chOff x="4181475" y="1838325"/>
            <a:chExt cx="533400" cy="530226"/>
          </a:xfrm>
          <a:solidFill>
            <a:schemeClr val="tx1"/>
          </a:solidFill>
        </p:grpSpPr>
        <p:sp>
          <p:nvSpPr>
            <p:cNvPr id="5" name="Freeform 5">
              <a:extLst>
                <a:ext uri="{FF2B5EF4-FFF2-40B4-BE49-F238E27FC236}">
                  <a16:creationId xmlns:a16="http://schemas.microsoft.com/office/drawing/2014/main" id="{9D537D82-BD81-A747-A181-72171BBC3610}"/>
                </a:ext>
              </a:extLst>
            </p:cNvPr>
            <p:cNvSpPr>
              <a:spLocks noEditPoints="1"/>
            </p:cNvSpPr>
            <p:nvPr/>
          </p:nvSpPr>
          <p:spPr bwMode="auto">
            <a:xfrm>
              <a:off x="4181475" y="1838325"/>
              <a:ext cx="336550" cy="330200"/>
            </a:xfrm>
            <a:custGeom>
              <a:avLst/>
              <a:gdLst>
                <a:gd name="T0" fmla="*/ 585 w 999"/>
                <a:gd name="T1" fmla="*/ 895 h 964"/>
                <a:gd name="T2" fmla="*/ 930 w 999"/>
                <a:gd name="T3" fmla="*/ 964 h 964"/>
                <a:gd name="T4" fmla="*/ 999 w 999"/>
                <a:gd name="T5" fmla="*/ 620 h 964"/>
                <a:gd name="T6" fmla="*/ 826 w 999"/>
                <a:gd name="T7" fmla="*/ 551 h 964"/>
                <a:gd name="T8" fmla="*/ 930 w 999"/>
                <a:gd name="T9" fmla="*/ 413 h 964"/>
                <a:gd name="T10" fmla="*/ 999 w 999"/>
                <a:gd name="T11" fmla="*/ 69 h 964"/>
                <a:gd name="T12" fmla="*/ 654 w 999"/>
                <a:gd name="T13" fmla="*/ 0 h 964"/>
                <a:gd name="T14" fmla="*/ 585 w 999"/>
                <a:gd name="T15" fmla="*/ 344 h 964"/>
                <a:gd name="T16" fmla="*/ 757 w 999"/>
                <a:gd name="T17" fmla="*/ 413 h 964"/>
                <a:gd name="T18" fmla="*/ 654 w 999"/>
                <a:gd name="T19" fmla="*/ 551 h 964"/>
                <a:gd name="T20" fmla="*/ 585 w 999"/>
                <a:gd name="T21" fmla="*/ 723 h 964"/>
                <a:gd name="T22" fmla="*/ 413 w 999"/>
                <a:gd name="T23" fmla="*/ 620 h 964"/>
                <a:gd name="T24" fmla="*/ 241 w 999"/>
                <a:gd name="T25" fmla="*/ 551 h 964"/>
                <a:gd name="T26" fmla="*/ 344 w 999"/>
                <a:gd name="T27" fmla="*/ 413 h 964"/>
                <a:gd name="T28" fmla="*/ 413 w 999"/>
                <a:gd name="T29" fmla="*/ 69 h 964"/>
                <a:gd name="T30" fmla="*/ 69 w 999"/>
                <a:gd name="T31" fmla="*/ 0 h 964"/>
                <a:gd name="T32" fmla="*/ 0 w 999"/>
                <a:gd name="T33" fmla="*/ 344 h 964"/>
                <a:gd name="T34" fmla="*/ 172 w 999"/>
                <a:gd name="T35" fmla="*/ 413 h 964"/>
                <a:gd name="T36" fmla="*/ 69 w 999"/>
                <a:gd name="T37" fmla="*/ 551 h 964"/>
                <a:gd name="T38" fmla="*/ 0 w 999"/>
                <a:gd name="T39" fmla="*/ 895 h 964"/>
                <a:gd name="T40" fmla="*/ 344 w 999"/>
                <a:gd name="T41" fmla="*/ 964 h 964"/>
                <a:gd name="T42" fmla="*/ 413 w 999"/>
                <a:gd name="T43" fmla="*/ 792 h 964"/>
                <a:gd name="T44" fmla="*/ 654 w 999"/>
                <a:gd name="T45" fmla="*/ 344 h 964"/>
                <a:gd name="T46" fmla="*/ 930 w 999"/>
                <a:gd name="T47" fmla="*/ 69 h 964"/>
                <a:gd name="T48" fmla="*/ 826 w 999"/>
                <a:gd name="T49" fmla="*/ 344 h 964"/>
                <a:gd name="T50" fmla="*/ 654 w 999"/>
                <a:gd name="T51" fmla="*/ 344 h 964"/>
                <a:gd name="T52" fmla="*/ 930 w 999"/>
                <a:gd name="T53" fmla="*/ 895 h 964"/>
                <a:gd name="T54" fmla="*/ 654 w 999"/>
                <a:gd name="T55" fmla="*/ 620 h 964"/>
                <a:gd name="T56" fmla="*/ 69 w 999"/>
                <a:gd name="T57" fmla="*/ 344 h 964"/>
                <a:gd name="T58" fmla="*/ 344 w 999"/>
                <a:gd name="T59" fmla="*/ 69 h 964"/>
                <a:gd name="T60" fmla="*/ 241 w 999"/>
                <a:gd name="T61" fmla="*/ 344 h 964"/>
                <a:gd name="T62" fmla="*/ 69 w 999"/>
                <a:gd name="T63" fmla="*/ 344 h 964"/>
                <a:gd name="T64" fmla="*/ 69 w 999"/>
                <a:gd name="T65" fmla="*/ 895 h 964"/>
                <a:gd name="T66" fmla="*/ 344 w 999"/>
                <a:gd name="T67" fmla="*/ 620 h 964"/>
                <a:gd name="T68" fmla="*/ 344 w 999"/>
                <a:gd name="T69" fmla="*/ 79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9" h="964">
                  <a:moveTo>
                    <a:pt x="585" y="792"/>
                  </a:moveTo>
                  <a:cubicBezTo>
                    <a:pt x="585" y="895"/>
                    <a:pt x="585" y="895"/>
                    <a:pt x="585" y="895"/>
                  </a:cubicBezTo>
                  <a:cubicBezTo>
                    <a:pt x="585" y="933"/>
                    <a:pt x="616" y="964"/>
                    <a:pt x="654" y="964"/>
                  </a:cubicBezTo>
                  <a:cubicBezTo>
                    <a:pt x="930" y="964"/>
                    <a:pt x="930" y="964"/>
                    <a:pt x="930" y="964"/>
                  </a:cubicBezTo>
                  <a:cubicBezTo>
                    <a:pt x="968" y="964"/>
                    <a:pt x="999" y="933"/>
                    <a:pt x="999" y="895"/>
                  </a:cubicBezTo>
                  <a:cubicBezTo>
                    <a:pt x="999" y="620"/>
                    <a:pt x="999" y="620"/>
                    <a:pt x="999" y="620"/>
                  </a:cubicBezTo>
                  <a:cubicBezTo>
                    <a:pt x="999" y="582"/>
                    <a:pt x="968" y="551"/>
                    <a:pt x="930" y="551"/>
                  </a:cubicBezTo>
                  <a:cubicBezTo>
                    <a:pt x="826" y="551"/>
                    <a:pt x="826" y="551"/>
                    <a:pt x="826" y="551"/>
                  </a:cubicBezTo>
                  <a:cubicBezTo>
                    <a:pt x="826" y="413"/>
                    <a:pt x="826" y="413"/>
                    <a:pt x="826" y="413"/>
                  </a:cubicBezTo>
                  <a:cubicBezTo>
                    <a:pt x="930" y="413"/>
                    <a:pt x="930" y="413"/>
                    <a:pt x="930" y="413"/>
                  </a:cubicBezTo>
                  <a:cubicBezTo>
                    <a:pt x="968" y="413"/>
                    <a:pt x="999" y="382"/>
                    <a:pt x="999" y="344"/>
                  </a:cubicBezTo>
                  <a:cubicBezTo>
                    <a:pt x="999" y="69"/>
                    <a:pt x="999" y="69"/>
                    <a:pt x="999" y="69"/>
                  </a:cubicBezTo>
                  <a:cubicBezTo>
                    <a:pt x="999" y="31"/>
                    <a:pt x="968" y="0"/>
                    <a:pt x="930" y="0"/>
                  </a:cubicBezTo>
                  <a:cubicBezTo>
                    <a:pt x="654" y="0"/>
                    <a:pt x="654" y="0"/>
                    <a:pt x="654" y="0"/>
                  </a:cubicBezTo>
                  <a:cubicBezTo>
                    <a:pt x="616" y="0"/>
                    <a:pt x="585" y="31"/>
                    <a:pt x="585" y="69"/>
                  </a:cubicBezTo>
                  <a:cubicBezTo>
                    <a:pt x="585" y="344"/>
                    <a:pt x="585" y="344"/>
                    <a:pt x="585" y="344"/>
                  </a:cubicBezTo>
                  <a:cubicBezTo>
                    <a:pt x="585" y="382"/>
                    <a:pt x="616" y="413"/>
                    <a:pt x="654" y="413"/>
                  </a:cubicBezTo>
                  <a:cubicBezTo>
                    <a:pt x="757" y="413"/>
                    <a:pt x="757" y="413"/>
                    <a:pt x="757" y="413"/>
                  </a:cubicBezTo>
                  <a:cubicBezTo>
                    <a:pt x="757" y="551"/>
                    <a:pt x="757" y="551"/>
                    <a:pt x="757" y="551"/>
                  </a:cubicBezTo>
                  <a:cubicBezTo>
                    <a:pt x="654" y="551"/>
                    <a:pt x="654" y="551"/>
                    <a:pt x="654" y="551"/>
                  </a:cubicBezTo>
                  <a:cubicBezTo>
                    <a:pt x="616" y="551"/>
                    <a:pt x="585" y="582"/>
                    <a:pt x="585" y="620"/>
                  </a:cubicBezTo>
                  <a:cubicBezTo>
                    <a:pt x="585" y="723"/>
                    <a:pt x="585" y="723"/>
                    <a:pt x="585" y="723"/>
                  </a:cubicBezTo>
                  <a:cubicBezTo>
                    <a:pt x="413" y="723"/>
                    <a:pt x="413" y="723"/>
                    <a:pt x="413" y="723"/>
                  </a:cubicBezTo>
                  <a:cubicBezTo>
                    <a:pt x="413" y="620"/>
                    <a:pt x="413" y="620"/>
                    <a:pt x="413" y="620"/>
                  </a:cubicBezTo>
                  <a:cubicBezTo>
                    <a:pt x="413" y="582"/>
                    <a:pt x="382" y="551"/>
                    <a:pt x="344" y="551"/>
                  </a:cubicBezTo>
                  <a:cubicBezTo>
                    <a:pt x="241" y="551"/>
                    <a:pt x="241" y="551"/>
                    <a:pt x="241" y="551"/>
                  </a:cubicBezTo>
                  <a:cubicBezTo>
                    <a:pt x="241" y="413"/>
                    <a:pt x="241" y="413"/>
                    <a:pt x="241" y="413"/>
                  </a:cubicBezTo>
                  <a:cubicBezTo>
                    <a:pt x="344" y="413"/>
                    <a:pt x="344" y="413"/>
                    <a:pt x="344" y="413"/>
                  </a:cubicBezTo>
                  <a:cubicBezTo>
                    <a:pt x="382" y="413"/>
                    <a:pt x="413" y="382"/>
                    <a:pt x="413" y="344"/>
                  </a:cubicBezTo>
                  <a:cubicBezTo>
                    <a:pt x="413" y="69"/>
                    <a:pt x="413" y="69"/>
                    <a:pt x="413" y="69"/>
                  </a:cubicBezTo>
                  <a:cubicBezTo>
                    <a:pt x="413" y="31"/>
                    <a:pt x="382" y="0"/>
                    <a:pt x="344" y="0"/>
                  </a:cubicBezTo>
                  <a:cubicBezTo>
                    <a:pt x="69" y="0"/>
                    <a:pt x="69" y="0"/>
                    <a:pt x="69" y="0"/>
                  </a:cubicBezTo>
                  <a:cubicBezTo>
                    <a:pt x="31" y="0"/>
                    <a:pt x="0" y="31"/>
                    <a:pt x="0" y="69"/>
                  </a:cubicBezTo>
                  <a:cubicBezTo>
                    <a:pt x="0" y="344"/>
                    <a:pt x="0" y="344"/>
                    <a:pt x="0" y="344"/>
                  </a:cubicBezTo>
                  <a:cubicBezTo>
                    <a:pt x="0" y="382"/>
                    <a:pt x="31" y="413"/>
                    <a:pt x="69" y="413"/>
                  </a:cubicBezTo>
                  <a:cubicBezTo>
                    <a:pt x="172" y="413"/>
                    <a:pt x="172" y="413"/>
                    <a:pt x="172" y="413"/>
                  </a:cubicBezTo>
                  <a:cubicBezTo>
                    <a:pt x="172" y="551"/>
                    <a:pt x="172" y="551"/>
                    <a:pt x="172" y="551"/>
                  </a:cubicBezTo>
                  <a:cubicBezTo>
                    <a:pt x="69" y="551"/>
                    <a:pt x="69" y="551"/>
                    <a:pt x="69" y="551"/>
                  </a:cubicBezTo>
                  <a:cubicBezTo>
                    <a:pt x="31" y="551"/>
                    <a:pt x="0" y="582"/>
                    <a:pt x="0" y="620"/>
                  </a:cubicBezTo>
                  <a:cubicBezTo>
                    <a:pt x="0" y="895"/>
                    <a:pt x="0" y="895"/>
                    <a:pt x="0" y="895"/>
                  </a:cubicBezTo>
                  <a:cubicBezTo>
                    <a:pt x="0" y="933"/>
                    <a:pt x="31" y="964"/>
                    <a:pt x="69" y="964"/>
                  </a:cubicBezTo>
                  <a:cubicBezTo>
                    <a:pt x="344" y="964"/>
                    <a:pt x="344" y="964"/>
                    <a:pt x="344" y="964"/>
                  </a:cubicBezTo>
                  <a:cubicBezTo>
                    <a:pt x="382" y="964"/>
                    <a:pt x="413" y="933"/>
                    <a:pt x="413" y="895"/>
                  </a:cubicBezTo>
                  <a:cubicBezTo>
                    <a:pt x="413" y="792"/>
                    <a:pt x="413" y="792"/>
                    <a:pt x="413" y="792"/>
                  </a:cubicBezTo>
                  <a:lnTo>
                    <a:pt x="585" y="792"/>
                  </a:lnTo>
                  <a:close/>
                  <a:moveTo>
                    <a:pt x="654" y="344"/>
                  </a:moveTo>
                  <a:cubicBezTo>
                    <a:pt x="654" y="69"/>
                    <a:pt x="654" y="69"/>
                    <a:pt x="654" y="69"/>
                  </a:cubicBezTo>
                  <a:cubicBezTo>
                    <a:pt x="930" y="69"/>
                    <a:pt x="930" y="69"/>
                    <a:pt x="930" y="69"/>
                  </a:cubicBezTo>
                  <a:cubicBezTo>
                    <a:pt x="930" y="344"/>
                    <a:pt x="930" y="344"/>
                    <a:pt x="930" y="344"/>
                  </a:cubicBezTo>
                  <a:cubicBezTo>
                    <a:pt x="826" y="344"/>
                    <a:pt x="826" y="344"/>
                    <a:pt x="826" y="344"/>
                  </a:cubicBezTo>
                  <a:cubicBezTo>
                    <a:pt x="757" y="344"/>
                    <a:pt x="757" y="344"/>
                    <a:pt x="757" y="344"/>
                  </a:cubicBezTo>
                  <a:lnTo>
                    <a:pt x="654" y="344"/>
                  </a:lnTo>
                  <a:close/>
                  <a:moveTo>
                    <a:pt x="930" y="620"/>
                  </a:moveTo>
                  <a:cubicBezTo>
                    <a:pt x="930" y="895"/>
                    <a:pt x="930" y="895"/>
                    <a:pt x="930" y="895"/>
                  </a:cubicBezTo>
                  <a:cubicBezTo>
                    <a:pt x="654" y="895"/>
                    <a:pt x="654" y="895"/>
                    <a:pt x="654" y="895"/>
                  </a:cubicBezTo>
                  <a:cubicBezTo>
                    <a:pt x="654" y="620"/>
                    <a:pt x="654" y="620"/>
                    <a:pt x="654" y="620"/>
                  </a:cubicBezTo>
                  <a:lnTo>
                    <a:pt x="930" y="620"/>
                  </a:lnTo>
                  <a:close/>
                  <a:moveTo>
                    <a:pt x="69" y="344"/>
                  </a:moveTo>
                  <a:cubicBezTo>
                    <a:pt x="69" y="69"/>
                    <a:pt x="69" y="69"/>
                    <a:pt x="69" y="69"/>
                  </a:cubicBezTo>
                  <a:cubicBezTo>
                    <a:pt x="344" y="69"/>
                    <a:pt x="344" y="69"/>
                    <a:pt x="344" y="69"/>
                  </a:cubicBezTo>
                  <a:cubicBezTo>
                    <a:pt x="344" y="344"/>
                    <a:pt x="344" y="344"/>
                    <a:pt x="344" y="344"/>
                  </a:cubicBezTo>
                  <a:cubicBezTo>
                    <a:pt x="241" y="344"/>
                    <a:pt x="241" y="344"/>
                    <a:pt x="241" y="344"/>
                  </a:cubicBezTo>
                  <a:cubicBezTo>
                    <a:pt x="172" y="344"/>
                    <a:pt x="172" y="344"/>
                    <a:pt x="172" y="344"/>
                  </a:cubicBezTo>
                  <a:lnTo>
                    <a:pt x="69" y="344"/>
                  </a:lnTo>
                  <a:close/>
                  <a:moveTo>
                    <a:pt x="344" y="895"/>
                  </a:moveTo>
                  <a:cubicBezTo>
                    <a:pt x="69" y="895"/>
                    <a:pt x="69" y="895"/>
                    <a:pt x="69" y="895"/>
                  </a:cubicBezTo>
                  <a:cubicBezTo>
                    <a:pt x="69" y="620"/>
                    <a:pt x="69" y="620"/>
                    <a:pt x="69" y="620"/>
                  </a:cubicBezTo>
                  <a:cubicBezTo>
                    <a:pt x="344" y="620"/>
                    <a:pt x="344" y="620"/>
                    <a:pt x="344" y="620"/>
                  </a:cubicBezTo>
                  <a:cubicBezTo>
                    <a:pt x="344" y="723"/>
                    <a:pt x="344" y="723"/>
                    <a:pt x="344" y="723"/>
                  </a:cubicBezTo>
                  <a:cubicBezTo>
                    <a:pt x="344" y="792"/>
                    <a:pt x="344" y="792"/>
                    <a:pt x="344" y="792"/>
                  </a:cubicBezTo>
                  <a:lnTo>
                    <a:pt x="344" y="8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6" name="Freeform 6">
              <a:extLst>
                <a:ext uri="{FF2B5EF4-FFF2-40B4-BE49-F238E27FC236}">
                  <a16:creationId xmlns:a16="http://schemas.microsoft.com/office/drawing/2014/main" id="{E620FA8B-AC99-574A-864D-6D179779FFC5}"/>
                </a:ext>
              </a:extLst>
            </p:cNvPr>
            <p:cNvSpPr>
              <a:spLocks noEditPoints="1"/>
            </p:cNvSpPr>
            <p:nvPr/>
          </p:nvSpPr>
          <p:spPr bwMode="auto">
            <a:xfrm>
              <a:off x="4576763" y="2027238"/>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7" name="Freeform 7">
              <a:extLst>
                <a:ext uri="{FF2B5EF4-FFF2-40B4-BE49-F238E27FC236}">
                  <a16:creationId xmlns:a16="http://schemas.microsoft.com/office/drawing/2014/main" id="{9D081D19-EEAF-F748-8F5D-D43AE03A1203}"/>
                </a:ext>
              </a:extLst>
            </p:cNvPr>
            <p:cNvSpPr>
              <a:spLocks noEditPoints="1"/>
            </p:cNvSpPr>
            <p:nvPr/>
          </p:nvSpPr>
          <p:spPr bwMode="auto">
            <a:xfrm>
              <a:off x="4378325" y="2227263"/>
              <a:ext cx="336550" cy="141288"/>
            </a:xfrm>
            <a:custGeom>
              <a:avLst/>
              <a:gdLst>
                <a:gd name="T0" fmla="*/ 930 w 999"/>
                <a:gd name="T1" fmla="*/ 0 h 414"/>
                <a:gd name="T2" fmla="*/ 655 w 999"/>
                <a:gd name="T3" fmla="*/ 0 h 414"/>
                <a:gd name="T4" fmla="*/ 586 w 999"/>
                <a:gd name="T5" fmla="*/ 69 h 414"/>
                <a:gd name="T6" fmla="*/ 586 w 999"/>
                <a:gd name="T7" fmla="*/ 173 h 414"/>
                <a:gd name="T8" fmla="*/ 414 w 999"/>
                <a:gd name="T9" fmla="*/ 173 h 414"/>
                <a:gd name="T10" fmla="*/ 414 w 999"/>
                <a:gd name="T11" fmla="*/ 69 h 414"/>
                <a:gd name="T12" fmla="*/ 345 w 999"/>
                <a:gd name="T13" fmla="*/ 0 h 414"/>
                <a:gd name="T14" fmla="*/ 69 w 999"/>
                <a:gd name="T15" fmla="*/ 0 h 414"/>
                <a:gd name="T16" fmla="*/ 0 w 999"/>
                <a:gd name="T17" fmla="*/ 69 h 414"/>
                <a:gd name="T18" fmla="*/ 0 w 999"/>
                <a:gd name="T19" fmla="*/ 345 h 414"/>
                <a:gd name="T20" fmla="*/ 69 w 999"/>
                <a:gd name="T21" fmla="*/ 414 h 414"/>
                <a:gd name="T22" fmla="*/ 345 w 999"/>
                <a:gd name="T23" fmla="*/ 414 h 414"/>
                <a:gd name="T24" fmla="*/ 414 w 999"/>
                <a:gd name="T25" fmla="*/ 345 h 414"/>
                <a:gd name="T26" fmla="*/ 414 w 999"/>
                <a:gd name="T27" fmla="*/ 242 h 414"/>
                <a:gd name="T28" fmla="*/ 586 w 999"/>
                <a:gd name="T29" fmla="*/ 242 h 414"/>
                <a:gd name="T30" fmla="*/ 586 w 999"/>
                <a:gd name="T31" fmla="*/ 345 h 414"/>
                <a:gd name="T32" fmla="*/ 655 w 999"/>
                <a:gd name="T33" fmla="*/ 414 h 414"/>
                <a:gd name="T34" fmla="*/ 930 w 999"/>
                <a:gd name="T35" fmla="*/ 414 h 414"/>
                <a:gd name="T36" fmla="*/ 999 w 999"/>
                <a:gd name="T37" fmla="*/ 345 h 414"/>
                <a:gd name="T38" fmla="*/ 999 w 999"/>
                <a:gd name="T39" fmla="*/ 69 h 414"/>
                <a:gd name="T40" fmla="*/ 930 w 999"/>
                <a:gd name="T41" fmla="*/ 0 h 414"/>
                <a:gd name="T42" fmla="*/ 345 w 999"/>
                <a:gd name="T43" fmla="*/ 345 h 414"/>
                <a:gd name="T44" fmla="*/ 69 w 999"/>
                <a:gd name="T45" fmla="*/ 345 h 414"/>
                <a:gd name="T46" fmla="*/ 69 w 999"/>
                <a:gd name="T47" fmla="*/ 69 h 414"/>
                <a:gd name="T48" fmla="*/ 345 w 999"/>
                <a:gd name="T49" fmla="*/ 69 h 414"/>
                <a:gd name="T50" fmla="*/ 345 w 999"/>
                <a:gd name="T51" fmla="*/ 345 h 414"/>
                <a:gd name="T52" fmla="*/ 930 w 999"/>
                <a:gd name="T53" fmla="*/ 345 h 414"/>
                <a:gd name="T54" fmla="*/ 655 w 999"/>
                <a:gd name="T55" fmla="*/ 345 h 414"/>
                <a:gd name="T56" fmla="*/ 655 w 999"/>
                <a:gd name="T57" fmla="*/ 69 h 414"/>
                <a:gd name="T58" fmla="*/ 930 w 999"/>
                <a:gd name="T59" fmla="*/ 69 h 414"/>
                <a:gd name="T60" fmla="*/ 930 w 999"/>
                <a:gd name="T61"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9" h="414">
                  <a:moveTo>
                    <a:pt x="930" y="0"/>
                  </a:moveTo>
                  <a:cubicBezTo>
                    <a:pt x="655" y="0"/>
                    <a:pt x="655" y="0"/>
                    <a:pt x="655" y="0"/>
                  </a:cubicBezTo>
                  <a:cubicBezTo>
                    <a:pt x="617" y="0"/>
                    <a:pt x="586" y="31"/>
                    <a:pt x="586" y="69"/>
                  </a:cubicBezTo>
                  <a:cubicBezTo>
                    <a:pt x="586" y="173"/>
                    <a:pt x="586" y="173"/>
                    <a:pt x="586" y="173"/>
                  </a:cubicBezTo>
                  <a:cubicBezTo>
                    <a:pt x="414" y="173"/>
                    <a:pt x="414" y="173"/>
                    <a:pt x="414" y="173"/>
                  </a:cubicBezTo>
                  <a:cubicBezTo>
                    <a:pt x="414" y="69"/>
                    <a:pt x="414" y="69"/>
                    <a:pt x="414" y="69"/>
                  </a:cubicBezTo>
                  <a:cubicBezTo>
                    <a:pt x="414" y="31"/>
                    <a:pt x="383" y="0"/>
                    <a:pt x="345" y="0"/>
                  </a:cubicBezTo>
                  <a:cubicBezTo>
                    <a:pt x="69" y="0"/>
                    <a:pt x="69" y="0"/>
                    <a:pt x="69" y="0"/>
                  </a:cubicBezTo>
                  <a:cubicBezTo>
                    <a:pt x="31" y="0"/>
                    <a:pt x="0" y="31"/>
                    <a:pt x="0" y="69"/>
                  </a:cubicBezTo>
                  <a:cubicBezTo>
                    <a:pt x="0" y="345"/>
                    <a:pt x="0" y="345"/>
                    <a:pt x="0" y="345"/>
                  </a:cubicBezTo>
                  <a:cubicBezTo>
                    <a:pt x="0" y="383"/>
                    <a:pt x="31" y="414"/>
                    <a:pt x="69" y="414"/>
                  </a:cubicBezTo>
                  <a:cubicBezTo>
                    <a:pt x="345" y="414"/>
                    <a:pt x="345" y="414"/>
                    <a:pt x="345" y="414"/>
                  </a:cubicBezTo>
                  <a:cubicBezTo>
                    <a:pt x="383" y="414"/>
                    <a:pt x="414" y="383"/>
                    <a:pt x="414" y="345"/>
                  </a:cubicBezTo>
                  <a:cubicBezTo>
                    <a:pt x="414" y="242"/>
                    <a:pt x="414" y="242"/>
                    <a:pt x="414" y="242"/>
                  </a:cubicBezTo>
                  <a:cubicBezTo>
                    <a:pt x="586" y="242"/>
                    <a:pt x="586" y="242"/>
                    <a:pt x="586" y="242"/>
                  </a:cubicBezTo>
                  <a:cubicBezTo>
                    <a:pt x="586" y="345"/>
                    <a:pt x="586" y="345"/>
                    <a:pt x="586" y="345"/>
                  </a:cubicBezTo>
                  <a:cubicBezTo>
                    <a:pt x="586" y="383"/>
                    <a:pt x="617" y="414"/>
                    <a:pt x="655" y="414"/>
                  </a:cubicBezTo>
                  <a:cubicBezTo>
                    <a:pt x="930" y="414"/>
                    <a:pt x="930" y="414"/>
                    <a:pt x="930" y="414"/>
                  </a:cubicBezTo>
                  <a:cubicBezTo>
                    <a:pt x="968" y="414"/>
                    <a:pt x="999" y="383"/>
                    <a:pt x="999" y="345"/>
                  </a:cubicBezTo>
                  <a:cubicBezTo>
                    <a:pt x="999" y="69"/>
                    <a:pt x="999" y="69"/>
                    <a:pt x="999" y="69"/>
                  </a:cubicBezTo>
                  <a:cubicBezTo>
                    <a:pt x="999" y="31"/>
                    <a:pt x="968" y="0"/>
                    <a:pt x="930" y="0"/>
                  </a:cubicBezTo>
                  <a:close/>
                  <a:moveTo>
                    <a:pt x="345" y="345"/>
                  </a:moveTo>
                  <a:cubicBezTo>
                    <a:pt x="69" y="345"/>
                    <a:pt x="69" y="345"/>
                    <a:pt x="69" y="345"/>
                  </a:cubicBezTo>
                  <a:cubicBezTo>
                    <a:pt x="69" y="69"/>
                    <a:pt x="69" y="69"/>
                    <a:pt x="69" y="69"/>
                  </a:cubicBezTo>
                  <a:cubicBezTo>
                    <a:pt x="345" y="69"/>
                    <a:pt x="345" y="69"/>
                    <a:pt x="345" y="69"/>
                  </a:cubicBezTo>
                  <a:lnTo>
                    <a:pt x="345" y="345"/>
                  </a:lnTo>
                  <a:close/>
                  <a:moveTo>
                    <a:pt x="930" y="345"/>
                  </a:moveTo>
                  <a:cubicBezTo>
                    <a:pt x="655" y="345"/>
                    <a:pt x="655" y="345"/>
                    <a:pt x="655" y="345"/>
                  </a:cubicBezTo>
                  <a:cubicBezTo>
                    <a:pt x="655" y="69"/>
                    <a:pt x="655" y="69"/>
                    <a:pt x="655" y="69"/>
                  </a:cubicBezTo>
                  <a:cubicBezTo>
                    <a:pt x="930" y="69"/>
                    <a:pt x="930" y="69"/>
                    <a:pt x="930" y="69"/>
                  </a:cubicBezTo>
                  <a:lnTo>
                    <a:pt x="930"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8" name="Freeform 8">
              <a:extLst>
                <a:ext uri="{FF2B5EF4-FFF2-40B4-BE49-F238E27FC236}">
                  <a16:creationId xmlns:a16="http://schemas.microsoft.com/office/drawing/2014/main" id="{A68ED931-8DC7-A54C-9F4C-204649EB350E}"/>
                </a:ext>
              </a:extLst>
            </p:cNvPr>
            <p:cNvSpPr>
              <a:spLocks noEditPoints="1"/>
            </p:cNvSpPr>
            <p:nvPr/>
          </p:nvSpPr>
          <p:spPr bwMode="auto">
            <a:xfrm>
              <a:off x="4576763" y="1838325"/>
              <a:ext cx="138112" cy="141288"/>
            </a:xfrm>
            <a:custGeom>
              <a:avLst/>
              <a:gdLst>
                <a:gd name="T0" fmla="*/ 344 w 413"/>
                <a:gd name="T1" fmla="*/ 0 h 413"/>
                <a:gd name="T2" fmla="*/ 69 w 413"/>
                <a:gd name="T3" fmla="*/ 0 h 413"/>
                <a:gd name="T4" fmla="*/ 0 w 413"/>
                <a:gd name="T5" fmla="*/ 69 h 413"/>
                <a:gd name="T6" fmla="*/ 0 w 413"/>
                <a:gd name="T7" fmla="*/ 344 h 413"/>
                <a:gd name="T8" fmla="*/ 69 w 413"/>
                <a:gd name="T9" fmla="*/ 413 h 413"/>
                <a:gd name="T10" fmla="*/ 344 w 413"/>
                <a:gd name="T11" fmla="*/ 413 h 413"/>
                <a:gd name="T12" fmla="*/ 413 w 413"/>
                <a:gd name="T13" fmla="*/ 344 h 413"/>
                <a:gd name="T14" fmla="*/ 413 w 413"/>
                <a:gd name="T15" fmla="*/ 69 h 413"/>
                <a:gd name="T16" fmla="*/ 344 w 413"/>
                <a:gd name="T17" fmla="*/ 0 h 413"/>
                <a:gd name="T18" fmla="*/ 344 w 413"/>
                <a:gd name="T19" fmla="*/ 344 h 413"/>
                <a:gd name="T20" fmla="*/ 69 w 413"/>
                <a:gd name="T21" fmla="*/ 344 h 413"/>
                <a:gd name="T22" fmla="*/ 69 w 413"/>
                <a:gd name="T23" fmla="*/ 69 h 413"/>
                <a:gd name="T24" fmla="*/ 344 w 413"/>
                <a:gd name="T25" fmla="*/ 69 h 413"/>
                <a:gd name="T26" fmla="*/ 344 w 413"/>
                <a:gd name="T27" fmla="*/ 34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3">
                  <a:moveTo>
                    <a:pt x="344" y="0"/>
                  </a:moveTo>
                  <a:cubicBezTo>
                    <a:pt x="69" y="0"/>
                    <a:pt x="69" y="0"/>
                    <a:pt x="69" y="0"/>
                  </a:cubicBezTo>
                  <a:cubicBezTo>
                    <a:pt x="31" y="0"/>
                    <a:pt x="0" y="31"/>
                    <a:pt x="0" y="69"/>
                  </a:cubicBezTo>
                  <a:cubicBezTo>
                    <a:pt x="0" y="344"/>
                    <a:pt x="0" y="344"/>
                    <a:pt x="0" y="344"/>
                  </a:cubicBezTo>
                  <a:cubicBezTo>
                    <a:pt x="0" y="382"/>
                    <a:pt x="31" y="413"/>
                    <a:pt x="69" y="413"/>
                  </a:cubicBezTo>
                  <a:cubicBezTo>
                    <a:pt x="344" y="413"/>
                    <a:pt x="344" y="413"/>
                    <a:pt x="344" y="413"/>
                  </a:cubicBezTo>
                  <a:cubicBezTo>
                    <a:pt x="382" y="413"/>
                    <a:pt x="413" y="382"/>
                    <a:pt x="413" y="344"/>
                  </a:cubicBezTo>
                  <a:cubicBezTo>
                    <a:pt x="413" y="69"/>
                    <a:pt x="413" y="69"/>
                    <a:pt x="413" y="69"/>
                  </a:cubicBezTo>
                  <a:cubicBezTo>
                    <a:pt x="413" y="31"/>
                    <a:pt x="382" y="0"/>
                    <a:pt x="344" y="0"/>
                  </a:cubicBezTo>
                  <a:close/>
                  <a:moveTo>
                    <a:pt x="344" y="344"/>
                  </a:moveTo>
                  <a:cubicBezTo>
                    <a:pt x="69" y="344"/>
                    <a:pt x="69" y="344"/>
                    <a:pt x="69" y="344"/>
                  </a:cubicBezTo>
                  <a:cubicBezTo>
                    <a:pt x="69" y="69"/>
                    <a:pt x="69" y="69"/>
                    <a:pt x="69" y="69"/>
                  </a:cubicBezTo>
                  <a:cubicBezTo>
                    <a:pt x="344" y="69"/>
                    <a:pt x="344" y="69"/>
                    <a:pt x="344" y="69"/>
                  </a:cubicBezTo>
                  <a:lnTo>
                    <a:pt x="344"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sp>
          <p:nvSpPr>
            <p:cNvPr id="9" name="Freeform 9">
              <a:extLst>
                <a:ext uri="{FF2B5EF4-FFF2-40B4-BE49-F238E27FC236}">
                  <a16:creationId xmlns:a16="http://schemas.microsoft.com/office/drawing/2014/main" id="{1DD9B57F-EB9F-6740-8615-B62E09C5CB42}"/>
                </a:ext>
              </a:extLst>
            </p:cNvPr>
            <p:cNvSpPr>
              <a:spLocks noEditPoints="1"/>
            </p:cNvSpPr>
            <p:nvPr/>
          </p:nvSpPr>
          <p:spPr bwMode="auto">
            <a:xfrm>
              <a:off x="4181475" y="2227263"/>
              <a:ext cx="139700" cy="141288"/>
            </a:xfrm>
            <a:custGeom>
              <a:avLst/>
              <a:gdLst>
                <a:gd name="T0" fmla="*/ 344 w 413"/>
                <a:gd name="T1" fmla="*/ 0 h 414"/>
                <a:gd name="T2" fmla="*/ 69 w 413"/>
                <a:gd name="T3" fmla="*/ 0 h 414"/>
                <a:gd name="T4" fmla="*/ 0 w 413"/>
                <a:gd name="T5" fmla="*/ 69 h 414"/>
                <a:gd name="T6" fmla="*/ 0 w 413"/>
                <a:gd name="T7" fmla="*/ 345 h 414"/>
                <a:gd name="T8" fmla="*/ 69 w 413"/>
                <a:gd name="T9" fmla="*/ 414 h 414"/>
                <a:gd name="T10" fmla="*/ 344 w 413"/>
                <a:gd name="T11" fmla="*/ 414 h 414"/>
                <a:gd name="T12" fmla="*/ 413 w 413"/>
                <a:gd name="T13" fmla="*/ 345 h 414"/>
                <a:gd name="T14" fmla="*/ 413 w 413"/>
                <a:gd name="T15" fmla="*/ 69 h 414"/>
                <a:gd name="T16" fmla="*/ 344 w 413"/>
                <a:gd name="T17" fmla="*/ 0 h 414"/>
                <a:gd name="T18" fmla="*/ 344 w 413"/>
                <a:gd name="T19" fmla="*/ 345 h 414"/>
                <a:gd name="T20" fmla="*/ 69 w 413"/>
                <a:gd name="T21" fmla="*/ 345 h 414"/>
                <a:gd name="T22" fmla="*/ 69 w 413"/>
                <a:gd name="T23" fmla="*/ 69 h 414"/>
                <a:gd name="T24" fmla="*/ 344 w 413"/>
                <a:gd name="T25" fmla="*/ 69 h 414"/>
                <a:gd name="T26" fmla="*/ 344 w 413"/>
                <a:gd name="T27" fmla="*/ 34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14">
                  <a:moveTo>
                    <a:pt x="344" y="0"/>
                  </a:moveTo>
                  <a:cubicBezTo>
                    <a:pt x="69" y="0"/>
                    <a:pt x="69" y="0"/>
                    <a:pt x="69" y="0"/>
                  </a:cubicBezTo>
                  <a:cubicBezTo>
                    <a:pt x="31" y="0"/>
                    <a:pt x="0" y="31"/>
                    <a:pt x="0" y="69"/>
                  </a:cubicBezTo>
                  <a:cubicBezTo>
                    <a:pt x="0" y="345"/>
                    <a:pt x="0" y="345"/>
                    <a:pt x="0" y="345"/>
                  </a:cubicBezTo>
                  <a:cubicBezTo>
                    <a:pt x="0" y="383"/>
                    <a:pt x="31" y="414"/>
                    <a:pt x="69" y="414"/>
                  </a:cubicBezTo>
                  <a:cubicBezTo>
                    <a:pt x="344" y="414"/>
                    <a:pt x="344" y="414"/>
                    <a:pt x="344" y="414"/>
                  </a:cubicBezTo>
                  <a:cubicBezTo>
                    <a:pt x="382" y="414"/>
                    <a:pt x="413" y="383"/>
                    <a:pt x="413" y="345"/>
                  </a:cubicBezTo>
                  <a:cubicBezTo>
                    <a:pt x="413" y="69"/>
                    <a:pt x="413" y="69"/>
                    <a:pt x="413" y="69"/>
                  </a:cubicBezTo>
                  <a:cubicBezTo>
                    <a:pt x="413" y="31"/>
                    <a:pt x="382" y="0"/>
                    <a:pt x="344" y="0"/>
                  </a:cubicBezTo>
                  <a:close/>
                  <a:moveTo>
                    <a:pt x="344" y="345"/>
                  </a:moveTo>
                  <a:cubicBezTo>
                    <a:pt x="69" y="345"/>
                    <a:pt x="69" y="345"/>
                    <a:pt x="69" y="345"/>
                  </a:cubicBezTo>
                  <a:cubicBezTo>
                    <a:pt x="69" y="69"/>
                    <a:pt x="69" y="69"/>
                    <a:pt x="69" y="69"/>
                  </a:cubicBezTo>
                  <a:cubicBezTo>
                    <a:pt x="344" y="69"/>
                    <a:pt x="344" y="69"/>
                    <a:pt x="344" y="69"/>
                  </a:cubicBezTo>
                  <a:lnTo>
                    <a:pt x="34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6400"/>
            </a:p>
          </p:txBody>
        </p:sp>
      </p:grpSp>
      <p:pic>
        <p:nvPicPr>
          <p:cNvPr id="11" name="Picture 10" descr="Comic characters: Operator by nicubunu - Comic characters ...">
            <a:extLst>
              <a:ext uri="{FF2B5EF4-FFF2-40B4-BE49-F238E27FC236}">
                <a16:creationId xmlns:a16="http://schemas.microsoft.com/office/drawing/2014/main" id="{35E8D4FF-AB3F-224B-B8E5-0514AF67800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50540" y="4747260"/>
            <a:ext cx="4894580" cy="4894580"/>
          </a:xfrm>
          <a:prstGeom prst="rect">
            <a:avLst/>
          </a:prstGeom>
        </p:spPr>
      </p:pic>
      <p:sp>
        <p:nvSpPr>
          <p:cNvPr id="12" name="TextBox 11">
            <a:extLst>
              <a:ext uri="{FF2B5EF4-FFF2-40B4-BE49-F238E27FC236}">
                <a16:creationId xmlns:a16="http://schemas.microsoft.com/office/drawing/2014/main" id="{BE2517A3-A629-604A-BE55-611DB3155EF2}"/>
              </a:ext>
            </a:extLst>
          </p:cNvPr>
          <p:cNvSpPr txBox="1"/>
          <p:nvPr/>
        </p:nvSpPr>
        <p:spPr>
          <a:xfrm>
            <a:off x="3050540" y="3531558"/>
            <a:ext cx="6078587" cy="8213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Helvetica Neue"/>
                <a:ea typeface="Helvetica Neue"/>
                <a:cs typeface="Helvetica Neue"/>
                <a:sym typeface="Helvetica Neue"/>
              </a:rPr>
              <a:t>Application Developer</a:t>
            </a:r>
          </a:p>
        </p:txBody>
      </p:sp>
      <p:cxnSp>
        <p:nvCxnSpPr>
          <p:cNvPr id="14" name="Straight Connector 13">
            <a:extLst>
              <a:ext uri="{FF2B5EF4-FFF2-40B4-BE49-F238E27FC236}">
                <a16:creationId xmlns:a16="http://schemas.microsoft.com/office/drawing/2014/main" id="{6FAF4728-7413-C148-8180-7E8B020087D6}"/>
              </a:ext>
            </a:extLst>
          </p:cNvPr>
          <p:cNvCxnSpPr/>
          <p:nvPr/>
        </p:nvCxnSpPr>
        <p:spPr>
          <a:xfrm>
            <a:off x="11623040" y="3718560"/>
            <a:ext cx="0" cy="660400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17" name="Picture 16" descr="Comic characters: Operator by nicubunu - Comic characters ...">
            <a:extLst>
              <a:ext uri="{FF2B5EF4-FFF2-40B4-BE49-F238E27FC236}">
                <a16:creationId xmlns:a16="http://schemas.microsoft.com/office/drawing/2014/main" id="{5B73C628-A01D-E24E-98DA-9B95A53D3E8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663420" y="4934262"/>
            <a:ext cx="4894580" cy="4894580"/>
          </a:xfrm>
          <a:prstGeom prst="rect">
            <a:avLst/>
          </a:prstGeom>
        </p:spPr>
      </p:pic>
      <p:sp>
        <p:nvSpPr>
          <p:cNvPr id="18" name="TextBox 17">
            <a:extLst>
              <a:ext uri="{FF2B5EF4-FFF2-40B4-BE49-F238E27FC236}">
                <a16:creationId xmlns:a16="http://schemas.microsoft.com/office/drawing/2014/main" id="{E8C8573F-52C7-F248-87F3-FD8E70DE1C10}"/>
              </a:ext>
            </a:extLst>
          </p:cNvPr>
          <p:cNvSpPr txBox="1"/>
          <p:nvPr/>
        </p:nvSpPr>
        <p:spPr>
          <a:xfrm>
            <a:off x="15488168" y="3718560"/>
            <a:ext cx="4429097" cy="8213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Helvetica Neue"/>
                <a:ea typeface="Helvetica Neue"/>
                <a:cs typeface="Helvetica Neue"/>
                <a:sym typeface="Helvetica Neue"/>
              </a:rPr>
              <a:t>INFRA Operator</a:t>
            </a:r>
          </a:p>
        </p:txBody>
      </p:sp>
    </p:spTree>
    <p:extLst>
      <p:ext uri="{BB962C8B-B14F-4D97-AF65-F5344CB8AC3E}">
        <p14:creationId xmlns:p14="http://schemas.microsoft.com/office/powerpoint/2010/main" val="29420823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Impact"/>
        <a:ea typeface="Impact"/>
        <a:cs typeface="Impact"/>
      </a:majorFont>
      <a:minorFont>
        <a:latin typeface="Impact"/>
        <a:ea typeface="Impact"/>
        <a:cs typeface="Impac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Impact"/>
        <a:ea typeface="Impact"/>
        <a:cs typeface="Impact"/>
      </a:majorFont>
      <a:minorFont>
        <a:latin typeface="Impact"/>
        <a:ea typeface="Impact"/>
        <a:cs typeface="Impac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3772</TotalTime>
  <Words>716</Words>
  <Application>Microsoft Macintosh PowerPoint</Application>
  <PresentationFormat>Custom</PresentationFormat>
  <Paragraphs>239</Paragraphs>
  <Slides>29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Courier New</vt:lpstr>
      <vt:lpstr>Helvetica</vt:lpstr>
      <vt:lpstr>Helvetica Neue</vt:lpstr>
      <vt:lpstr>Helvetica Neue Light</vt:lpstr>
      <vt:lpstr>Helvetica Neue Medium</vt:lpstr>
      <vt:lpstr>Helvetica Neue Thin</vt:lpstr>
      <vt:lpstr>Impact</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Work</dc:creator>
  <cp:lastModifiedBy>Carlitos Santana</cp:lastModifiedBy>
  <cp:revision>111</cp:revision>
  <dcterms:modified xsi:type="dcterms:W3CDTF">2018-09-28T13:59:55Z</dcterms:modified>
</cp:coreProperties>
</file>