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302" r:id="rId3"/>
    <p:sldId id="263" r:id="rId4"/>
    <p:sldId id="273" r:id="rId5"/>
    <p:sldId id="287" r:id="rId6"/>
    <p:sldId id="270" r:id="rId7"/>
    <p:sldId id="262" r:id="rId8"/>
    <p:sldId id="266" r:id="rId9"/>
    <p:sldId id="268" r:id="rId10"/>
    <p:sldId id="280" r:id="rId11"/>
    <p:sldId id="276" r:id="rId12"/>
    <p:sldId id="267" r:id="rId13"/>
    <p:sldId id="300" r:id="rId14"/>
    <p:sldId id="301" r:id="rId15"/>
    <p:sldId id="299" r:id="rId16"/>
    <p:sldId id="297" r:id="rId17"/>
    <p:sldId id="281" r:id="rId18"/>
    <p:sldId id="295" r:id="rId19"/>
    <p:sldId id="296" r:id="rId20"/>
    <p:sldId id="298" r:id="rId21"/>
    <p:sldId id="286" r:id="rId22"/>
    <p:sldId id="277" r:id="rId23"/>
    <p:sldId id="264" r:id="rId24"/>
    <p:sldId id="284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krar, Jayesh" initials="TJ" lastIdx="0" clrIdx="0">
    <p:extLst>
      <p:ext uri="{19B8F6BF-5375-455C-9EA6-DF929625EA0E}">
        <p15:presenceInfo xmlns:p15="http://schemas.microsoft.com/office/powerpoint/2012/main" userId="01f9c2d5-f8c0-49d4-95f7-c95e58761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0"/>
    <p:restoredTop sz="91401"/>
  </p:normalViewPr>
  <p:slideViewPr>
    <p:cSldViewPr snapToGrid="0" snapToObjects="1">
      <p:cViewPr varScale="1">
        <p:scale>
          <a:sx n="90" d="100"/>
          <a:sy n="90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1B37-2AAA-254D-BE75-07831EA212A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6073-3525-EF45-ACC2-1784421D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5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9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2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073-3525-EF45-ACC2-1784421D5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3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C8BA-4819-D045-BB6B-DD91A150A3DF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4364-AEAC-7F43-8149-F75BB60CE639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7EE-0A4B-8643-BAAF-D710C1691562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87D6-65F6-A845-B22B-91E6761D07EB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6414-016B-4A49-BE3E-5F4A692E3A0C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F72E-FA5D-F945-A7ED-404EA1194D78}" type="datetime1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CA1A-6169-D74A-8FA3-D4214ED24D61}" type="datetime1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4AA9-DBBE-2049-9582-D0A963B31D27}" type="datetime1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</a:t>
            </a:r>
            <a:fld id="{A4352AD5-F23D-ED45-AB1B-C660CA18A0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5C2-2114-0449-B452-D1370A98970B}" type="datetime1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4C1-B640-C142-8D30-7A4434317989}" type="datetime1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2AB8-FCFF-7742-8E39-359487CDE17A}" type="datetime1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4F56-7B6F-E14D-8D94-95828779BC04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2AD5-F23D-ED45-AB1B-C660CA18A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file://localhost/cid/image001.png@01D3DBDB.2BFE404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file://localhost/cid/image001.png@01D3DBDB.2BFE404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cid/image001.png@01D3DBDB.2BFE40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file://localhost/cid/image001.png@01D3DBDB.2BFE40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localhost/cid/image001.png@01D3DBDB.2BFE4040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file://localhost/cid/image001.png@01D3DBDB.2BFE404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file://localhost/cid/image001.png@01D3DBDB.2BFE404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file://localhost/cid/image001.png@01D3DBDB.2BFE40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localhost/cid/image001.png@01D3DBDB.2BFE4040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cid/image001.png@01D3DBDB.2BFE40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kpduk5D4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localhost/cid/image001.png@01D3DBDB.2BFE4040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tiff"/><Relationship Id="rId4" Type="http://schemas.openxmlformats.org/officeDocument/2006/relationships/image" Target="file://localhost/cid/image001.png@01D3DBDB.2BFE404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localhost/cid/image001.png@01D3DBDB.2BFE40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cid/image001.png@01D3DBDB.2BFE40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document/d/1n_vUVbF4KD3gxTmkNEon5qdQ-Z8qU5Frf6WMQZ6jJVM/edit#heading=h.mi1fbff5f8f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file://localhost/cid/image001.png@01D3DBDB.2BFE40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78" y="2014644"/>
            <a:ext cx="10609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charset="0"/>
                <a:ea typeface="Arial Rounded MT Bold" charset="0"/>
                <a:cs typeface="Arial Rounded MT Bold" charset="0"/>
              </a:rPr>
              <a:t>Under-the-hood: </a:t>
            </a:r>
            <a:br>
              <a:rPr lang="en-US" sz="4000" dirty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4000" dirty="0">
                <a:latin typeface="Arial Rounded MT Bold" charset="0"/>
                <a:ea typeface="Arial Rounded MT Bold" charset="0"/>
                <a:cs typeface="Arial Rounded MT Bold" charset="0"/>
              </a:rPr>
              <a:t>Creating Your Own Spark Data Sources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Speaker: Jayesh Thakrar @ Conversant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15" y="4061865"/>
            <a:ext cx="3797300" cy="2146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400" y="6199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_x0020_1" descr="cid:image001.png@01D3DBDB.2BFE40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AAC65-0178-954F-865C-E8A99DD86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815" y="303490"/>
            <a:ext cx="3129604" cy="15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30" y="3515775"/>
            <a:ext cx="314894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533" y="355992"/>
            <a:ext cx="1090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charset="0"/>
                <a:ea typeface="Arial Rounded MT Bold" charset="0"/>
                <a:cs typeface="Arial Rounded MT Bold" charset="0"/>
              </a:rPr>
              <a:t>Code Walkthrough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2088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07" y="2532934"/>
            <a:ext cx="3148940" cy="1409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_x0020_1" descr="cid:image001.png@01D3DBDB.2BFE40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551" y="1741109"/>
            <a:ext cx="5086359" cy="3967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855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534" y="1998134"/>
            <a:ext cx="107272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Project: </a:t>
            </a:r>
            <a:r>
              <a:rPr lang="en-US" sz="32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https://</a:t>
            </a:r>
            <a:r>
              <a:rPr lang="en-US" sz="32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github.com</a:t>
            </a:r>
            <a:r>
              <a:rPr lang="en-US" sz="32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JThakrar</a:t>
            </a:r>
            <a:r>
              <a:rPr lang="en-US" sz="32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sparkconn</a:t>
            </a:r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Requirements: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Scala 2.11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SBT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86361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Reading From Data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221" y="1169333"/>
            <a:ext cx="1087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val</a:t>
            </a:r>
            <a:r>
              <a:rPr lang="en-US" sz="2400" dirty="0"/>
              <a:t> data = </a:t>
            </a:r>
            <a:r>
              <a:rPr lang="en-US" sz="2400" dirty="0" err="1"/>
              <a:t>spark.</a:t>
            </a:r>
            <a:r>
              <a:rPr lang="en-US" sz="2400" b="1" dirty="0" err="1">
                <a:solidFill>
                  <a:srgbClr val="FF0000"/>
                </a:solidFill>
              </a:rPr>
              <a:t>read</a:t>
            </a:r>
            <a:r>
              <a:rPr lang="en-US" sz="2400" dirty="0" err="1"/>
              <a:t>.</a:t>
            </a:r>
            <a:r>
              <a:rPr lang="en-US" sz="2400" b="1" dirty="0" err="1">
                <a:solidFill>
                  <a:srgbClr val="0070C0"/>
                </a:solidFill>
              </a:rPr>
              <a:t>forma</a:t>
            </a:r>
            <a:r>
              <a:rPr lang="en-US" sz="2400" dirty="0" err="1">
                <a:solidFill>
                  <a:srgbClr val="0070C0"/>
                </a:solidFill>
              </a:rPr>
              <a:t>t</a:t>
            </a:r>
            <a:r>
              <a:rPr lang="en-US" sz="2400" dirty="0"/>
              <a:t>("</a:t>
            </a:r>
            <a:r>
              <a:rPr lang="en-US" sz="2400" dirty="0" err="1"/>
              <a:t>DataSource</a:t>
            </a:r>
            <a:r>
              <a:rPr lang="en-US" sz="2400" dirty="0"/>
              <a:t>").option("key", "value").</a:t>
            </a:r>
            <a:r>
              <a:rPr lang="en-US" sz="2400" b="1" dirty="0">
                <a:solidFill>
                  <a:srgbClr val="00B050"/>
                </a:solidFill>
              </a:rPr>
              <a:t>schema</a:t>
            </a:r>
            <a:r>
              <a:rPr lang="en-US" sz="2400" dirty="0"/>
              <a:t>("..").</a:t>
            </a:r>
            <a:r>
              <a:rPr lang="en-US" sz="2400" b="1" dirty="0">
                <a:solidFill>
                  <a:srgbClr val="7030A0"/>
                </a:solidFill>
              </a:rPr>
              <a:t>load</a:t>
            </a:r>
            <a:r>
              <a:rPr lang="en-US" sz="2400" dirty="0"/>
              <a:t>()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19626"/>
              </p:ext>
            </p:extLst>
          </p:nvPr>
        </p:nvGraphicFramePr>
        <p:xfrm>
          <a:off x="790486" y="1797326"/>
          <a:ext cx="10563314" cy="427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= </a:t>
                      </a:r>
                      <a:r>
                        <a:rPr lang="en-US" sz="2000" baseline="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SparkSession</a:t>
                      </a:r>
                      <a:endParaRPr lang="en-US" sz="2000" baseline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9375"/>
                  </a:ext>
                </a:extLst>
              </a:tr>
              <a:tr h="619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Returns  a </a:t>
                      </a:r>
                      <a:r>
                        <a:rPr lang="en-US" sz="200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DataFrameReader</a:t>
                      </a:r>
                      <a: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for data source orchestration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Lazy lookup</a:t>
                      </a:r>
                      <a: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of data source class -</a:t>
                      </a:r>
                      <a:b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by </a:t>
                      </a:r>
                      <a:r>
                        <a:rPr lang="en-US" sz="2000" baseline="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shortname</a:t>
                      </a:r>
                      <a:r>
                        <a:rPr lang="en-US" sz="20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or by full-qualified class name</a:t>
                      </a:r>
                      <a:endParaRPr lang="en-US" sz="20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Zero, one or more key-value pairs of options for data 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067837"/>
                  </a:ext>
                </a:extLst>
              </a:tr>
              <a:tr h="5549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5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Optional, user-provided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4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Loads the data as a </a:t>
                      </a:r>
                      <a:r>
                        <a:rPr lang="en-US" sz="200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dataframe</a:t>
                      </a:r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. </a:t>
                      </a:r>
                    </a:p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Remember </a:t>
                      </a:r>
                      <a:r>
                        <a:rPr lang="en-US" sz="200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dataframes</a:t>
                      </a:r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are lazily-evaluated.</a:t>
                      </a:r>
                      <a:endParaRPr lang="en-US" sz="2000" baseline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Reading: Interfaces to Implement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D76C5E-AEF0-474B-B1A5-BC138038B02A}"/>
              </a:ext>
            </a:extLst>
          </p:cNvPr>
          <p:cNvSpPr/>
          <p:nvPr/>
        </p:nvSpPr>
        <p:spPr>
          <a:xfrm>
            <a:off x="569345" y="2001176"/>
            <a:ext cx="1912566" cy="89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spark.format</a:t>
            </a:r>
            <a:r>
              <a:rPr lang="en-US" dirty="0"/>
              <a:t>(...)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E804C-33F8-A743-88D3-FAEF9B60D273}"/>
              </a:ext>
            </a:extLst>
          </p:cNvPr>
          <p:cNvSpPr/>
          <p:nvPr/>
        </p:nvSpPr>
        <p:spPr>
          <a:xfrm>
            <a:off x="2913709" y="1628830"/>
            <a:ext cx="2631780" cy="16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DataSourceRegister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ReadSupport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ReadSupportWithSchema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0C46D-77A6-5247-A062-5840E479E519}"/>
              </a:ext>
            </a:extLst>
          </p:cNvPr>
          <p:cNvSpPr/>
          <p:nvPr/>
        </p:nvSpPr>
        <p:spPr>
          <a:xfrm>
            <a:off x="3141991" y="3755011"/>
            <a:ext cx="220133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DataSourceReader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43A39-898D-324B-9301-3C9090317E7D}"/>
              </a:ext>
            </a:extLst>
          </p:cNvPr>
          <p:cNvSpPr/>
          <p:nvPr/>
        </p:nvSpPr>
        <p:spPr>
          <a:xfrm>
            <a:off x="6379449" y="2527357"/>
            <a:ext cx="220133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DataReaderFactory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877168-3CBD-1D45-8DC6-A51C8712D661}"/>
              </a:ext>
            </a:extLst>
          </p:cNvPr>
          <p:cNvSpPr/>
          <p:nvPr/>
        </p:nvSpPr>
        <p:spPr>
          <a:xfrm>
            <a:off x="6379449" y="3755010"/>
            <a:ext cx="220133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DataReaderFactory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A306A-EF2C-454D-9C13-2A3C6F410F56}"/>
              </a:ext>
            </a:extLst>
          </p:cNvPr>
          <p:cNvSpPr/>
          <p:nvPr/>
        </p:nvSpPr>
        <p:spPr>
          <a:xfrm>
            <a:off x="6379449" y="4981088"/>
            <a:ext cx="220133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DataReaderFactory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570AC-A792-2A4B-BA1F-07D0B8BA0618}"/>
              </a:ext>
            </a:extLst>
          </p:cNvPr>
          <p:cNvSpPr/>
          <p:nvPr/>
        </p:nvSpPr>
        <p:spPr>
          <a:xfrm>
            <a:off x="9376649" y="2527360"/>
            <a:ext cx="1566582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E18EF-B3B5-7942-BCB3-CDF9BBE985E8}"/>
              </a:ext>
            </a:extLst>
          </p:cNvPr>
          <p:cNvSpPr/>
          <p:nvPr/>
        </p:nvSpPr>
        <p:spPr>
          <a:xfrm>
            <a:off x="9376648" y="3755013"/>
            <a:ext cx="156658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7D6FE-C814-3A43-A141-16D2FD4BF985}"/>
              </a:ext>
            </a:extLst>
          </p:cNvPr>
          <p:cNvSpPr/>
          <p:nvPr/>
        </p:nvSpPr>
        <p:spPr>
          <a:xfrm>
            <a:off x="9376648" y="4981091"/>
            <a:ext cx="1566583" cy="72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/>
              <a:t>DataReader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3B9FB3-0045-5D45-A1CC-E54A5A643364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2481911" y="2442161"/>
            <a:ext cx="431798" cy="82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BAD853-824B-E44A-BC6F-77F18BF0172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229599" y="3255492"/>
            <a:ext cx="13059" cy="4995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CF28C9-45C7-B64E-84D7-2A3D26B03D4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5343324" y="4119078"/>
            <a:ext cx="1036125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ADCD11-2F7F-5845-9EBF-4D6D7A9E3CD5}"/>
              </a:ext>
            </a:extLst>
          </p:cNvPr>
          <p:cNvCxnSpPr>
            <a:cxnSpLocks/>
          </p:cNvCxnSpPr>
          <p:nvPr/>
        </p:nvCxnSpPr>
        <p:spPr>
          <a:xfrm>
            <a:off x="5947651" y="2891424"/>
            <a:ext cx="0" cy="2504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5A5E81-152E-4946-82C6-C448BD7196B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947651" y="2891424"/>
            <a:ext cx="431798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0C337E-6FB9-824B-BFDC-D7B6F837C54A}"/>
              </a:ext>
            </a:extLst>
          </p:cNvPr>
          <p:cNvCxnSpPr>
            <a:cxnSpLocks/>
          </p:cNvCxnSpPr>
          <p:nvPr/>
        </p:nvCxnSpPr>
        <p:spPr>
          <a:xfrm>
            <a:off x="5918017" y="5395963"/>
            <a:ext cx="431798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1DACA4-AF23-6247-A92C-C974C832CF41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8580782" y="2891425"/>
            <a:ext cx="795867" cy="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A77449-19D2-5340-871E-5196A111CA35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8580782" y="4119078"/>
            <a:ext cx="795866" cy="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468CA2-3B87-7A44-B5D3-A9690D1A6501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8580782" y="5345156"/>
            <a:ext cx="795866" cy="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EF93B-26AF-C946-A115-1E998A368D2B}"/>
              </a:ext>
            </a:extLst>
          </p:cNvPr>
          <p:cNvSpPr/>
          <p:nvPr/>
        </p:nvSpPr>
        <p:spPr>
          <a:xfrm>
            <a:off x="2690949" y="1408698"/>
            <a:ext cx="4688057" cy="453813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BDE4B9-92F6-3141-A73D-FAA320D41DDD}"/>
              </a:ext>
            </a:extLst>
          </p:cNvPr>
          <p:cNvSpPr/>
          <p:nvPr/>
        </p:nvSpPr>
        <p:spPr>
          <a:xfrm>
            <a:off x="7810803" y="2094497"/>
            <a:ext cx="3498188" cy="388066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52DEA0-D64C-B340-B058-596397DA01D5}"/>
              </a:ext>
            </a:extLst>
          </p:cNvPr>
          <p:cNvSpPr txBox="1"/>
          <p:nvPr/>
        </p:nvSpPr>
        <p:spPr>
          <a:xfrm>
            <a:off x="4816747" y="1023585"/>
            <a:ext cx="114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Driver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88B991-D707-DE41-8E24-CB9F1A55E06C}"/>
              </a:ext>
            </a:extLst>
          </p:cNvPr>
          <p:cNvSpPr txBox="1"/>
          <p:nvPr/>
        </p:nvSpPr>
        <p:spPr>
          <a:xfrm>
            <a:off x="8153400" y="1636732"/>
            <a:ext cx="31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Executors / Tasks / Partitions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204A0-D097-5245-88C6-08D54D1DF876}"/>
              </a:ext>
            </a:extLst>
          </p:cNvPr>
          <p:cNvSpPr/>
          <p:nvPr/>
        </p:nvSpPr>
        <p:spPr>
          <a:xfrm>
            <a:off x="2782389" y="1515291"/>
            <a:ext cx="2886891" cy="3069772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E1376B-874B-7A44-840C-0C4CCC7F0396}"/>
              </a:ext>
            </a:extLst>
          </p:cNvPr>
          <p:cNvSpPr/>
          <p:nvPr/>
        </p:nvSpPr>
        <p:spPr>
          <a:xfrm>
            <a:off x="6096000" y="2387255"/>
            <a:ext cx="2886891" cy="3483375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9CCBC8-B030-ED42-945F-99413727BBEA}"/>
              </a:ext>
            </a:extLst>
          </p:cNvPr>
          <p:cNvSpPr/>
          <p:nvPr/>
        </p:nvSpPr>
        <p:spPr>
          <a:xfrm>
            <a:off x="9162629" y="2442161"/>
            <a:ext cx="1981622" cy="3418603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0882E-9AB2-C649-9EE6-B8B25AAFC2E4}"/>
              </a:ext>
            </a:extLst>
          </p:cNvPr>
          <p:cNvSpPr txBox="1"/>
          <p:nvPr/>
        </p:nvSpPr>
        <p:spPr>
          <a:xfrm>
            <a:off x="381968" y="4100027"/>
            <a:ext cx="201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to implement a minimum of 5 interfaces and  3 classes</a:t>
            </a:r>
          </a:p>
        </p:txBody>
      </p:sp>
    </p:spTree>
    <p:extLst>
      <p:ext uri="{BB962C8B-B14F-4D97-AF65-F5344CB8AC3E}">
        <p14:creationId xmlns:p14="http://schemas.microsoft.com/office/powerpoint/2010/main" val="34660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0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Interface Definitions And Dependency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D2C308-E9D0-1041-86DC-0F4C060B3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63" y="1021708"/>
            <a:ext cx="6073673" cy="5025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A7871-0A6E-324B-A42F-061B51EF2C17}"/>
              </a:ext>
            </a:extLst>
          </p:cNvPr>
          <p:cNvSpPr txBox="1"/>
          <p:nvPr/>
        </p:nvSpPr>
        <p:spPr>
          <a:xfrm>
            <a:off x="7239000" y="1928516"/>
            <a:ext cx="4591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libraryDependencies</a:t>
            </a:r>
            <a:r>
              <a:rPr lang="en-US" sz="2800" i="1" dirty="0"/>
              <a:t> </a:t>
            </a:r>
            <a:r>
              <a:rPr lang="en-US" sz="2800" dirty="0"/>
              <a:t>+= </a:t>
            </a:r>
            <a:br>
              <a:rPr lang="en-US" sz="2800" dirty="0"/>
            </a:br>
            <a:r>
              <a:rPr lang="en-US" sz="2800" b="1" dirty="0"/>
              <a:t>"</a:t>
            </a:r>
            <a:r>
              <a:rPr lang="en-US" sz="2800" b="1" dirty="0" err="1"/>
              <a:t>org.apache.spark</a:t>
            </a:r>
            <a:r>
              <a:rPr lang="en-US" sz="2800" b="1" dirty="0"/>
              <a:t>" </a:t>
            </a:r>
            <a:r>
              <a:rPr lang="en-US" sz="2800" dirty="0"/>
              <a:t>%% </a:t>
            </a:r>
            <a:br>
              <a:rPr lang="en-US" sz="2800" dirty="0"/>
            </a:br>
            <a:r>
              <a:rPr lang="en-US" sz="2800" b="1" dirty="0"/>
              <a:t>"spark-</a:t>
            </a:r>
            <a:r>
              <a:rPr lang="en-US" sz="2800" b="1" dirty="0" err="1"/>
              <a:t>sql</a:t>
            </a:r>
            <a:r>
              <a:rPr lang="en-US" sz="2800" b="1" dirty="0"/>
              <a:t>" </a:t>
            </a:r>
            <a:r>
              <a:rPr lang="en-US" sz="2800" dirty="0"/>
              <a:t>% </a:t>
            </a:r>
            <a:br>
              <a:rPr lang="en-US" sz="2800" dirty="0"/>
            </a:br>
            <a:r>
              <a:rPr lang="en-US" sz="2800" dirty="0"/>
              <a:t>"2.3.1" % </a:t>
            </a:r>
            <a:br>
              <a:rPr lang="en-US" sz="2800" dirty="0"/>
            </a:br>
            <a:r>
              <a:rPr lang="en-US" sz="2800" b="1" dirty="0"/>
              <a:t>"provided"</a:t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46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Example V2 API Based Datasource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FB03E-5AC7-E947-876D-EDC0126AA7C8}"/>
              </a:ext>
            </a:extLst>
          </p:cNvPr>
          <p:cNvSpPr txBox="1"/>
          <p:nvPr/>
        </p:nvSpPr>
        <p:spPr>
          <a:xfrm>
            <a:off x="668719" y="1538904"/>
            <a:ext cx="10521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Very simple data source that generates a row with a fixed schema of a single string column. Column name = "</a:t>
            </a:r>
            <a:r>
              <a:rPr lang="en-US" sz="2400" dirty="0" err="1"/>
              <a:t>string_value</a:t>
            </a:r>
            <a:r>
              <a:rPr lang="en-US" sz="2400" dirty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Completely self-contained (i.e. no external connection)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partitions in dataset is user-configurable (default =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partitions contains same number of rows (strings)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rows per partition is user-configurable (default = 5)</a:t>
            </a:r>
          </a:p>
        </p:txBody>
      </p:sp>
    </p:spTree>
    <p:extLst>
      <p:ext uri="{BB962C8B-B14F-4D97-AF65-F5344CB8AC3E}">
        <p14:creationId xmlns:p14="http://schemas.microsoft.com/office/powerpoint/2010/main" val="22780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13CC47-024C-AE4B-A22B-78AA1EB4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0" y="2833149"/>
            <a:ext cx="9996953" cy="3618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Read Interface: </a:t>
            </a:r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DataSourceRegister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0658"/>
              </p:ext>
            </p:extLst>
          </p:nvPr>
        </p:nvGraphicFramePr>
        <p:xfrm>
          <a:off x="431800" y="882430"/>
          <a:ext cx="1102359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DataSourceRegister</a:t>
                      </a:r>
                    </a:p>
                    <a:p>
                      <a:pPr algn="l"/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ReadSupport</a:t>
                      </a:r>
                      <a:b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and /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ReadSupportWithSchema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DataSourceRegister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 entry point for your data source. 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ReadSupport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then responsible to instantiate the object implementing </a:t>
                      </a:r>
                      <a:r>
                        <a:rPr lang="en-US" sz="1600" dirty="0" err="1">
                          <a:effectLst/>
                        </a:rPr>
                        <a:t>DataSourceReader</a:t>
                      </a:r>
                      <a:r>
                        <a:rPr lang="en-US" sz="1600" dirty="0">
                          <a:effectLst/>
                        </a:rPr>
                        <a:t> (discussed later).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It accepts the options/parameters and optional schema from Spark application.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EBB75E-324B-3244-B204-C73EA14E3B23}"/>
              </a:ext>
            </a:extLst>
          </p:cNvPr>
          <p:cNvSpPr txBox="1"/>
          <p:nvPr/>
        </p:nvSpPr>
        <p:spPr>
          <a:xfrm>
            <a:off x="170481" y="3161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C454F-7E92-A84B-A16D-1A213C19C954}"/>
              </a:ext>
            </a:extLst>
          </p:cNvPr>
          <p:cNvSpPr/>
          <p:nvPr/>
        </p:nvSpPr>
        <p:spPr>
          <a:xfrm>
            <a:off x="1334365" y="2953468"/>
            <a:ext cx="1565998" cy="20818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F0EC01-920D-B044-B546-E1E6EC33DF17}"/>
              </a:ext>
            </a:extLst>
          </p:cNvPr>
          <p:cNvSpPr/>
          <p:nvPr/>
        </p:nvSpPr>
        <p:spPr>
          <a:xfrm>
            <a:off x="1244117" y="3182610"/>
            <a:ext cx="1013375" cy="17147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Read Interface: </a:t>
            </a:r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DataSourceReader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11258"/>
              </p:ext>
            </p:extLst>
          </p:nvPr>
        </p:nvGraphicFramePr>
        <p:xfrm>
          <a:off x="431800" y="1010557"/>
          <a:ext cx="1100245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DataSourceReader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interface requires implementations for: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determining the schema of data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determining the number of partitions and creating that many reader factories below.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8A3DCB-1E74-0441-A8FC-396150428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2733756"/>
            <a:ext cx="9817100" cy="309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270B34-881F-9E41-B575-688CE620E65C}"/>
              </a:ext>
            </a:extLst>
          </p:cNvPr>
          <p:cNvSpPr/>
          <p:nvPr/>
        </p:nvSpPr>
        <p:spPr>
          <a:xfrm>
            <a:off x="1311216" y="3112030"/>
            <a:ext cx="1449237" cy="2049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Read Interface: </a:t>
            </a:r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DataReaderFactory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85640"/>
              </p:ext>
            </p:extLst>
          </p:nvPr>
        </p:nvGraphicFramePr>
        <p:xfrm>
          <a:off x="431800" y="1134541"/>
          <a:ext cx="1102359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DataReaderFactory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is the "handle"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passed by the driver to each executor. It instantiates the readers below and controls data fetch.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9AE3B7-6A4C-EA45-87CB-DA31EAA6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2680108"/>
            <a:ext cx="7772400" cy="233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E501A-5A79-154D-B78A-02B0E670AB50}"/>
              </a:ext>
            </a:extLst>
          </p:cNvPr>
          <p:cNvSpPr/>
          <p:nvPr/>
        </p:nvSpPr>
        <p:spPr>
          <a:xfrm>
            <a:off x="1345722" y="3250054"/>
            <a:ext cx="1984074" cy="1832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Read Interface: </a:t>
            </a:r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DataReader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28745"/>
              </p:ext>
            </p:extLst>
          </p:nvPr>
        </p:nvGraphicFramePr>
        <p:xfrm>
          <a:off x="431800" y="979558"/>
          <a:ext cx="11023598" cy="80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DataReader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does the actual work of fetching data from source (at task-level)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A678B23-1378-5641-964D-2B1315FC9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13" y="1923385"/>
            <a:ext cx="7486650" cy="4376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942178-4953-1B43-8928-A9C94ECF490F}"/>
              </a:ext>
            </a:extLst>
          </p:cNvPr>
          <p:cNvSpPr/>
          <p:nvPr/>
        </p:nvSpPr>
        <p:spPr>
          <a:xfrm>
            <a:off x="1276711" y="2283893"/>
            <a:ext cx="1311214" cy="1832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53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Why Build Your Own Data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8639" y="1283304"/>
            <a:ext cx="5029199" cy="272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Don't need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text, csv, ORC, Parquet, JSON files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JDBC sources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When available from project / vendor, e.g.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Cassandra, Kafka, MongoDB, </a:t>
            </a:r>
            <a:r>
              <a:rPr lang="en-US" sz="2000" dirty="0" err="1">
                <a:ea typeface="Arial Rounded MT Bold" charset="0"/>
                <a:cs typeface="Arial Rounded MT Bold" charset="0"/>
              </a:rPr>
              <a:t>etc</a:t>
            </a:r>
            <a:endParaRPr lang="en-US" sz="2000" dirty="0">
              <a:ea typeface="Arial Rounded MT Bold" charset="0"/>
              <a:cs typeface="Arial Rounded MT Bold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Teradata, Greenplum (2018), </a:t>
            </a:r>
            <a:r>
              <a:rPr lang="en-US" sz="2000" dirty="0" err="1">
                <a:ea typeface="Arial Rounded MT Bold" charset="0"/>
                <a:cs typeface="Arial Rounded MT Bold" charset="0"/>
              </a:rPr>
              <a:t>etc</a:t>
            </a:r>
            <a:endParaRPr lang="en-US" sz="2000" dirty="0">
              <a:ea typeface="Arial Rounded MT Bold" charset="0"/>
              <a:cs typeface="Arial Rounded MT 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48B86-1EF4-494B-B995-9C3098B82284}"/>
              </a:ext>
            </a:extLst>
          </p:cNvPr>
          <p:cNvSpPr txBox="1"/>
          <p:nvPr/>
        </p:nvSpPr>
        <p:spPr>
          <a:xfrm>
            <a:off x="5630094" y="1245253"/>
            <a:ext cx="6283234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Need to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Use special features, e.g.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Kafka transactions 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Exploit RDBMS specific partition features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Because you can, and want to </a:t>
            </a:r>
            <a:r>
              <a:rPr lang="en-US" sz="2000" dirty="0">
                <a:ea typeface="Arial Rounded MT Bold" charset="0"/>
                <a:cs typeface="Arial Rounded MT Bold" charset="0"/>
                <a:sym typeface="Wingdings" pitchFamily="2" charset="2"/>
              </a:rPr>
              <a:t></a:t>
            </a:r>
            <a:endParaRPr lang="en-US" sz="2000" dirty="0">
              <a:ea typeface="Arial Rounded MT Bold" charset="0"/>
              <a:cs typeface="Arial Rounded MT 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851A5-CF49-AD43-B563-6FA64C3CD0DC}"/>
              </a:ext>
            </a:extLst>
          </p:cNvPr>
          <p:cNvSpPr txBox="1"/>
          <p:nvPr/>
        </p:nvSpPr>
        <p:spPr>
          <a:xfrm>
            <a:off x="5638796" y="3965549"/>
            <a:ext cx="5477693" cy="179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Conversant Use Cases (mid-2017)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Greenplum as data source (read/write)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ea typeface="Arial Rounded MT Bold" charset="0"/>
                <a:cs typeface="Arial Rounded MT Bold" charset="0"/>
              </a:rPr>
              <a:t>Incompatibility between Spark, Kafka and Kafka connector versions</a:t>
            </a:r>
          </a:p>
        </p:txBody>
      </p:sp>
    </p:spTree>
    <p:extLst>
      <p:ext uri="{BB962C8B-B14F-4D97-AF65-F5344CB8AC3E}">
        <p14:creationId xmlns:p14="http://schemas.microsoft.com/office/powerpoint/2010/main" val="22535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192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14269"/>
              </p:ext>
            </p:extLst>
          </p:nvPr>
        </p:nvGraphicFramePr>
        <p:xfrm>
          <a:off x="431800" y="1384513"/>
          <a:ext cx="11023598" cy="474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DataSourceRegister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ReadSupport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ReadSupportWithSchema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DataSourceRegister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 entry point for your connector. 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ReadSupport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then responsible to instantiate the object implementing </a:t>
                      </a:r>
                      <a:r>
                        <a:rPr lang="en-US" sz="1600" dirty="0" err="1">
                          <a:effectLst/>
                        </a:rPr>
                        <a:t>DataSourceReader</a:t>
                      </a:r>
                      <a:r>
                        <a:rPr lang="en-US" sz="1600" dirty="0">
                          <a:effectLst/>
                        </a:rPr>
                        <a:t> below.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It accepts the options/parameters and optional schema from Spark application.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DataSourceReader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interface requires implementations for: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determining the schema of data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determining the number of partitions and creating that many reader factories below. 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The </a:t>
                      </a:r>
                      <a:r>
                        <a:rPr lang="en-US" sz="1600" b="1" dirty="0" err="1">
                          <a:effectLst/>
                        </a:rPr>
                        <a:t>DataSourceRegister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DataSourceReader</a:t>
                      </a:r>
                      <a:r>
                        <a:rPr lang="en-US" sz="1600" dirty="0">
                          <a:effectLst/>
                        </a:rPr>
                        <a:t> and </a:t>
                      </a:r>
                      <a:r>
                        <a:rPr lang="en-US" sz="1600" b="1" dirty="0" err="1">
                          <a:effectLst/>
                        </a:rPr>
                        <a:t>DataReaderFactory</a:t>
                      </a:r>
                      <a:r>
                        <a:rPr lang="en-US" sz="1600" dirty="0">
                          <a:effectLst/>
                        </a:rPr>
                        <a:t> are instantiated at the driver.</a:t>
                      </a:r>
                      <a:r>
                        <a:rPr lang="en-US" sz="1600" baseline="0" dirty="0">
                          <a:effectLst/>
                        </a:rPr>
                        <a:t> The driver then serializes </a:t>
                      </a:r>
                      <a:r>
                        <a:rPr lang="en-US" sz="1600" b="1" dirty="0" err="1">
                          <a:effectLst/>
                        </a:rPr>
                        <a:t>DataReaderFactory</a:t>
                      </a:r>
                      <a:r>
                        <a:rPr lang="en-US" sz="1600" dirty="0">
                          <a:effectLst/>
                        </a:rPr>
                        <a:t> and sends</a:t>
                      </a:r>
                      <a:r>
                        <a:rPr lang="en-US" sz="1600" baseline="0" dirty="0">
                          <a:effectLst/>
                        </a:rPr>
                        <a:t> it to each of the executors.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DataReaderFactory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is the "handle"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passed by the driver to each executor. It instantiates the readers below and controls data fetch.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reader.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DataReader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does the actual work of fetching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121AFA-F456-3547-9964-5824EA4CD25B}"/>
              </a:ext>
            </a:extLst>
          </p:cNvPr>
          <p:cNvSpPr txBox="1"/>
          <p:nvPr/>
        </p:nvSpPr>
        <p:spPr>
          <a:xfrm>
            <a:off x="981324" y="950393"/>
            <a:ext cx="982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Because you are implementing interfaces, </a:t>
            </a:r>
            <a:r>
              <a:rPr lang="en-US" sz="2000" b="1" dirty="0">
                <a:solidFill>
                  <a:srgbClr val="FF0000"/>
                </a:solidFill>
              </a:rPr>
              <a:t>YOU</a:t>
            </a:r>
            <a:r>
              <a:rPr lang="en-US" dirty="0">
                <a:solidFill>
                  <a:srgbClr val="FF0000"/>
                </a:solidFill>
              </a:rPr>
              <a:t> can determine the "class" parameters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660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879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Write Interfaces to Implement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13444"/>
              </p:ext>
            </p:extLst>
          </p:nvPr>
        </p:nvGraphicFramePr>
        <p:xfrm>
          <a:off x="240146" y="791630"/>
          <a:ext cx="1158470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DataSourceRegister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</a:t>
                      </a:r>
                      <a:r>
                        <a:rPr lang="en-US" sz="1600" dirty="0">
                          <a:effectLst/>
                        </a:rPr>
                        <a:t>v2.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WriteSupport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DataSourceRegister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 entry point for your connector. 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WriteSupport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is then responsible to instantiate the object implementing </a:t>
                      </a:r>
                      <a:r>
                        <a:rPr lang="en-US" sz="1600" dirty="0" err="1">
                          <a:effectLst/>
                        </a:rPr>
                        <a:t>DataSourceWriter</a:t>
                      </a:r>
                      <a:r>
                        <a:rPr lang="en-US" sz="1600" dirty="0">
                          <a:effectLst/>
                        </a:rPr>
                        <a:t> below.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It accepts the options/parameters and the schema.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writer.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DataSourceWriter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interface requires implementations for: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committing data write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aborting data write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creating writer factories</a:t>
                      </a:r>
                    </a:p>
                    <a:p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The </a:t>
                      </a:r>
                      <a:r>
                        <a:rPr lang="en-US" sz="1600" b="1" dirty="0" err="1">
                          <a:effectLst/>
                        </a:rPr>
                        <a:t>DataSourceRegister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DataSourceWriter</a:t>
                      </a:r>
                      <a:r>
                        <a:rPr lang="en-US" sz="1600" dirty="0">
                          <a:effectLst/>
                        </a:rPr>
                        <a:t> and </a:t>
                      </a:r>
                      <a:r>
                        <a:rPr lang="en-US" sz="1600" b="1" dirty="0" err="1">
                          <a:effectLst/>
                        </a:rPr>
                        <a:t>DataWriterFactory</a:t>
                      </a:r>
                      <a:r>
                        <a:rPr lang="en-US" sz="1600" dirty="0">
                          <a:effectLst/>
                        </a:rPr>
                        <a:t> are instantiated at the driver.</a:t>
                      </a:r>
                      <a:r>
                        <a:rPr lang="en-US" sz="1600" baseline="0" dirty="0">
                          <a:effectLst/>
                        </a:rPr>
                        <a:t> The driver then serializes </a:t>
                      </a:r>
                      <a:r>
                        <a:rPr lang="en-US" sz="1600" b="1" dirty="0" err="1">
                          <a:effectLst/>
                        </a:rPr>
                        <a:t>DataWriterFactory</a:t>
                      </a:r>
                      <a:r>
                        <a:rPr lang="en-US" sz="1600" dirty="0">
                          <a:effectLst/>
                        </a:rPr>
                        <a:t> and sends</a:t>
                      </a:r>
                      <a:r>
                        <a:rPr lang="en-US" sz="1600" baseline="0" dirty="0">
                          <a:effectLst/>
                        </a:rPr>
                        <a:t> it to each of the executors.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writer.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DataWriterFactory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is the "handle"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passed by the driver to each executor. It instantiates the writers below and controls data fetch.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writer.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DataWriter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does the actual work of writing and committing/aborting the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org.apache.spark.sql.sources.v2.</a:t>
                      </a:r>
                      <a:r>
                        <a:rPr lang="en-US" sz="1600" dirty="0">
                          <a:effectLst/>
                        </a:rPr>
                        <a:t>writer.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WriterCommitMessage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This is a "commit" message that is passed from the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DataWriter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 to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DataSourceWriter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  <a:ea typeface="Arial Rounded MT Bold" charset="0"/>
                          <a:cs typeface="Arial Rounded MT Bold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533" y="1016390"/>
            <a:ext cx="1090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Rounded MT Bold" charset="0"/>
                <a:ea typeface="Arial Rounded MT Bold" charset="0"/>
                <a:cs typeface="Arial Rounded MT Bold" charset="0"/>
              </a:rPr>
              <a:t>Practical Considerations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2088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66" y="3035726"/>
            <a:ext cx="4267200" cy="1981200"/>
          </a:xfrm>
          <a:prstGeom prst="rect">
            <a:avLst/>
          </a:prstGeom>
        </p:spPr>
      </p:pic>
      <p:pic>
        <p:nvPicPr>
          <p:cNvPr id="9" name="Picture_x0020_1" descr="cid:image001.png@01D3DBDB.2BFE40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9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26"/>
            <a:ext cx="10515600" cy="92140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Know Your Data Source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4910" y="2219625"/>
            <a:ext cx="3788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Configuration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Partitions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Data schema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86973" y="2219625"/>
            <a:ext cx="5384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Parallelism approach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Batch and/or streaming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Restart / recovery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_x0020_1" descr="cid:image001.png@01D3DBDB.2BFE404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58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7"/>
            <a:ext cx="10515600" cy="10191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V2 API IS STILL EVOLVING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33" y="1349383"/>
            <a:ext cx="106870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Arial Rounded MT Bold" panose="020F0704030504030204" pitchFamily="34" charset="77"/>
              </a:rPr>
              <a:t>SPARK-22386 - </a:t>
            </a:r>
            <a:r>
              <a:rPr lang="en-US" sz="2400" dirty="0"/>
              <a:t>Data Source V2 Improvements</a:t>
            </a:r>
          </a:p>
          <a:p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b="1" dirty="0">
                <a:latin typeface="Arial Rounded MT Bold" panose="020F0704030504030204" pitchFamily="34" charset="77"/>
              </a:rPr>
              <a:t>SPARK-23507 - </a:t>
            </a:r>
            <a:r>
              <a:rPr lang="en-US" sz="2400" dirty="0"/>
              <a:t>Migrate existing data sources</a:t>
            </a:r>
          </a:p>
          <a:p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SPARK-24073 - </a:t>
            </a:r>
            <a:r>
              <a:rPr lang="en-US" sz="2400" dirty="0" err="1"/>
              <a:t>DataReaderFactory</a:t>
            </a:r>
            <a:r>
              <a:rPr lang="en-US" sz="2400" dirty="0"/>
              <a:t> Renamed in 2.4</a:t>
            </a:r>
          </a:p>
          <a:p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SPARK-24252, SPARK-25006  - </a:t>
            </a:r>
            <a:r>
              <a:rPr lang="en-US" sz="2400" dirty="0"/>
              <a:t>DataSourceV2: Add catalog support</a:t>
            </a:r>
          </a:p>
          <a:p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So Why use V2?</a:t>
            </a:r>
            <a:b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400" dirty="0"/>
              <a:t>Future-ready and </a:t>
            </a:r>
            <a:r>
              <a:rPr lang="en-US" sz="2400" dirty="0">
                <a:ea typeface="Arial Rounded MT Bold" charset="0"/>
                <a:cs typeface="Arial Rounded MT Bold" charset="0"/>
              </a:rPr>
              <a:t>alternative to V2 needs significantly more time and effort!</a:t>
            </a:r>
            <a:br>
              <a:rPr lang="en-US" sz="2400" dirty="0">
                <a:ea typeface="Arial Rounded MT Bold" charset="0"/>
                <a:cs typeface="Arial Rounded MT Bold" charset="0"/>
              </a:rPr>
            </a:br>
            <a:r>
              <a:rPr lang="en-US" sz="2400" dirty="0">
                <a:ea typeface="Arial Rounded MT Bold" charset="0"/>
                <a:cs typeface="Arial Rounded MT Bold" charset="0"/>
              </a:rPr>
              <a:t>See </a:t>
            </a:r>
            <a:r>
              <a:rPr lang="en-US" sz="2000" dirty="0">
                <a:ea typeface="Arial Rounded MT Bold" charset="0"/>
                <a:cs typeface="Arial Rounded MT Bold" charset="0"/>
                <a:hlinkClick r:id="rId3"/>
              </a:rPr>
              <a:t>https://www.youtube.com/watch?v=O9kpduk5D48</a:t>
            </a:r>
            <a:endParaRPr lang="en-US" sz="2400" dirty="0">
              <a:ea typeface="Arial Rounded MT Bold" charset="0"/>
              <a:cs typeface="Arial Rounded MT Bol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_x0020_1" descr="cid:image001.png@01D3DBDB.2BFE40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44990"/>
            <a:ext cx="10515600" cy="748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About...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8366" y="866349"/>
            <a:ext cx="10398501" cy="483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Arial Rounded MT Bold" charset="0"/>
                <a:cs typeface="Arial Rounded MT Bold" charset="0"/>
              </a:rPr>
              <a:t>Conversant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Digital marketing unit of Epsilon under Alliance Data Systems (ADS)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ea typeface="Arial Rounded MT Bold" charset="0"/>
                <a:cs typeface="Arial Rounded MT Bold" charset="0"/>
              </a:rPr>
              <a:t>(Significant) player in internet advertising. </a:t>
            </a:r>
            <a:br>
              <a:rPr lang="en-US" sz="2400" dirty="0">
                <a:ea typeface="Arial Rounded MT Bold" charset="0"/>
                <a:cs typeface="Arial Rounded MT Bold" charset="0"/>
              </a:rPr>
            </a:br>
            <a:r>
              <a:rPr lang="en-US" sz="2400" dirty="0">
                <a:ea typeface="Arial Rounded MT Bold" charset="0"/>
                <a:cs typeface="Arial Rounded MT Bold" charset="0"/>
              </a:rPr>
              <a:t>We see about 80% of internet ad bids in the US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ea typeface="Arial Rounded MT Bold" charset="0"/>
                <a:cs typeface="Arial Rounded MT Bold" charset="0"/>
              </a:rPr>
              <a:t>Secret sauce =  anonymous cross-device profiles driving personalized messaging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r>
              <a:rPr lang="en-US" sz="2800" b="1" dirty="0">
                <a:ea typeface="Arial Rounded MT Bold" charset="0"/>
                <a:cs typeface="Arial Rounded MT Bold" charset="0"/>
              </a:rPr>
              <a:t>Me (Jayesh Thakrar)</a:t>
            </a:r>
            <a:endParaRPr lang="en-US" sz="2000" b="1" dirty="0">
              <a:ea typeface="Arial Rounded MT Bold" charset="0"/>
              <a:cs typeface="Arial Rounded MT Bold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ea typeface="Arial Rounded MT Bold" charset="0"/>
                <a:cs typeface="Arial Rounded MT Bold" charset="0"/>
              </a:rPr>
              <a:t>Sr. Software Engineer 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jthakrar@conversantmedia.com</a:t>
            </a:r>
            <a:r>
              <a:rPr lang="en-US" sz="2400" dirty="0">
                <a:ea typeface="Arial Rounded MT Bold" charset="0"/>
                <a:cs typeface="Arial Rounded MT Bold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ea typeface="Arial Rounded MT Bold" charset="0"/>
                <a:cs typeface="Arial Rounded MT Bold" charset="0"/>
              </a:rPr>
              <a:t>          https://</a:t>
            </a:r>
            <a:r>
              <a:rPr lang="en-US" sz="2400" dirty="0" err="1">
                <a:ea typeface="Arial Rounded MT Bold" charset="0"/>
                <a:cs typeface="Arial Rounded MT Bold" charset="0"/>
              </a:rPr>
              <a:t>www.linkedin.com</a:t>
            </a:r>
            <a:r>
              <a:rPr lang="en-US" sz="2400" dirty="0">
                <a:ea typeface="Arial Rounded MT Bold" charset="0"/>
                <a:cs typeface="Arial Rounded MT Bold" charset="0"/>
              </a:rPr>
              <a:t>/in/</a:t>
            </a:r>
            <a:r>
              <a:rPr lang="en-US" sz="2400" dirty="0" err="1">
                <a:ea typeface="Arial Rounded MT Bold" charset="0"/>
                <a:cs typeface="Arial Rounded MT Bold" charset="0"/>
              </a:rPr>
              <a:t>jayeshthakrar</a:t>
            </a:r>
            <a:r>
              <a:rPr lang="en-US" sz="2400" dirty="0">
                <a:ea typeface="Arial Rounded MT Bold" charset="0"/>
                <a:cs typeface="Arial Rounded MT Bold" charset="0"/>
              </a:rPr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AF5CA-E66D-B148-B2EA-E3BFEE18E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947" y="5162030"/>
            <a:ext cx="488949" cy="4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784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4352AD5-F23D-ED45-AB1B-C660CA18A0B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179" y="2499233"/>
            <a:ext cx="2832353" cy="3242839"/>
          </a:xfrm>
          <a:prstGeom prst="rect">
            <a:avLst/>
          </a:prstGeom>
        </p:spPr>
      </p:pic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6"/>
            <a:ext cx="10515600" cy="727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76500" y="1992780"/>
            <a:ext cx="8144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Introduction to Spark data sources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Walk-through sample code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Practical considerations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5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734" y="858690"/>
            <a:ext cx="1090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Arial Rounded MT Bold" charset="0"/>
                <a:ea typeface="Arial Rounded MT Bold" charset="0"/>
                <a:cs typeface="Arial Rounded MT Bold" charset="0"/>
              </a:rPr>
              <a:t>Introduction To </a:t>
            </a:r>
            <a:br>
              <a:rPr lang="en-US" sz="540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5400">
                <a:latin typeface="Arial Rounded MT Bold" charset="0"/>
                <a:ea typeface="Arial Rounded MT Bold" charset="0"/>
                <a:cs typeface="Arial Rounded MT Bold" charset="0"/>
              </a:rPr>
              <a:t>Spark </a:t>
            </a:r>
            <a:r>
              <a:rPr lang="en-US" sz="5400" dirty="0">
                <a:latin typeface="Arial Rounded MT Bold" charset="0"/>
                <a:ea typeface="Arial Rounded MT Bold" charset="0"/>
                <a:cs typeface="Arial Rounded MT Bold" charset="0"/>
              </a:rPr>
              <a:t>Data Source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2088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76801" y="3830265"/>
            <a:ext cx="3197314" cy="1203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84" y="3488260"/>
            <a:ext cx="2636025" cy="1402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713" y="3199788"/>
            <a:ext cx="1979083" cy="19790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_x0020_1" descr="cid:image001.png@01D3DBDB.2BFE404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8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53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Using Data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6666" y="1413934"/>
            <a:ext cx="10295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Built-in</a:t>
            </a:r>
          </a:p>
          <a:p>
            <a:pPr lvl="1"/>
            <a:r>
              <a:rPr lang="en-US" sz="3200" dirty="0" err="1">
                <a:ea typeface="Arial Rounded MT Bold" charset="0"/>
                <a:cs typeface="Arial Rounded MT Bold" charset="0"/>
              </a:rPr>
              <a:t>spark.read.csv</a:t>
            </a:r>
            <a:r>
              <a:rPr lang="en-US" sz="3200" dirty="0">
                <a:ea typeface="Arial Rounded MT Bold" charset="0"/>
                <a:cs typeface="Arial Rounded MT Bold" charset="0"/>
              </a:rPr>
              <a:t>("path")</a:t>
            </a:r>
          </a:p>
          <a:p>
            <a:pPr lvl="1"/>
            <a:r>
              <a:rPr lang="en-US" sz="3200" dirty="0" err="1">
                <a:ea typeface="Arial Rounded MT Bold" charset="0"/>
                <a:cs typeface="Arial Rounded MT Bold" charset="0"/>
              </a:rPr>
              <a:t>spark.read.orc</a:t>
            </a:r>
            <a:r>
              <a:rPr lang="en-US" sz="3200" dirty="0">
                <a:ea typeface="Arial Rounded MT Bold" charset="0"/>
                <a:cs typeface="Arial Rounded MT Bold" charset="0"/>
              </a:rPr>
              <a:t>("path")</a:t>
            </a:r>
          </a:p>
          <a:p>
            <a:pPr lvl="1"/>
            <a:r>
              <a:rPr lang="en-US" sz="3200" dirty="0" err="1">
                <a:ea typeface="Arial Rounded MT Bold" charset="0"/>
                <a:cs typeface="Arial Rounded MT Bold" charset="0"/>
              </a:rPr>
              <a:t>spark.read.parquet</a:t>
            </a:r>
            <a:r>
              <a:rPr lang="en-US" sz="3200" dirty="0">
                <a:ea typeface="Arial Rounded MT Bold" charset="0"/>
                <a:cs typeface="Arial Rounded MT Bold" charset="0"/>
              </a:rPr>
              <a:t>("path")</a:t>
            </a:r>
          </a:p>
          <a:p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Third-party/custom</a:t>
            </a:r>
          </a:p>
          <a:p>
            <a:pPr lvl="1"/>
            <a:r>
              <a:rPr lang="en-US" sz="2800" dirty="0" err="1">
                <a:ea typeface="Arial Rounded MT Bold" charset="0"/>
                <a:cs typeface="Arial Rounded MT Bold" charset="0"/>
              </a:rPr>
              <a:t>spark.read.format</a:t>
            </a:r>
            <a:r>
              <a:rPr lang="en-US" sz="2800" dirty="0">
                <a:ea typeface="Arial Rounded MT Bold" charset="0"/>
                <a:cs typeface="Arial Rounded MT Bold" charset="0"/>
              </a:rPr>
              <a:t>("class-name").load()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// custom data source</a:t>
            </a:r>
            <a:br>
              <a:rPr lang="en-US" sz="2800" dirty="0">
                <a:ea typeface="Arial Rounded MT Bold" charset="0"/>
                <a:cs typeface="Arial Rounded MT Bold" charset="0"/>
              </a:rPr>
            </a:br>
            <a:r>
              <a:rPr lang="en-US" sz="2800" dirty="0" err="1">
                <a:ea typeface="Arial Rounded MT Bold" charset="0"/>
                <a:cs typeface="Arial Rounded MT Bold" charset="0"/>
              </a:rPr>
              <a:t>spark.read.format</a:t>
            </a:r>
            <a:r>
              <a:rPr lang="en-US" sz="2800" dirty="0">
                <a:ea typeface="Arial Rounded MT Bold" charset="0"/>
                <a:cs typeface="Arial Rounded MT Bold" charset="0"/>
              </a:rPr>
              <a:t>("...").option("...", "...").load()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// with options</a:t>
            </a:r>
          </a:p>
          <a:p>
            <a:pPr lvl="1"/>
            <a:r>
              <a:rPr lang="en-US" sz="2800" dirty="0" err="1">
                <a:ea typeface="Arial Rounded MT Bold" charset="0"/>
                <a:cs typeface="Arial Rounded MT Bold" charset="0"/>
              </a:rPr>
              <a:t>spark.read.format</a:t>
            </a:r>
            <a:r>
              <a:rPr lang="en-US" sz="2800" dirty="0">
                <a:ea typeface="Arial Rounded MT Bold" charset="0"/>
                <a:cs typeface="Arial Rounded MT Bold" charset="0"/>
              </a:rPr>
              <a:t>("...").schema("..").load()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// with schema</a:t>
            </a:r>
          </a:p>
        </p:txBody>
      </p:sp>
    </p:spTree>
    <p:extLst>
      <p:ext uri="{BB962C8B-B14F-4D97-AF65-F5344CB8AC3E}">
        <p14:creationId xmlns:p14="http://schemas.microsoft.com/office/powerpoint/2010/main" val="7269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5355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Spark Data Source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1588" y="2404526"/>
            <a:ext cx="6722534" cy="474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Application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1587" y="2878662"/>
            <a:ext cx="6722535" cy="5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API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11587" y="3386662"/>
            <a:ext cx="6722535" cy="677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5988" y="4063998"/>
            <a:ext cx="3268134" cy="1151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9612" y="4063998"/>
            <a:ext cx="3454401" cy="1151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Data Source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365987" y="4063998"/>
            <a:ext cx="326813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999064" y="3979331"/>
            <a:ext cx="1828799" cy="13207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cxnSp>
        <p:nvCxnSpPr>
          <p:cNvPr id="24" name="Straight Arrow Connector 23"/>
          <p:cNvCxnSpPr>
            <a:stCxn id="22" idx="4"/>
            <a:endCxn id="19" idx="1"/>
          </p:cNvCxnSpPr>
          <p:nvPr/>
        </p:nvCxnSpPr>
        <p:spPr>
          <a:xfrm>
            <a:off x="2827863" y="4639730"/>
            <a:ext cx="1071749" cy="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45387" y="3778758"/>
            <a:ext cx="277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Backend (runtime, Spark libraries, </a:t>
            </a:r>
            <a:r>
              <a:rPr lang="en-US" sz="2400" dirty="0" err="1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etc</a:t>
            </a:r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0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8985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Data Source V2 API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1588" y="2404526"/>
            <a:ext cx="6722534" cy="474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Application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1587" y="2878662"/>
            <a:ext cx="6722535" cy="5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API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11587" y="3386662"/>
            <a:ext cx="6722535" cy="677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5988" y="4063998"/>
            <a:ext cx="3268134" cy="1151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1586" y="4063998"/>
            <a:ext cx="3454401" cy="1151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Data Source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365987" y="4063998"/>
            <a:ext cx="326813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999064" y="3979331"/>
            <a:ext cx="1828799" cy="13207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cxnSp>
        <p:nvCxnSpPr>
          <p:cNvPr id="24" name="Straight Arrow Connector 23"/>
          <p:cNvCxnSpPr>
            <a:stCxn id="22" idx="4"/>
            <a:endCxn id="19" idx="1"/>
          </p:cNvCxnSpPr>
          <p:nvPr/>
        </p:nvCxnSpPr>
        <p:spPr>
          <a:xfrm>
            <a:off x="2827863" y="4639730"/>
            <a:ext cx="1083723" cy="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11586" y="4063998"/>
            <a:ext cx="3454401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15188" y="4063998"/>
            <a:ext cx="0" cy="115146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45387" y="3778758"/>
            <a:ext cx="277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 Backend (runtime, Spark libraries, </a:t>
            </a:r>
            <a:r>
              <a:rPr lang="en-US" sz="2400" dirty="0" err="1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etc</a:t>
            </a:r>
            <a:r>
              <a:rPr lang="en-US" sz="24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92400" y="2878655"/>
            <a:ext cx="3048000" cy="1100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6260" y="1593659"/>
            <a:ext cx="333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Shiny, New V2 API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since Spark 2.3 (Feb 2018)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SPARK-15689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 relations, scans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7</a:t>
            </a:fld>
            <a:endParaRPr lang="en-US" dirty="0"/>
          </a:p>
        </p:txBody>
      </p:sp>
      <p:pic>
        <p:nvPicPr>
          <p:cNvPr id="23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1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353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V2 API: Data Source Types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1172"/>
              </p:ext>
            </p:extLst>
          </p:nvPr>
        </p:nvGraphicFramePr>
        <p:xfrm>
          <a:off x="1087965" y="1843472"/>
          <a:ext cx="10016070" cy="357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02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Data Source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59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Batch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Dataset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Microbatch</a:t>
                      </a:r>
                      <a:b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(successor to</a:t>
                      </a:r>
                      <a: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</a:t>
                      </a:r>
                      <a:r>
                        <a:rPr lang="en-US" sz="2800" baseline="0" dirty="0" err="1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Dstreams</a:t>
                      </a:r>
                      <a: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)</a:t>
                      </a:r>
                      <a:endParaRPr lang="en-US" sz="28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Structured</a:t>
                      </a:r>
                      <a: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Stream = </a:t>
                      </a:r>
                      <a:b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</a:br>
                      <a: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stream of bounded dataset</a:t>
                      </a:r>
                      <a:endParaRPr lang="en-US" sz="280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Continuous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Continuous Stream</a:t>
                      </a:r>
                      <a:r>
                        <a:rPr lang="en-US" sz="2800" baseline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 </a:t>
                      </a:r>
                      <a:r>
                        <a:rPr lang="en-US" sz="280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= continuous stream of Row(s)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7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6"/>
            <a:ext cx="10515600" cy="85759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charset="0"/>
                <a:ea typeface="Arial Rounded MT Bold" charset="0"/>
                <a:cs typeface="Arial Rounded MT Bold" charset="0"/>
              </a:rPr>
              <a:t>V2 DATA SOURCE API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787" y="1238872"/>
            <a:ext cx="105663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Well documented design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2400" dirty="0">
                <a:ea typeface="Arial Rounded MT Bold" charset="0"/>
                <a:cs typeface="Arial Rounded MT Bold" charset="0"/>
              </a:rPr>
              <a:t>V2 API : </a:t>
            </a:r>
            <a:r>
              <a:rPr lang="en-US" sz="2400" dirty="0">
                <a:ea typeface="Arial Rounded MT Bold" charset="0"/>
                <a:cs typeface="Arial Rounded MT Bold" charset="0"/>
                <a:hlinkClick r:id="rId2"/>
              </a:rPr>
              <a:t>Design Doc </a:t>
            </a:r>
            <a:r>
              <a:rPr lang="en-US" sz="2400" dirty="0">
                <a:ea typeface="Arial Rounded MT Bold" charset="0"/>
                <a:cs typeface="Arial Rounded MT Bold" charset="0"/>
              </a:rPr>
              <a:t>, Feature SPARK-15689</a:t>
            </a:r>
            <a:br>
              <a:rPr lang="en-US" sz="2400" dirty="0">
                <a:ea typeface="Arial Rounded MT Bold" charset="0"/>
                <a:cs typeface="Arial Rounded MT Bold" charset="0"/>
              </a:rPr>
            </a:br>
            <a:r>
              <a:rPr lang="en-US" sz="2400" dirty="0">
                <a:ea typeface="Arial Rounded MT Bold" charset="0"/>
                <a:cs typeface="Arial Rounded MT Bold" charset="0"/>
              </a:rPr>
              <a:t>Continuous Streaming Design Doc and Feature - SPARK-20928</a:t>
            </a:r>
            <a:endParaRPr lang="en-US" sz="3200" dirty="0"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Implemented as </a:t>
            </a:r>
            <a:r>
              <a:rPr lang="en-US" sz="3200" u="sng" dirty="0">
                <a:latin typeface="Arial Rounded MT Bold" charset="0"/>
                <a:ea typeface="Arial Rounded MT Bold" charset="0"/>
                <a:cs typeface="Arial Rounded MT Bold" charset="0"/>
              </a:rPr>
              <a:t>Java Interfaces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(not classes)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Similar interfaces across all data source types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Microbatch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and Continuous not hardened yet...</a:t>
            </a:r>
          </a:p>
          <a:p>
            <a:pPr lvl="1"/>
            <a:r>
              <a:rPr lang="en-US" sz="2400" dirty="0">
                <a:ea typeface="Arial Rounded MT Bold" charset="0"/>
                <a:cs typeface="Arial Rounded MT Bold" charset="0"/>
              </a:rPr>
              <a:t>e.g. SPARK-23886, SPARK-23887, </a:t>
            </a:r>
            <a:r>
              <a:rPr lang="mr-IN" sz="2400" dirty="0">
                <a:ea typeface="Arial Rounded MT Bold" charset="0"/>
                <a:cs typeface="Arial Rounded MT Bold" charset="0"/>
              </a:rPr>
              <a:t>SPARK-22911</a:t>
            </a:r>
            <a:endParaRPr lang="en-US" sz="2400" dirty="0">
              <a:ea typeface="Arial Rounded MT Bold" charset="0"/>
              <a:cs typeface="Arial Rounded MT Bol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 </a:t>
            </a:r>
            <a:fld id="{A4352AD5-F23D-ED45-AB1B-C660CA18A0B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_x0020_1" descr="cid:image001.png@01D3DBDB.2BFE40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99709"/>
            <a:ext cx="4267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0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24055</TotalTime>
  <Words>1257</Words>
  <Application>Microsoft Macintosh PowerPoint</Application>
  <PresentationFormat>Widescreen</PresentationFormat>
  <Paragraphs>265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Why Build Your Own Data Source?</vt:lpstr>
      <vt:lpstr>Agenda</vt:lpstr>
      <vt:lpstr>PowerPoint Presentation</vt:lpstr>
      <vt:lpstr>Using Data Sources</vt:lpstr>
      <vt:lpstr>Spark Data Source</vt:lpstr>
      <vt:lpstr>Data Source V2 API</vt:lpstr>
      <vt:lpstr>V2 API: Data Source Types</vt:lpstr>
      <vt:lpstr>V2 DATA SOURCE API</vt:lpstr>
      <vt:lpstr>PowerPoint Presentation</vt:lpstr>
      <vt:lpstr>Details</vt:lpstr>
      <vt:lpstr>Reading From Data Source</vt:lpstr>
      <vt:lpstr>Reading: Interfaces to Implement</vt:lpstr>
      <vt:lpstr>Interface Definitions And Dependency</vt:lpstr>
      <vt:lpstr>Example V2 API Based Datasource</vt:lpstr>
      <vt:lpstr>Read Interface: DataSourceRegister</vt:lpstr>
      <vt:lpstr>Read Interface: DataSourceReader</vt:lpstr>
      <vt:lpstr>Read Interface: DataReaderFactory</vt:lpstr>
      <vt:lpstr>Read Interface: DataReader</vt:lpstr>
      <vt:lpstr>Summary</vt:lpstr>
      <vt:lpstr>Write Interfaces to Implement</vt:lpstr>
      <vt:lpstr>PowerPoint Presentation</vt:lpstr>
      <vt:lpstr>Know Your Data Source</vt:lpstr>
      <vt:lpstr>V2 API IS STILL EVOLVING</vt:lpstr>
      <vt:lpstr>About...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Jayesh Thakrar</dc:creator>
  <cp:lastModifiedBy>Thakrar, Jayesh</cp:lastModifiedBy>
  <cp:revision>252</cp:revision>
  <dcterms:created xsi:type="dcterms:W3CDTF">2018-04-18T22:32:04Z</dcterms:created>
  <dcterms:modified xsi:type="dcterms:W3CDTF">2018-09-27T12:51:57Z</dcterms:modified>
</cp:coreProperties>
</file>