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35"/>
  </p:notesMasterIdLst>
  <p:handoutMasterIdLst>
    <p:handoutMasterId r:id="rId36"/>
  </p:handoutMasterIdLst>
  <p:sldIdLst>
    <p:sldId id="274" r:id="rId6"/>
    <p:sldId id="259" r:id="rId7"/>
    <p:sldId id="264" r:id="rId8"/>
    <p:sldId id="265" r:id="rId9"/>
    <p:sldId id="267" r:id="rId10"/>
    <p:sldId id="278" r:id="rId11"/>
    <p:sldId id="349" r:id="rId12"/>
    <p:sldId id="348" r:id="rId13"/>
    <p:sldId id="272" r:id="rId14"/>
    <p:sldId id="271" r:id="rId15"/>
    <p:sldId id="270" r:id="rId16"/>
    <p:sldId id="269" r:id="rId17"/>
    <p:sldId id="343" r:id="rId18"/>
    <p:sldId id="275" r:id="rId19"/>
    <p:sldId id="342" r:id="rId20"/>
    <p:sldId id="263" r:id="rId21"/>
    <p:sldId id="332" r:id="rId22"/>
    <p:sldId id="346" r:id="rId23"/>
    <p:sldId id="333" r:id="rId24"/>
    <p:sldId id="334" r:id="rId25"/>
    <p:sldId id="335" r:id="rId26"/>
    <p:sldId id="336" r:id="rId27"/>
    <p:sldId id="337" r:id="rId28"/>
    <p:sldId id="341" r:id="rId29"/>
    <p:sldId id="338" r:id="rId30"/>
    <p:sldId id="339" r:id="rId31"/>
    <p:sldId id="340" r:id="rId32"/>
    <p:sldId id="279" r:id="rId33"/>
    <p:sldId id="262" r:id="rId3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34" userDrawn="1">
          <p15:clr>
            <a:srgbClr val="A4A3A4"/>
          </p15:clr>
        </p15:guide>
        <p15:guide id="4" pos="7446" userDrawn="1">
          <p15:clr>
            <a:srgbClr val="A4A3A4"/>
          </p15:clr>
        </p15:guide>
        <p15:guide id="5" orient="horz" pos="232" userDrawn="1">
          <p15:clr>
            <a:srgbClr val="A4A3A4"/>
          </p15:clr>
        </p15:guide>
        <p15:guide id="6" orient="horz" pos="4088" userDrawn="1">
          <p15:clr>
            <a:srgbClr val="A4A3A4"/>
          </p15:clr>
        </p15:guide>
        <p15:guide id="7" orient="horz" pos="686" userDrawn="1">
          <p15:clr>
            <a:srgbClr val="A4A3A4"/>
          </p15:clr>
        </p15:guide>
        <p15:guide id="8" orient="horz" pos="82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969696"/>
    <a:srgbClr val="D40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6472" autoAdjust="0"/>
  </p:normalViewPr>
  <p:slideViewPr>
    <p:cSldViewPr showGuides="1">
      <p:cViewPr varScale="1">
        <p:scale>
          <a:sx n="110" d="100"/>
          <a:sy n="110" d="100"/>
        </p:scale>
        <p:origin x="462" y="108"/>
      </p:cViewPr>
      <p:guideLst>
        <p:guide orient="horz" pos="2160"/>
        <p:guide pos="3840"/>
        <p:guide pos="234"/>
        <p:guide pos="7446"/>
        <p:guide orient="horz" pos="232"/>
        <p:guide orient="horz" pos="4088"/>
        <p:guide orient="horz" pos="686"/>
        <p:guide orient="horz" pos="822"/>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4" d="100"/>
          <a:sy n="84" d="100"/>
        </p:scale>
        <p:origin x="205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sz="quarter" idx="1"/>
          </p:nvPr>
        </p:nvSpPr>
        <p:spPr>
          <a:xfrm>
            <a:off x="0" y="0"/>
            <a:ext cx="2971800" cy="458788"/>
          </a:xfrm>
          <a:prstGeom prst="rect">
            <a:avLst/>
          </a:prstGeom>
        </p:spPr>
        <p:txBody>
          <a:bodyPr vert="horz" lIns="91440" tIns="45720" rIns="91440" bIns="45720" rtlCol="0"/>
          <a:lstStyle>
            <a:lvl1pPr algn="r">
              <a:defRPr sz="1200"/>
            </a:lvl1pPr>
          </a:lstStyle>
          <a:p>
            <a:pPr algn="l"/>
            <a:fld id="{69A0A005-182C-4C0F-9DEE-AF96340483BE}" type="datetime1">
              <a:rPr lang="en-US" sz="1000" smtClean="0">
                <a:latin typeface="Verdana" panose="020B0604030504040204" pitchFamily="34" charset="0"/>
                <a:ea typeface="Verdana" panose="020B0604030504040204" pitchFamily="34" charset="0"/>
                <a:cs typeface="Verdana" panose="020B0604030504040204" pitchFamily="34" charset="0"/>
              </a:rPr>
              <a:t>9/24/2018</a:t>
            </a:fld>
            <a:endParaRPr lang="de-DE" sz="100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D439BC-BE48-4068-A226-2E99247AD48B}" type="slidenum">
              <a:rPr lang="en-US" sz="1000" smtClean="0">
                <a:latin typeface="Verdana" panose="020B0604030504040204" pitchFamily="34" charset="0"/>
                <a:ea typeface="Verdana" panose="020B0604030504040204" pitchFamily="34" charset="0"/>
                <a:cs typeface="Verdana" panose="020B0604030504040204" pitchFamily="34" charset="0"/>
              </a:rPr>
              <a:t>‹#›</a:t>
            </a:fld>
            <a:endParaRPr lang="en-US" sz="1000" dirty="0">
              <a:latin typeface="Verdana" panose="020B0604030504040204" pitchFamily="34" charset="0"/>
              <a:ea typeface="Verdana" panose="020B0604030504040204" pitchFamily="34" charset="0"/>
              <a:cs typeface="Verdana" panose="020B0604030504040204" pitchFamily="34" charset="0"/>
            </a:endParaRP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8977" y="171211"/>
            <a:ext cx="1980000" cy="290853"/>
          </a:xfrm>
          <a:prstGeom prst="rect">
            <a:avLst/>
          </a:prstGeom>
        </p:spPr>
      </p:pic>
      <p:sp>
        <p:nvSpPr>
          <p:cNvPr id="7" name="Fußzeilenplatzhalter 6"/>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Tree>
    <p:extLst>
      <p:ext uri="{BB962C8B-B14F-4D97-AF65-F5344CB8AC3E}">
        <p14:creationId xmlns:p14="http://schemas.microsoft.com/office/powerpoint/2010/main" val="89345849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0" y="0"/>
            <a:ext cx="2971800" cy="458788"/>
          </a:xfrm>
          <a:prstGeom prst="rect">
            <a:avLst/>
          </a:prstGeom>
        </p:spPr>
        <p:txBody>
          <a:bodyPr vert="horz" lIns="91440" tIns="45720" rIns="91440" bIns="45720" rtlCol="0"/>
          <a:lstStyle>
            <a:lvl1pPr algn="l">
              <a:defRPr sz="1000">
                <a:latin typeface="Verdana" panose="020B0604030504040204" pitchFamily="34" charset="0"/>
                <a:ea typeface="Verdana" panose="020B0604030504040204" pitchFamily="34" charset="0"/>
                <a:cs typeface="Verdana" panose="020B0604030504040204" pitchFamily="34" charset="0"/>
              </a:defRPr>
            </a:lvl1pPr>
          </a:lstStyle>
          <a:p>
            <a:fld id="{840F4032-1976-4D3D-B82F-205088552A48}" type="datetime1">
              <a:rPr lang="en-US" smtClean="0"/>
              <a:t>9/24/2018</a:t>
            </a:fld>
            <a:endParaRPr lang="en-US"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Click to edit content</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Verdana" panose="020B0604030504040204" pitchFamily="34" charset="0"/>
                <a:ea typeface="Verdana" panose="020B0604030504040204" pitchFamily="34" charset="0"/>
                <a:cs typeface="Verdana" panose="020B0604030504040204" pitchFamily="34" charset="0"/>
              </a:defRPr>
            </a:lvl1pPr>
          </a:lstStyle>
          <a:p>
            <a:r>
              <a:rPr lang="en-US" dirty="0"/>
              <a:t>© itelligence</a:t>
            </a:r>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Verdana" panose="020B0604030504040204" pitchFamily="34" charset="0"/>
                <a:ea typeface="Verdana" panose="020B0604030504040204" pitchFamily="34" charset="0"/>
                <a:cs typeface="Verdana" panose="020B0604030504040204" pitchFamily="34" charset="0"/>
              </a:defRPr>
            </a:lvl1pPr>
          </a:lstStyle>
          <a:p>
            <a:fld id="{9C6D18EB-4076-4A9B-AEFB-42D5EF42BB9E}" type="slidenum">
              <a:rPr lang="en-US" smtClean="0"/>
              <a:pPr/>
              <a:t>‹#›</a:t>
            </a:fld>
            <a:endParaRPr lang="en-US"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8977" y="171211"/>
            <a:ext cx="1980000" cy="290853"/>
          </a:xfrm>
          <a:prstGeom prst="rect">
            <a:avLst/>
          </a:prstGeom>
        </p:spPr>
      </p:pic>
    </p:spTree>
    <p:extLst>
      <p:ext uri="{BB962C8B-B14F-4D97-AF65-F5344CB8AC3E}">
        <p14:creationId xmlns:p14="http://schemas.microsoft.com/office/powerpoint/2010/main" val="886891908"/>
      </p:ext>
    </p:extLst>
  </p:cSld>
  <p:clrMap bg1="lt1" tx1="dk1" bg2="lt2" tx2="dk2" accent1="accent1" accent2="accent2" accent3="accent3" accent4="accent4" accent5="accent5" accent6="accent6" hlink="hlink" folHlink="folHlink"/>
  <p:hf hdr="0"/>
  <p:notesStyle>
    <a:lvl1pPr marL="0" marR="0" indent="0" algn="l" defTabSz="914400" rtl="0" eaLnBrk="1" fontAlgn="auto" latinLnBrk="0" hangingPunct="1">
      <a:lnSpc>
        <a:spcPct val="100000"/>
      </a:lnSpc>
      <a:spcBef>
        <a:spcPts val="0"/>
      </a:spcBef>
      <a:spcAft>
        <a:spcPts val="0"/>
      </a:spcAft>
      <a:buClrTx/>
      <a:buSzTx/>
      <a:buFontTx/>
      <a:buNone/>
      <a:tabLst/>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2</a:t>
            </a:fld>
            <a:endParaRPr lang="en-US" dirty="0"/>
          </a:p>
        </p:txBody>
      </p:sp>
    </p:spTree>
    <p:extLst>
      <p:ext uri="{BB962C8B-B14F-4D97-AF65-F5344CB8AC3E}">
        <p14:creationId xmlns:p14="http://schemas.microsoft.com/office/powerpoint/2010/main" val="1576341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11</a:t>
            </a:fld>
            <a:endParaRPr lang="en-US" dirty="0"/>
          </a:p>
        </p:txBody>
      </p:sp>
    </p:spTree>
    <p:extLst>
      <p:ext uri="{BB962C8B-B14F-4D97-AF65-F5344CB8AC3E}">
        <p14:creationId xmlns:p14="http://schemas.microsoft.com/office/powerpoint/2010/main" val="980659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12</a:t>
            </a:fld>
            <a:endParaRPr lang="en-US" dirty="0"/>
          </a:p>
        </p:txBody>
      </p:sp>
    </p:spTree>
    <p:extLst>
      <p:ext uri="{BB962C8B-B14F-4D97-AF65-F5344CB8AC3E}">
        <p14:creationId xmlns:p14="http://schemas.microsoft.com/office/powerpoint/2010/main" val="1083456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13</a:t>
            </a:fld>
            <a:endParaRPr lang="en-US" dirty="0"/>
          </a:p>
        </p:txBody>
      </p:sp>
    </p:spTree>
    <p:extLst>
      <p:ext uri="{BB962C8B-B14F-4D97-AF65-F5344CB8AC3E}">
        <p14:creationId xmlns:p14="http://schemas.microsoft.com/office/powerpoint/2010/main" val="1699695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15</a:t>
            </a:fld>
            <a:endParaRPr lang="en-US" dirty="0"/>
          </a:p>
        </p:txBody>
      </p:sp>
    </p:spTree>
    <p:extLst>
      <p:ext uri="{BB962C8B-B14F-4D97-AF65-F5344CB8AC3E}">
        <p14:creationId xmlns:p14="http://schemas.microsoft.com/office/powerpoint/2010/main" val="2964003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16</a:t>
            </a:fld>
            <a:endParaRPr lang="en-US" dirty="0"/>
          </a:p>
        </p:txBody>
      </p:sp>
    </p:spTree>
    <p:extLst>
      <p:ext uri="{BB962C8B-B14F-4D97-AF65-F5344CB8AC3E}">
        <p14:creationId xmlns:p14="http://schemas.microsoft.com/office/powerpoint/2010/main" val="48794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17</a:t>
            </a:fld>
            <a:endParaRPr lang="en-US" dirty="0"/>
          </a:p>
        </p:txBody>
      </p:sp>
    </p:spTree>
    <p:extLst>
      <p:ext uri="{BB962C8B-B14F-4D97-AF65-F5344CB8AC3E}">
        <p14:creationId xmlns:p14="http://schemas.microsoft.com/office/powerpoint/2010/main" val="3595977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18</a:t>
            </a:fld>
            <a:endParaRPr lang="en-US" dirty="0"/>
          </a:p>
        </p:txBody>
      </p:sp>
    </p:spTree>
    <p:extLst>
      <p:ext uri="{BB962C8B-B14F-4D97-AF65-F5344CB8AC3E}">
        <p14:creationId xmlns:p14="http://schemas.microsoft.com/office/powerpoint/2010/main" val="1398853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19</a:t>
            </a:fld>
            <a:endParaRPr lang="en-US" dirty="0"/>
          </a:p>
        </p:txBody>
      </p:sp>
    </p:spTree>
    <p:extLst>
      <p:ext uri="{BB962C8B-B14F-4D97-AF65-F5344CB8AC3E}">
        <p14:creationId xmlns:p14="http://schemas.microsoft.com/office/powerpoint/2010/main" val="1961064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20</a:t>
            </a:fld>
            <a:endParaRPr lang="en-US" dirty="0"/>
          </a:p>
        </p:txBody>
      </p:sp>
    </p:spTree>
    <p:extLst>
      <p:ext uri="{BB962C8B-B14F-4D97-AF65-F5344CB8AC3E}">
        <p14:creationId xmlns:p14="http://schemas.microsoft.com/office/powerpoint/2010/main" val="2520408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21</a:t>
            </a:fld>
            <a:endParaRPr lang="en-US" dirty="0"/>
          </a:p>
        </p:txBody>
      </p:sp>
    </p:spTree>
    <p:extLst>
      <p:ext uri="{BB962C8B-B14F-4D97-AF65-F5344CB8AC3E}">
        <p14:creationId xmlns:p14="http://schemas.microsoft.com/office/powerpoint/2010/main" val="130600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3</a:t>
            </a:fld>
            <a:endParaRPr lang="en-US" dirty="0"/>
          </a:p>
        </p:txBody>
      </p:sp>
    </p:spTree>
    <p:extLst>
      <p:ext uri="{BB962C8B-B14F-4D97-AF65-F5344CB8AC3E}">
        <p14:creationId xmlns:p14="http://schemas.microsoft.com/office/powerpoint/2010/main" val="2440431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22</a:t>
            </a:fld>
            <a:endParaRPr lang="en-US" dirty="0"/>
          </a:p>
        </p:txBody>
      </p:sp>
    </p:spTree>
    <p:extLst>
      <p:ext uri="{BB962C8B-B14F-4D97-AF65-F5344CB8AC3E}">
        <p14:creationId xmlns:p14="http://schemas.microsoft.com/office/powerpoint/2010/main" val="883015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23</a:t>
            </a:fld>
            <a:endParaRPr lang="en-US" dirty="0"/>
          </a:p>
        </p:txBody>
      </p:sp>
    </p:spTree>
    <p:extLst>
      <p:ext uri="{BB962C8B-B14F-4D97-AF65-F5344CB8AC3E}">
        <p14:creationId xmlns:p14="http://schemas.microsoft.com/office/powerpoint/2010/main" val="2516761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24</a:t>
            </a:fld>
            <a:endParaRPr lang="en-US" dirty="0"/>
          </a:p>
        </p:txBody>
      </p:sp>
    </p:spTree>
    <p:extLst>
      <p:ext uri="{BB962C8B-B14F-4D97-AF65-F5344CB8AC3E}">
        <p14:creationId xmlns:p14="http://schemas.microsoft.com/office/powerpoint/2010/main" val="3288955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25</a:t>
            </a:fld>
            <a:endParaRPr lang="en-US" dirty="0"/>
          </a:p>
        </p:txBody>
      </p:sp>
    </p:spTree>
    <p:extLst>
      <p:ext uri="{BB962C8B-B14F-4D97-AF65-F5344CB8AC3E}">
        <p14:creationId xmlns:p14="http://schemas.microsoft.com/office/powerpoint/2010/main" val="4001509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26</a:t>
            </a:fld>
            <a:endParaRPr lang="en-US" dirty="0"/>
          </a:p>
        </p:txBody>
      </p:sp>
    </p:spTree>
    <p:extLst>
      <p:ext uri="{BB962C8B-B14F-4D97-AF65-F5344CB8AC3E}">
        <p14:creationId xmlns:p14="http://schemas.microsoft.com/office/powerpoint/2010/main" val="2540143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27</a:t>
            </a:fld>
            <a:endParaRPr lang="en-US" dirty="0"/>
          </a:p>
        </p:txBody>
      </p:sp>
    </p:spTree>
    <p:extLst>
      <p:ext uri="{BB962C8B-B14F-4D97-AF65-F5344CB8AC3E}">
        <p14:creationId xmlns:p14="http://schemas.microsoft.com/office/powerpoint/2010/main" val="817601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29F2B4F9-DBB5-404E-806F-797550751C52}"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29</a:t>
            </a:fld>
            <a:endParaRPr lang="en-US" dirty="0"/>
          </a:p>
        </p:txBody>
      </p:sp>
    </p:spTree>
    <p:extLst>
      <p:ext uri="{BB962C8B-B14F-4D97-AF65-F5344CB8AC3E}">
        <p14:creationId xmlns:p14="http://schemas.microsoft.com/office/powerpoint/2010/main" val="375357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4</a:t>
            </a:fld>
            <a:endParaRPr lang="en-US" dirty="0"/>
          </a:p>
        </p:txBody>
      </p:sp>
    </p:spTree>
    <p:extLst>
      <p:ext uri="{BB962C8B-B14F-4D97-AF65-F5344CB8AC3E}">
        <p14:creationId xmlns:p14="http://schemas.microsoft.com/office/powerpoint/2010/main" val="342113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5</a:t>
            </a:fld>
            <a:endParaRPr lang="en-US" dirty="0"/>
          </a:p>
        </p:txBody>
      </p:sp>
    </p:spTree>
    <p:extLst>
      <p:ext uri="{BB962C8B-B14F-4D97-AF65-F5344CB8AC3E}">
        <p14:creationId xmlns:p14="http://schemas.microsoft.com/office/powerpoint/2010/main" val="39030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6</a:t>
            </a:fld>
            <a:endParaRPr lang="en-US" dirty="0"/>
          </a:p>
        </p:txBody>
      </p:sp>
    </p:spTree>
    <p:extLst>
      <p:ext uri="{BB962C8B-B14F-4D97-AF65-F5344CB8AC3E}">
        <p14:creationId xmlns:p14="http://schemas.microsoft.com/office/powerpoint/2010/main" val="86637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FC8CB62-B1BA-4017-B20E-ACE280A3F949}" type="datetime1">
              <a:rPr lang="en-US" smtClean="0"/>
              <a:t>9/24/2018</a:t>
            </a:fld>
            <a:endParaRPr lang="de-DE"/>
          </a:p>
        </p:txBody>
      </p:sp>
      <p:sp>
        <p:nvSpPr>
          <p:cNvPr id="5" name="Fußzeilenplatzhalter 4"/>
          <p:cNvSpPr>
            <a:spLocks noGrp="1"/>
          </p:cNvSpPr>
          <p:nvPr>
            <p:ph type="ftr" sz="quarter" idx="11"/>
          </p:nvPr>
        </p:nvSpPr>
        <p:spPr/>
        <p:txBody>
          <a:bodyPr/>
          <a:lstStyle/>
          <a:p>
            <a:r>
              <a:rPr lang="de-DE"/>
              <a:t>© itelligence</a:t>
            </a:r>
            <a:endParaRPr lang="de-DE" dirty="0"/>
          </a:p>
        </p:txBody>
      </p:sp>
      <p:sp>
        <p:nvSpPr>
          <p:cNvPr id="6" name="Foliennummernplatzhalter 5"/>
          <p:cNvSpPr>
            <a:spLocks noGrp="1"/>
          </p:cNvSpPr>
          <p:nvPr>
            <p:ph type="sldNum" sz="quarter" idx="12"/>
          </p:nvPr>
        </p:nvSpPr>
        <p:spPr/>
        <p:txBody>
          <a:bodyPr/>
          <a:lstStyle/>
          <a:p>
            <a:fld id="{9C6D18EB-4076-4A9B-AEFB-42D5EF42BB9E}" type="slidenum">
              <a:rPr lang="de-DE" smtClean="0"/>
              <a:pPr/>
              <a:t>7</a:t>
            </a:fld>
            <a:endParaRPr lang="de-DE"/>
          </a:p>
        </p:txBody>
      </p:sp>
    </p:spTree>
    <p:extLst>
      <p:ext uri="{BB962C8B-B14F-4D97-AF65-F5344CB8AC3E}">
        <p14:creationId xmlns:p14="http://schemas.microsoft.com/office/powerpoint/2010/main" val="2413188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8</a:t>
            </a:fld>
            <a:endParaRPr lang="en-US" dirty="0"/>
          </a:p>
        </p:txBody>
      </p:sp>
    </p:spTree>
    <p:extLst>
      <p:ext uri="{BB962C8B-B14F-4D97-AF65-F5344CB8AC3E}">
        <p14:creationId xmlns:p14="http://schemas.microsoft.com/office/powerpoint/2010/main" val="4000462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9</a:t>
            </a:fld>
            <a:endParaRPr lang="en-US" dirty="0"/>
          </a:p>
        </p:txBody>
      </p:sp>
    </p:spTree>
    <p:extLst>
      <p:ext uri="{BB962C8B-B14F-4D97-AF65-F5344CB8AC3E}">
        <p14:creationId xmlns:p14="http://schemas.microsoft.com/office/powerpoint/2010/main" val="2754008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BA3DCD03-DD8C-4291-AF71-310A446CA860}" type="datetime1">
              <a:rPr lang="en-US" smtClean="0"/>
              <a:t>9/24/2018</a:t>
            </a:fld>
            <a:endParaRPr lang="en-US" dirty="0"/>
          </a:p>
        </p:txBody>
      </p:sp>
      <p:sp>
        <p:nvSpPr>
          <p:cNvPr id="5" name="Fußzeilenplatzhalter 4"/>
          <p:cNvSpPr>
            <a:spLocks noGrp="1"/>
          </p:cNvSpPr>
          <p:nvPr>
            <p:ph type="ftr" sz="quarter" idx="11"/>
          </p:nvPr>
        </p:nvSpPr>
        <p:spPr/>
        <p:txBody>
          <a:bodyPr/>
          <a:lstStyle/>
          <a:p>
            <a:r>
              <a:rPr lang="en-US"/>
              <a:t>© itelligence</a:t>
            </a:r>
            <a:endParaRPr lang="en-US" dirty="0"/>
          </a:p>
        </p:txBody>
      </p:sp>
      <p:sp>
        <p:nvSpPr>
          <p:cNvPr id="6" name="Foliennummernplatzhalter 5"/>
          <p:cNvSpPr>
            <a:spLocks noGrp="1"/>
          </p:cNvSpPr>
          <p:nvPr>
            <p:ph type="sldNum" sz="quarter" idx="12"/>
          </p:nvPr>
        </p:nvSpPr>
        <p:spPr/>
        <p:txBody>
          <a:bodyPr/>
          <a:lstStyle/>
          <a:p>
            <a:fld id="{9C6D18EB-4076-4A9B-AEFB-42D5EF42BB9E}" type="slidenum">
              <a:rPr lang="en-US" smtClean="0"/>
              <a:pPr/>
              <a:t>10</a:t>
            </a:fld>
            <a:endParaRPr lang="en-US" dirty="0"/>
          </a:p>
        </p:txBody>
      </p:sp>
    </p:spTree>
    <p:extLst>
      <p:ext uri="{BB962C8B-B14F-4D97-AF65-F5344CB8AC3E}">
        <p14:creationId xmlns:p14="http://schemas.microsoft.com/office/powerpoint/2010/main" val="3240393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3" name="Rechtwinkliges Dreieck 22"/>
          <p:cNvSpPr/>
          <p:nvPr userDrawn="1"/>
        </p:nvSpPr>
        <p:spPr>
          <a:xfrm>
            <a:off x="-4576" y="3395647"/>
            <a:ext cx="12192001" cy="3271682"/>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Bildplatzhalter 2"/>
          <p:cNvSpPr>
            <a:spLocks noGrp="1"/>
          </p:cNvSpPr>
          <p:nvPr>
            <p:ph type="pic" sz="quarter" idx="14" hasCustomPrompt="1"/>
          </p:nvPr>
        </p:nvSpPr>
        <p:spPr>
          <a:xfrm>
            <a:off x="-17773" y="1618808"/>
            <a:ext cx="12229200" cy="5256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0"/>
              <a:gd name="connsiteY0" fmla="*/ 6345 h 10000"/>
              <a:gd name="connsiteX1" fmla="*/ 10010 w 10010"/>
              <a:gd name="connsiteY1" fmla="*/ 0 h 10000"/>
              <a:gd name="connsiteX2" fmla="*/ 10010 w 10010"/>
              <a:gd name="connsiteY2" fmla="*/ 10000 h 10000"/>
              <a:gd name="connsiteX3" fmla="*/ 10 w 10010"/>
              <a:gd name="connsiteY3" fmla="*/ 10000 h 10000"/>
              <a:gd name="connsiteX4" fmla="*/ 0 w 10010"/>
              <a:gd name="connsiteY4" fmla="*/ 6345 h 10000"/>
              <a:gd name="connsiteX0" fmla="*/ 0 w 10010"/>
              <a:gd name="connsiteY0" fmla="*/ 6345 h 10000"/>
              <a:gd name="connsiteX1" fmla="*/ 10010 w 10010"/>
              <a:gd name="connsiteY1" fmla="*/ 0 h 10000"/>
              <a:gd name="connsiteX2" fmla="*/ 10010 w 10010"/>
              <a:gd name="connsiteY2" fmla="*/ 10000 h 10000"/>
              <a:gd name="connsiteX3" fmla="*/ 10 w 10010"/>
              <a:gd name="connsiteY3" fmla="*/ 10000 h 10000"/>
              <a:gd name="connsiteX4" fmla="*/ 0 w 10010"/>
              <a:gd name="connsiteY4" fmla="*/ 6345 h 10000"/>
              <a:gd name="connsiteX0" fmla="*/ 0 w 10010"/>
              <a:gd name="connsiteY0" fmla="*/ 6362 h 10000"/>
              <a:gd name="connsiteX1" fmla="*/ 10010 w 10010"/>
              <a:gd name="connsiteY1" fmla="*/ 0 h 10000"/>
              <a:gd name="connsiteX2" fmla="*/ 10010 w 10010"/>
              <a:gd name="connsiteY2" fmla="*/ 10000 h 10000"/>
              <a:gd name="connsiteX3" fmla="*/ 10 w 10010"/>
              <a:gd name="connsiteY3" fmla="*/ 10000 h 10000"/>
              <a:gd name="connsiteX4" fmla="*/ 0 w 10010"/>
              <a:gd name="connsiteY4" fmla="*/ 6362 h 10000"/>
              <a:gd name="connsiteX0" fmla="*/ 0 w 10010"/>
              <a:gd name="connsiteY0" fmla="*/ 6362 h 10000"/>
              <a:gd name="connsiteX1" fmla="*/ 10010 w 10010"/>
              <a:gd name="connsiteY1" fmla="*/ 0 h 10000"/>
              <a:gd name="connsiteX2" fmla="*/ 10010 w 10010"/>
              <a:gd name="connsiteY2" fmla="*/ 10000 h 10000"/>
              <a:gd name="connsiteX3" fmla="*/ 10 w 10010"/>
              <a:gd name="connsiteY3" fmla="*/ 10000 h 10000"/>
              <a:gd name="connsiteX4" fmla="*/ 0 w 10010"/>
              <a:gd name="connsiteY4" fmla="*/ 6362 h 10000"/>
              <a:gd name="connsiteX0" fmla="*/ 0 w 10010"/>
              <a:gd name="connsiteY0" fmla="*/ 6414 h 10052"/>
              <a:gd name="connsiteX1" fmla="*/ 10010 w 10010"/>
              <a:gd name="connsiteY1" fmla="*/ 0 h 10052"/>
              <a:gd name="connsiteX2" fmla="*/ 10010 w 10010"/>
              <a:gd name="connsiteY2" fmla="*/ 10052 h 10052"/>
              <a:gd name="connsiteX3" fmla="*/ 10 w 10010"/>
              <a:gd name="connsiteY3" fmla="*/ 10052 h 10052"/>
              <a:gd name="connsiteX4" fmla="*/ 0 w 10010"/>
              <a:gd name="connsiteY4" fmla="*/ 6414 h 10052"/>
              <a:gd name="connsiteX0" fmla="*/ 0 w 10010"/>
              <a:gd name="connsiteY0" fmla="*/ 6414 h 10096"/>
              <a:gd name="connsiteX1" fmla="*/ 10010 w 10010"/>
              <a:gd name="connsiteY1" fmla="*/ 0 h 10096"/>
              <a:gd name="connsiteX2" fmla="*/ 10010 w 10010"/>
              <a:gd name="connsiteY2" fmla="*/ 10052 h 10096"/>
              <a:gd name="connsiteX3" fmla="*/ 10 w 10010"/>
              <a:gd name="connsiteY3" fmla="*/ 10096 h 10096"/>
              <a:gd name="connsiteX4" fmla="*/ 0 w 10010"/>
              <a:gd name="connsiteY4" fmla="*/ 6414 h 10096"/>
              <a:gd name="connsiteX0" fmla="*/ 0 w 10027"/>
              <a:gd name="connsiteY0" fmla="*/ 6414 h 10096"/>
              <a:gd name="connsiteX1" fmla="*/ 10010 w 10027"/>
              <a:gd name="connsiteY1" fmla="*/ 0 h 10096"/>
              <a:gd name="connsiteX2" fmla="*/ 10027 w 10027"/>
              <a:gd name="connsiteY2" fmla="*/ 10081 h 10096"/>
              <a:gd name="connsiteX3" fmla="*/ 10 w 10027"/>
              <a:gd name="connsiteY3" fmla="*/ 10096 h 10096"/>
              <a:gd name="connsiteX4" fmla="*/ 0 w 10027"/>
              <a:gd name="connsiteY4" fmla="*/ 6414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 h="10096">
                <a:moveTo>
                  <a:pt x="0" y="6414"/>
                </a:moveTo>
                <a:lnTo>
                  <a:pt x="10010" y="0"/>
                </a:lnTo>
                <a:cubicBezTo>
                  <a:pt x="10016" y="3360"/>
                  <a:pt x="10021" y="6721"/>
                  <a:pt x="10027" y="10081"/>
                </a:cubicBezTo>
                <a:lnTo>
                  <a:pt x="10" y="10096"/>
                </a:lnTo>
                <a:cubicBezTo>
                  <a:pt x="7" y="8878"/>
                  <a:pt x="3" y="7632"/>
                  <a:pt x="0" y="6414"/>
                </a:cubicBezTo>
                <a:close/>
              </a:path>
            </a:pathLst>
          </a:custGeom>
        </p:spPr>
        <p:txBody>
          <a:bodyPr/>
          <a:lstStyle>
            <a:lvl1pPr marL="0" indent="0">
              <a:buNone/>
              <a:defRPr/>
            </a:lvl1pPr>
          </a:lstStyle>
          <a:p>
            <a:r>
              <a:rPr lang="en-US" noProof="0" dirty="0"/>
              <a:t>  </a:t>
            </a:r>
          </a:p>
        </p:txBody>
      </p:sp>
      <p:sp>
        <p:nvSpPr>
          <p:cNvPr id="6" name="Textplatzhalter 2"/>
          <p:cNvSpPr txBox="1">
            <a:spLocks/>
          </p:cNvSpPr>
          <p:nvPr userDrawn="1"/>
        </p:nvSpPr>
        <p:spPr>
          <a:xfrm rot="5400000">
            <a:off x="7710887" y="3492208"/>
            <a:ext cx="2508303" cy="1973792"/>
          </a:xfrm>
          <a:prstGeom prst="parallelogram">
            <a:avLst>
              <a:gd name="adj" fmla="val 27347"/>
            </a:avLst>
          </a:prstGeom>
          <a:blipFill>
            <a:blip r:embed="rId2"/>
            <a:stretch>
              <a:fillRect/>
            </a:stretch>
          </a:blipFill>
        </p:spPr>
        <p:txBody>
          <a:bodyPr vert="horz" wrap="square" lIns="91440" tIns="45720" rIns="91440" bIns="45720" rtlCol="0">
            <a:noAutofit/>
          </a:bodyPr>
          <a:lstStyle>
            <a:lvl1pPr marL="0" indent="0" algn="l" defTabSz="914400" rtl="0" eaLnBrk="1" latinLnBrk="0" hangingPunct="1">
              <a:lnSpc>
                <a:spcPct val="100000"/>
              </a:lnSpc>
              <a:spcBef>
                <a:spcPts val="1000"/>
              </a:spcBef>
              <a:buClr>
                <a:schemeClr val="accent6"/>
              </a:buClr>
              <a:buFont typeface="Wingdings" panose="05000000000000000000" pitchFamily="2" charset="2"/>
              <a:buNone/>
              <a:defRPr lang="de-DE" sz="100" kern="1200" baseline="0" dirty="0">
                <a:noFill/>
                <a:latin typeface="Verdana" panose="020B0604030504040204" pitchFamily="34" charset="0"/>
                <a:ea typeface="Verdana" panose="020B0604030504040204" pitchFamily="34" charset="0"/>
                <a:cs typeface="Verdana" panose="020B0604030504040204" pitchFamily="34" charset="0"/>
              </a:defRPr>
            </a:lvl1pPr>
            <a:lvl2pPr marL="360000" indent="-180000" algn="l" defTabSz="914400" rtl="0" eaLnBrk="1" latinLnBrk="0" hangingPunct="1">
              <a:lnSpc>
                <a:spcPct val="100000"/>
              </a:lnSpc>
              <a:spcBef>
                <a:spcPts val="1000"/>
              </a:spcBef>
              <a:buClr>
                <a:srgbClr val="666666"/>
              </a:buClr>
              <a:buFont typeface="Wingdings" panose="05000000000000000000" pitchFamily="2" charset="2"/>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1000"/>
              </a:spcBef>
              <a:buClr>
                <a:srgbClr val="666666"/>
              </a:buClr>
              <a:buFont typeface="Wingdings" panose="05000000000000000000" pitchFamily="2" charset="2"/>
              <a:buChar char="§"/>
              <a:defRPr sz="1800" kern="1200">
                <a:solidFill>
                  <a:schemeClr val="tx1"/>
                </a:solidFill>
                <a:latin typeface="+mn-lt"/>
                <a:ea typeface="+mn-ea"/>
                <a:cs typeface="+mn-cs"/>
              </a:defRPr>
            </a:lvl3pPr>
            <a:lvl4pPr marL="720000" indent="-180000" algn="l" defTabSz="914400" rtl="0" eaLnBrk="1" latinLnBrk="0" hangingPunct="1">
              <a:lnSpc>
                <a:spcPct val="100000"/>
              </a:lnSpc>
              <a:spcBef>
                <a:spcPts val="1000"/>
              </a:spcBef>
              <a:buClr>
                <a:srgbClr val="666666"/>
              </a:buClr>
              <a:buFont typeface="Wingdings" panose="05000000000000000000" pitchFamily="2" charset="2"/>
              <a:buChar char="§"/>
              <a:defRPr sz="1800" kern="1200">
                <a:solidFill>
                  <a:schemeClr val="tx1"/>
                </a:solidFill>
                <a:latin typeface="+mn-lt"/>
                <a:ea typeface="+mn-ea"/>
                <a:cs typeface="+mn-cs"/>
              </a:defRPr>
            </a:lvl4pPr>
            <a:lvl5pPr marL="900000" indent="-180000" algn="l" defTabSz="914400" rtl="0" eaLnBrk="1" latinLnBrk="0" hangingPunct="1">
              <a:lnSpc>
                <a:spcPct val="100000"/>
              </a:lnSpc>
              <a:spcBef>
                <a:spcPts val="1000"/>
              </a:spcBef>
              <a:buClr>
                <a:srgbClr val="666666"/>
              </a:buClr>
              <a:buFont typeface="Wingdings" panose="05000000000000000000" pitchFamily="2" charset="2"/>
              <a:buChar char="§"/>
              <a:defRPr sz="1800" kern="1200">
                <a:solidFill>
                  <a:schemeClr val="tx1"/>
                </a:solidFill>
                <a:latin typeface="+mn-lt"/>
                <a:ea typeface="+mn-ea"/>
                <a:cs typeface="+mn-cs"/>
              </a:defRPr>
            </a:lvl5pPr>
            <a:lvl6pPr marL="360000" indent="-180000" algn="l" defTabSz="914400" rtl="0" eaLnBrk="1" latinLnBrk="0" hangingPunct="1">
              <a:lnSpc>
                <a:spcPct val="100000"/>
              </a:lnSpc>
              <a:spcBef>
                <a:spcPts val="1000"/>
              </a:spcBef>
              <a:buClr>
                <a:srgbClr val="666666"/>
              </a:buClr>
              <a:buFont typeface="Wingdings" panose="05000000000000000000" pitchFamily="2" charset="2"/>
              <a:buChar char="§"/>
              <a:defRPr sz="1800" kern="1200">
                <a:solidFill>
                  <a:schemeClr val="tx1"/>
                </a:solidFill>
                <a:latin typeface="+mn-lt"/>
                <a:ea typeface="+mn-ea"/>
                <a:cs typeface="+mn-cs"/>
              </a:defRPr>
            </a:lvl6pPr>
            <a:lvl7pPr marL="540000" indent="-180000" algn="l" defTabSz="914400" rtl="0" eaLnBrk="1" latinLnBrk="0" hangingPunct="1">
              <a:lnSpc>
                <a:spcPct val="90000"/>
              </a:lnSpc>
              <a:spcBef>
                <a:spcPts val="500"/>
              </a:spcBef>
              <a:buClr>
                <a:srgbClr val="666666"/>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blipFill>
                  <a:blip r:embed="rId2"/>
                  <a:stretch>
                    <a:fillRect/>
                  </a:stretch>
                </a:blipFill>
              </a:rPr>
              <a:t> </a:t>
            </a:r>
          </a:p>
        </p:txBody>
      </p:sp>
      <p:sp>
        <p:nvSpPr>
          <p:cNvPr id="8" name="Textplatzhalter 7"/>
          <p:cNvSpPr>
            <a:spLocks noGrp="1"/>
          </p:cNvSpPr>
          <p:nvPr>
            <p:ph type="body" sz="quarter" idx="15" hasCustomPrompt="1"/>
          </p:nvPr>
        </p:nvSpPr>
        <p:spPr>
          <a:xfrm rot="5400000" flipV="1">
            <a:off x="8614800" y="3502800"/>
            <a:ext cx="3324345" cy="2602800"/>
          </a:xfrm>
          <a:prstGeom prst="parallelogram">
            <a:avLst>
              <a:gd name="adj" fmla="val 27486"/>
            </a:avLst>
          </a:prstGeom>
          <a:blipFill>
            <a:blip r:embed="rId2"/>
            <a:stretch>
              <a:fillRect/>
            </a:stretch>
          </a:blipFill>
        </p:spPr>
        <p:txBody>
          <a:bodyPr>
            <a:normAutofit/>
          </a:bodyPr>
          <a:lstStyle>
            <a:lvl1pPr marL="0" indent="0">
              <a:buNone/>
              <a:defRPr sz="100">
                <a:noFill/>
              </a:defRPr>
            </a:lvl1pPr>
            <a:lvl2pPr marL="180000" indent="0">
              <a:buNone/>
              <a:defRPr sz="100">
                <a:noFill/>
              </a:defRPr>
            </a:lvl2pPr>
            <a:lvl3pPr marL="360000" indent="0">
              <a:buNone/>
              <a:defRPr sz="100">
                <a:noFill/>
              </a:defRPr>
            </a:lvl3pPr>
            <a:lvl4pPr marL="540000" indent="0">
              <a:buNone/>
              <a:defRPr sz="100">
                <a:noFill/>
              </a:defRPr>
            </a:lvl4pPr>
            <a:lvl5pPr marL="720000" indent="0">
              <a:buNone/>
              <a:defRPr sz="100">
                <a:noFill/>
              </a:defRPr>
            </a:lvl5pPr>
          </a:lstStyle>
          <a:p>
            <a:pPr lvl="0"/>
            <a:r>
              <a:rPr lang="en-US" noProof="0" dirty="0"/>
              <a:t>s</a:t>
            </a:r>
          </a:p>
        </p:txBody>
      </p:sp>
      <p:sp>
        <p:nvSpPr>
          <p:cNvPr id="9" name="Textplatzhalter 7"/>
          <p:cNvSpPr>
            <a:spLocks noGrp="1"/>
          </p:cNvSpPr>
          <p:nvPr>
            <p:ph type="body" sz="quarter" idx="16" hasCustomPrompt="1"/>
          </p:nvPr>
        </p:nvSpPr>
        <p:spPr>
          <a:xfrm rot="5400000">
            <a:off x="7711200" y="3492000"/>
            <a:ext cx="2509200" cy="1972800"/>
          </a:xfrm>
          <a:prstGeom prst="parallelogram">
            <a:avLst>
              <a:gd name="adj" fmla="val 27486"/>
            </a:avLst>
          </a:prstGeom>
          <a:blipFill>
            <a:blip r:embed="rId2"/>
            <a:stretch>
              <a:fillRect/>
            </a:stretch>
          </a:blipFill>
        </p:spPr>
        <p:txBody>
          <a:bodyPr>
            <a:normAutofit/>
          </a:bodyPr>
          <a:lstStyle>
            <a:lvl1pPr marL="0" indent="0">
              <a:buNone/>
              <a:defRPr sz="100">
                <a:noFill/>
              </a:defRPr>
            </a:lvl1pPr>
            <a:lvl2pPr marL="180000" indent="0">
              <a:buNone/>
              <a:defRPr sz="100">
                <a:noFill/>
              </a:defRPr>
            </a:lvl2pPr>
            <a:lvl3pPr marL="360000" indent="0">
              <a:buNone/>
              <a:defRPr sz="100">
                <a:noFill/>
              </a:defRPr>
            </a:lvl3pPr>
            <a:lvl4pPr marL="540000" indent="0">
              <a:buNone/>
              <a:defRPr sz="100">
                <a:noFill/>
              </a:defRPr>
            </a:lvl4pPr>
            <a:lvl5pPr marL="720000" indent="0">
              <a:buNone/>
              <a:defRPr sz="100">
                <a:noFill/>
              </a:defRPr>
            </a:lvl5pPr>
          </a:lstStyle>
          <a:p>
            <a:pPr lvl="0"/>
            <a:r>
              <a:rPr lang="en-US" noProof="0" dirty="0"/>
              <a:t>s</a:t>
            </a:r>
          </a:p>
        </p:txBody>
      </p:sp>
      <p:sp>
        <p:nvSpPr>
          <p:cNvPr id="10" name="Text Placeholder 10"/>
          <p:cNvSpPr>
            <a:spLocks noGrp="1"/>
          </p:cNvSpPr>
          <p:nvPr>
            <p:ph type="body" sz="quarter" idx="10" hasCustomPrompt="1"/>
          </p:nvPr>
        </p:nvSpPr>
        <p:spPr>
          <a:xfrm>
            <a:off x="610006" y="1886347"/>
            <a:ext cx="8474326" cy="390525"/>
          </a:xfrm>
          <a:prstGeom prst="rect">
            <a:avLst/>
          </a:prstGeom>
        </p:spPr>
        <p:txBody>
          <a:bodyPr>
            <a:noAutofit/>
          </a:bodyPr>
          <a:lstStyle>
            <a:lvl1pPr marL="0" indent="0">
              <a:buNone/>
              <a:defRPr sz="2400">
                <a:solidFill>
                  <a:schemeClr val="tx1">
                    <a:lumMod val="75000"/>
                    <a:lumOff val="25000"/>
                  </a:schemeClr>
                </a:solidFill>
                <a:latin typeface="Verdana"/>
                <a:cs typeface="Verdana"/>
              </a:defRPr>
            </a:lvl1pPr>
            <a:lvl2pPr marL="457200" indent="0">
              <a:buNone/>
              <a:defRPr sz="2200">
                <a:latin typeface="Verdana"/>
                <a:cs typeface="Verdana"/>
              </a:defRPr>
            </a:lvl2pPr>
            <a:lvl3pPr marL="914400" indent="0">
              <a:buNone/>
              <a:defRPr sz="2200">
                <a:latin typeface="Verdana"/>
                <a:cs typeface="Verdana"/>
              </a:defRPr>
            </a:lvl3pPr>
            <a:lvl4pPr marL="1371600" indent="0">
              <a:buNone/>
              <a:defRPr sz="2200">
                <a:latin typeface="Verdana"/>
                <a:cs typeface="Verdana"/>
              </a:defRPr>
            </a:lvl4pPr>
            <a:lvl5pPr marL="1828800" indent="0">
              <a:buNone/>
              <a:defRPr sz="2200">
                <a:latin typeface="Verdana"/>
                <a:cs typeface="Verdana"/>
              </a:defRPr>
            </a:lvl5pPr>
          </a:lstStyle>
          <a:p>
            <a:pPr lvl="0"/>
            <a:r>
              <a:rPr lang="en-US" noProof="0" dirty="0"/>
              <a:t>Presentation Title</a:t>
            </a:r>
          </a:p>
        </p:txBody>
      </p:sp>
      <p:sp>
        <p:nvSpPr>
          <p:cNvPr id="11" name="Text Placeholder 12"/>
          <p:cNvSpPr>
            <a:spLocks noGrp="1"/>
          </p:cNvSpPr>
          <p:nvPr>
            <p:ph type="body" sz="quarter" idx="11" hasCustomPrompt="1"/>
          </p:nvPr>
        </p:nvSpPr>
        <p:spPr>
          <a:xfrm>
            <a:off x="610007" y="683098"/>
            <a:ext cx="6840000" cy="228600"/>
          </a:xfrm>
          <a:prstGeom prst="rect">
            <a:avLst/>
          </a:prstGeom>
        </p:spPr>
        <p:txBody>
          <a:bodyPr anchor="ctr">
            <a:noAutofit/>
          </a:bodyPr>
          <a:lstStyle>
            <a:lvl1pPr marL="0" indent="0">
              <a:lnSpc>
                <a:spcPts val="1400"/>
              </a:lnSpc>
              <a:spcBef>
                <a:spcPts val="0"/>
              </a:spcBef>
              <a:buNone/>
              <a:defRPr sz="1600" b="0">
                <a:solidFill>
                  <a:srgbClr val="615B56"/>
                </a:solidFill>
              </a:defRPr>
            </a:lvl1pPr>
            <a:lvl2pPr>
              <a:defRPr sz="1400"/>
            </a:lvl2pPr>
            <a:lvl3pPr>
              <a:defRPr sz="1400"/>
            </a:lvl3pPr>
            <a:lvl4pPr>
              <a:defRPr sz="1400"/>
            </a:lvl4pPr>
            <a:lvl5pPr>
              <a:defRPr sz="1400"/>
            </a:lvl5pPr>
          </a:lstStyle>
          <a:p>
            <a:pPr lvl="0"/>
            <a:r>
              <a:rPr lang="en-US" noProof="0" dirty="0"/>
              <a:t>00 Month 2016</a:t>
            </a:r>
          </a:p>
        </p:txBody>
      </p:sp>
      <p:sp>
        <p:nvSpPr>
          <p:cNvPr id="12" name="Text Placeholder 12"/>
          <p:cNvSpPr>
            <a:spLocks noGrp="1"/>
          </p:cNvSpPr>
          <p:nvPr>
            <p:ph type="body" sz="quarter" idx="12" hasCustomPrompt="1"/>
          </p:nvPr>
        </p:nvSpPr>
        <p:spPr>
          <a:xfrm>
            <a:off x="610007" y="999372"/>
            <a:ext cx="6840000" cy="228600"/>
          </a:xfrm>
          <a:prstGeom prst="rect">
            <a:avLst/>
          </a:prstGeom>
        </p:spPr>
        <p:txBody>
          <a:bodyPr anchor="ctr">
            <a:noAutofit/>
          </a:bodyPr>
          <a:lstStyle>
            <a:lvl1pPr marL="0" indent="0">
              <a:lnSpc>
                <a:spcPts val="1400"/>
              </a:lnSpc>
              <a:spcBef>
                <a:spcPts val="0"/>
              </a:spcBef>
              <a:buNone/>
              <a:defRPr sz="1600" b="0">
                <a:solidFill>
                  <a:srgbClr val="615B56"/>
                </a:solidFill>
              </a:defRPr>
            </a:lvl1pPr>
            <a:lvl2pPr>
              <a:defRPr sz="1400"/>
            </a:lvl2pPr>
            <a:lvl3pPr>
              <a:defRPr sz="1400"/>
            </a:lvl3pPr>
            <a:lvl4pPr>
              <a:defRPr sz="1400"/>
            </a:lvl4pPr>
            <a:lvl5pPr>
              <a:defRPr sz="1400"/>
            </a:lvl5pPr>
          </a:lstStyle>
          <a:p>
            <a:pPr lvl="0"/>
            <a:r>
              <a:rPr lang="en-US" noProof="0" dirty="0"/>
              <a:t>Presenter name</a:t>
            </a:r>
          </a:p>
        </p:txBody>
      </p:sp>
      <p:sp>
        <p:nvSpPr>
          <p:cNvPr id="13" name="Text Placeholder 12"/>
          <p:cNvSpPr>
            <a:spLocks noGrp="1"/>
          </p:cNvSpPr>
          <p:nvPr>
            <p:ph type="body" sz="quarter" idx="13" hasCustomPrompt="1"/>
          </p:nvPr>
        </p:nvSpPr>
        <p:spPr>
          <a:xfrm>
            <a:off x="610007" y="1315646"/>
            <a:ext cx="6840000" cy="228600"/>
          </a:xfrm>
          <a:prstGeom prst="rect">
            <a:avLst/>
          </a:prstGeom>
        </p:spPr>
        <p:txBody>
          <a:bodyPr anchor="ctr">
            <a:noAutofit/>
          </a:bodyPr>
          <a:lstStyle>
            <a:lvl1pPr marL="0" indent="0">
              <a:lnSpc>
                <a:spcPts val="1400"/>
              </a:lnSpc>
              <a:spcBef>
                <a:spcPts val="0"/>
              </a:spcBef>
              <a:buNone/>
              <a:defRPr sz="1600" b="0">
                <a:solidFill>
                  <a:srgbClr val="615B56"/>
                </a:solidFill>
              </a:defRPr>
            </a:lvl1pPr>
            <a:lvl2pPr>
              <a:defRPr sz="1400"/>
            </a:lvl2pPr>
            <a:lvl3pPr>
              <a:defRPr sz="1400"/>
            </a:lvl3pPr>
            <a:lvl4pPr>
              <a:defRPr sz="1400"/>
            </a:lvl4pPr>
            <a:lvl5pPr>
              <a:defRPr sz="1400"/>
            </a:lvl5pPr>
          </a:lstStyle>
          <a:p>
            <a:pPr lvl="0"/>
            <a:r>
              <a:rPr lang="en-US" noProof="0" dirty="0"/>
              <a:t>Presenter title</a:t>
            </a:r>
          </a:p>
        </p:txBody>
      </p:sp>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4000" y="360000"/>
            <a:ext cx="2156400" cy="317208"/>
          </a:xfrm>
          <a:prstGeom prst="rect">
            <a:avLst/>
          </a:prstGeom>
        </p:spPr>
      </p:pic>
    </p:spTree>
    <p:extLst>
      <p:ext uri="{BB962C8B-B14F-4D97-AF65-F5344CB8AC3E}">
        <p14:creationId xmlns:p14="http://schemas.microsoft.com/office/powerpoint/2010/main" val="21473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en-US" noProof="0" dirty="0"/>
              <a:t>Click to edit title</a:t>
            </a:r>
          </a:p>
        </p:txBody>
      </p:sp>
      <p:sp>
        <p:nvSpPr>
          <p:cNvPr id="7"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FCA1CF66-01F8-407E-816A-DA7795F80DBB}" type="datetime1">
              <a:rPr lang="en-US" smtClean="0"/>
              <a:t>9/24/2018</a:t>
            </a:fld>
            <a:endParaRPr lang="en-US" dirty="0"/>
          </a:p>
        </p:txBody>
      </p:sp>
      <p:sp>
        <p:nvSpPr>
          <p:cNvPr id="8"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noProof="0"/>
              <a:t>© 2016 itelligence</a:t>
            </a:r>
            <a:endParaRPr lang="en-US" noProof="0" dirty="0"/>
          </a:p>
        </p:txBody>
      </p:sp>
      <p:sp>
        <p:nvSpPr>
          <p:cNvPr id="9"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
        <p:nvSpPr>
          <p:cNvPr id="10" name="Inhaltsplatzhalter 4"/>
          <p:cNvSpPr>
            <a:spLocks noGrp="1"/>
          </p:cNvSpPr>
          <p:nvPr>
            <p:ph sz="quarter" idx="11" hasCustomPrompt="1"/>
          </p:nvPr>
        </p:nvSpPr>
        <p:spPr>
          <a:xfrm>
            <a:off x="266400" y="1314000"/>
            <a:ext cx="5724000" cy="5277600"/>
          </a:xfrm>
        </p:spPr>
        <p:txBody>
          <a:body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p:txBody>
      </p:sp>
      <p:sp>
        <p:nvSpPr>
          <p:cNvPr id="11" name="Inhaltsplatzhalter 4"/>
          <p:cNvSpPr>
            <a:spLocks noGrp="1"/>
          </p:cNvSpPr>
          <p:nvPr>
            <p:ph sz="quarter" idx="12" hasCustomPrompt="1"/>
          </p:nvPr>
        </p:nvSpPr>
        <p:spPr>
          <a:xfrm>
            <a:off x="6188400" y="1314000"/>
            <a:ext cx="5724000" cy="5277600"/>
          </a:xfrm>
        </p:spPr>
        <p:txBody>
          <a:body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p:txBody>
      </p:sp>
    </p:spTree>
    <p:extLst>
      <p:ext uri="{BB962C8B-B14F-4D97-AF65-F5344CB8AC3E}">
        <p14:creationId xmlns:p14="http://schemas.microsoft.com/office/powerpoint/2010/main" val="3124267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e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en-US" noProof="0" dirty="0"/>
              <a:t>Click to edit title</a:t>
            </a:r>
          </a:p>
        </p:txBody>
      </p:sp>
      <p:sp>
        <p:nvSpPr>
          <p:cNvPr id="4"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15533378-CE3F-4E19-8863-A184AE27BB8E}" type="datetime1">
              <a:rPr lang="en-US" smtClean="0"/>
              <a:t>9/24/2018</a:t>
            </a:fld>
            <a:endParaRPr lang="en-US" dirty="0"/>
          </a:p>
        </p:txBody>
      </p:sp>
      <p:sp>
        <p:nvSpPr>
          <p:cNvPr id="5"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noProof="0"/>
              <a:t>© 2016 itelligence</a:t>
            </a:r>
            <a:endParaRPr lang="en-US" noProof="0" dirty="0"/>
          </a:p>
        </p:txBody>
      </p:sp>
      <p:sp>
        <p:nvSpPr>
          <p:cNvPr id="6"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Tree>
    <p:extLst>
      <p:ext uri="{BB962C8B-B14F-4D97-AF65-F5344CB8AC3E}">
        <p14:creationId xmlns:p14="http://schemas.microsoft.com/office/powerpoint/2010/main" val="2422628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3" name="Textplatzhalter 2"/>
          <p:cNvSpPr>
            <a:spLocks noGrp="1"/>
          </p:cNvSpPr>
          <p:nvPr>
            <p:ph type="body" sz="quarter" idx="22" hasCustomPrompt="1"/>
          </p:nvPr>
        </p:nvSpPr>
        <p:spPr>
          <a:xfrm rot="5400000">
            <a:off x="1681126" y="644059"/>
            <a:ext cx="4531565" cy="7898582"/>
          </a:xfrm>
          <a:custGeom>
            <a:avLst/>
            <a:gdLst>
              <a:gd name="connsiteX0" fmla="*/ 0 w 8917307"/>
              <a:gd name="connsiteY0" fmla="*/ 5930058 h 5930058"/>
              <a:gd name="connsiteX1" fmla="*/ 2115192 w 8917307"/>
              <a:gd name="connsiteY1" fmla="*/ 0 h 5930058"/>
              <a:gd name="connsiteX2" fmla="*/ 8917307 w 8917307"/>
              <a:gd name="connsiteY2" fmla="*/ 0 h 5930058"/>
              <a:gd name="connsiteX3" fmla="*/ 6802115 w 8917307"/>
              <a:gd name="connsiteY3" fmla="*/ 5930058 h 5930058"/>
              <a:gd name="connsiteX4" fmla="*/ 0 w 8917307"/>
              <a:gd name="connsiteY4" fmla="*/ 5930058 h 5930058"/>
              <a:gd name="connsiteX0" fmla="*/ 0 w 8917307"/>
              <a:gd name="connsiteY0" fmla="*/ 5930058 h 5930058"/>
              <a:gd name="connsiteX1" fmla="*/ 2115192 w 8917307"/>
              <a:gd name="connsiteY1" fmla="*/ 0 h 5930058"/>
              <a:gd name="connsiteX2" fmla="*/ 8917307 w 8917307"/>
              <a:gd name="connsiteY2" fmla="*/ 0 h 5930058"/>
              <a:gd name="connsiteX3" fmla="*/ 4528818 w 8917307"/>
              <a:gd name="connsiteY3" fmla="*/ 5930058 h 5930058"/>
              <a:gd name="connsiteX4" fmla="*/ 0 w 8917307"/>
              <a:gd name="connsiteY4" fmla="*/ 5930058 h 5930058"/>
              <a:gd name="connsiteX0" fmla="*/ 0 w 4561210"/>
              <a:gd name="connsiteY0" fmla="*/ 5930059 h 5930059"/>
              <a:gd name="connsiteX1" fmla="*/ 2115192 w 4561210"/>
              <a:gd name="connsiteY1" fmla="*/ 1 h 5930059"/>
              <a:gd name="connsiteX2" fmla="*/ 4561210 w 4561210"/>
              <a:gd name="connsiteY2" fmla="*/ 0 h 5930059"/>
              <a:gd name="connsiteX3" fmla="*/ 4528818 w 4561210"/>
              <a:gd name="connsiteY3" fmla="*/ 5930059 h 5930059"/>
              <a:gd name="connsiteX4" fmla="*/ 0 w 4561210"/>
              <a:gd name="connsiteY4" fmla="*/ 5930059 h 5930059"/>
              <a:gd name="connsiteX0" fmla="*/ 0 w 3008635"/>
              <a:gd name="connsiteY0" fmla="*/ 5893807 h 5930059"/>
              <a:gd name="connsiteX1" fmla="*/ 562617 w 3008635"/>
              <a:gd name="connsiteY1" fmla="*/ 1 h 5930059"/>
              <a:gd name="connsiteX2" fmla="*/ 3008635 w 3008635"/>
              <a:gd name="connsiteY2" fmla="*/ 0 h 5930059"/>
              <a:gd name="connsiteX3" fmla="*/ 2976243 w 3008635"/>
              <a:gd name="connsiteY3" fmla="*/ 5930059 h 5930059"/>
              <a:gd name="connsiteX4" fmla="*/ 0 w 3008635"/>
              <a:gd name="connsiteY4" fmla="*/ 5893807 h 5930059"/>
              <a:gd name="connsiteX0" fmla="*/ 0 w 3008635"/>
              <a:gd name="connsiteY0" fmla="*/ 5893807 h 5930055"/>
              <a:gd name="connsiteX1" fmla="*/ 562617 w 3008635"/>
              <a:gd name="connsiteY1" fmla="*/ 1 h 5930055"/>
              <a:gd name="connsiteX2" fmla="*/ 3008635 w 3008635"/>
              <a:gd name="connsiteY2" fmla="*/ 0 h 5930055"/>
              <a:gd name="connsiteX3" fmla="*/ 2985770 w 3008635"/>
              <a:gd name="connsiteY3" fmla="*/ 5930057 h 5930055"/>
              <a:gd name="connsiteX4" fmla="*/ 0 w 3008635"/>
              <a:gd name="connsiteY4" fmla="*/ 5893807 h 5930055"/>
              <a:gd name="connsiteX0" fmla="*/ 0 w 2994348"/>
              <a:gd name="connsiteY0" fmla="*/ 5884745 h 5930059"/>
              <a:gd name="connsiteX1" fmla="*/ 548330 w 2994348"/>
              <a:gd name="connsiteY1" fmla="*/ 1 h 5930059"/>
              <a:gd name="connsiteX2" fmla="*/ 2994348 w 2994348"/>
              <a:gd name="connsiteY2" fmla="*/ 0 h 5930059"/>
              <a:gd name="connsiteX3" fmla="*/ 2971483 w 2994348"/>
              <a:gd name="connsiteY3" fmla="*/ 5930057 h 5930059"/>
              <a:gd name="connsiteX4" fmla="*/ 0 w 2994348"/>
              <a:gd name="connsiteY4" fmla="*/ 5884745 h 5930059"/>
              <a:gd name="connsiteX0" fmla="*/ 0 w 2999111"/>
              <a:gd name="connsiteY0" fmla="*/ 5911931 h 5930055"/>
              <a:gd name="connsiteX1" fmla="*/ 553093 w 2999111"/>
              <a:gd name="connsiteY1" fmla="*/ 1 h 5930055"/>
              <a:gd name="connsiteX2" fmla="*/ 2999111 w 2999111"/>
              <a:gd name="connsiteY2" fmla="*/ 0 h 5930055"/>
              <a:gd name="connsiteX3" fmla="*/ 2976246 w 2999111"/>
              <a:gd name="connsiteY3" fmla="*/ 5930057 h 5930055"/>
              <a:gd name="connsiteX4" fmla="*/ 0 w 2999111"/>
              <a:gd name="connsiteY4" fmla="*/ 5911931 h 5930055"/>
              <a:gd name="connsiteX0" fmla="*/ 0 w 3761036"/>
              <a:gd name="connsiteY0" fmla="*/ 5924582 h 5930056"/>
              <a:gd name="connsiteX1" fmla="*/ 1315018 w 3761036"/>
              <a:gd name="connsiteY1" fmla="*/ 1 h 5930056"/>
              <a:gd name="connsiteX2" fmla="*/ 3761036 w 3761036"/>
              <a:gd name="connsiteY2" fmla="*/ 0 h 5930056"/>
              <a:gd name="connsiteX3" fmla="*/ 3738171 w 3761036"/>
              <a:gd name="connsiteY3" fmla="*/ 5930057 h 5930056"/>
              <a:gd name="connsiteX4" fmla="*/ 0 w 3761036"/>
              <a:gd name="connsiteY4" fmla="*/ 5924582 h 5930056"/>
              <a:gd name="connsiteX0" fmla="*/ 0 w 3761036"/>
              <a:gd name="connsiteY0" fmla="*/ 6020245 h 6025720"/>
              <a:gd name="connsiteX1" fmla="*/ 1294065 w 3761036"/>
              <a:gd name="connsiteY1" fmla="*/ 0 h 6025720"/>
              <a:gd name="connsiteX2" fmla="*/ 3761036 w 3761036"/>
              <a:gd name="connsiteY2" fmla="*/ 95663 h 6025720"/>
              <a:gd name="connsiteX3" fmla="*/ 3738171 w 3761036"/>
              <a:gd name="connsiteY3" fmla="*/ 6025720 h 6025720"/>
              <a:gd name="connsiteX4" fmla="*/ 0 w 3761036"/>
              <a:gd name="connsiteY4" fmla="*/ 6020245 h 6025720"/>
              <a:gd name="connsiteX0" fmla="*/ 0 w 3754750"/>
              <a:gd name="connsiteY0" fmla="*/ 6020245 h 6025720"/>
              <a:gd name="connsiteX1" fmla="*/ 1294065 w 3754750"/>
              <a:gd name="connsiteY1" fmla="*/ 0 h 6025720"/>
              <a:gd name="connsiteX2" fmla="*/ 3754750 w 3754750"/>
              <a:gd name="connsiteY2" fmla="*/ 33046 h 6025720"/>
              <a:gd name="connsiteX3" fmla="*/ 3738171 w 3754750"/>
              <a:gd name="connsiteY3" fmla="*/ 6025720 h 6025720"/>
              <a:gd name="connsiteX4" fmla="*/ 0 w 3754750"/>
              <a:gd name="connsiteY4" fmla="*/ 6020245 h 6025720"/>
              <a:gd name="connsiteX0" fmla="*/ 0 w 3761036"/>
              <a:gd name="connsiteY0" fmla="*/ 6020245 h 6025720"/>
              <a:gd name="connsiteX1" fmla="*/ 1294065 w 3761036"/>
              <a:gd name="connsiteY1" fmla="*/ 0 h 6025720"/>
              <a:gd name="connsiteX2" fmla="*/ 3761036 w 3761036"/>
              <a:gd name="connsiteY2" fmla="*/ 22610 h 6025720"/>
              <a:gd name="connsiteX3" fmla="*/ 3738171 w 3761036"/>
              <a:gd name="connsiteY3" fmla="*/ 6025720 h 6025720"/>
              <a:gd name="connsiteX4" fmla="*/ 0 w 3761036"/>
              <a:gd name="connsiteY4" fmla="*/ 6020245 h 6025720"/>
              <a:gd name="connsiteX0" fmla="*/ 0 w 3740292"/>
              <a:gd name="connsiteY0" fmla="*/ 6020245 h 6025720"/>
              <a:gd name="connsiteX1" fmla="*/ 1294065 w 3740292"/>
              <a:gd name="connsiteY1" fmla="*/ 0 h 6025720"/>
              <a:gd name="connsiteX2" fmla="*/ 3737464 w 3740292"/>
              <a:gd name="connsiteY2" fmla="*/ 19349 h 6025720"/>
              <a:gd name="connsiteX3" fmla="*/ 3738171 w 3740292"/>
              <a:gd name="connsiteY3" fmla="*/ 6025720 h 6025720"/>
              <a:gd name="connsiteX4" fmla="*/ 0 w 3740292"/>
              <a:gd name="connsiteY4" fmla="*/ 6020245 h 6025720"/>
              <a:gd name="connsiteX0" fmla="*/ 0 w 3740103"/>
              <a:gd name="connsiteY0" fmla="*/ 6020245 h 6025720"/>
              <a:gd name="connsiteX1" fmla="*/ 1294065 w 3740103"/>
              <a:gd name="connsiteY1" fmla="*/ 0 h 6025720"/>
              <a:gd name="connsiteX2" fmla="*/ 3735502 w 3740103"/>
              <a:gd name="connsiteY2" fmla="*/ 12827 h 6025720"/>
              <a:gd name="connsiteX3" fmla="*/ 3738171 w 3740103"/>
              <a:gd name="connsiteY3" fmla="*/ 6025720 h 6025720"/>
              <a:gd name="connsiteX4" fmla="*/ 0 w 3740103"/>
              <a:gd name="connsiteY4" fmla="*/ 6020245 h 6025720"/>
              <a:gd name="connsiteX0" fmla="*/ 0 w 3740103"/>
              <a:gd name="connsiteY0" fmla="*/ 6020463 h 6025938"/>
              <a:gd name="connsiteX1" fmla="*/ 1294065 w 3740103"/>
              <a:gd name="connsiteY1" fmla="*/ 218 h 6025938"/>
              <a:gd name="connsiteX2" fmla="*/ 3735502 w 3740103"/>
              <a:gd name="connsiteY2" fmla="*/ 0 h 6025938"/>
              <a:gd name="connsiteX3" fmla="*/ 3738171 w 3740103"/>
              <a:gd name="connsiteY3" fmla="*/ 6025938 h 6025938"/>
              <a:gd name="connsiteX4" fmla="*/ 0 w 3740103"/>
              <a:gd name="connsiteY4" fmla="*/ 6020463 h 6025938"/>
              <a:gd name="connsiteX0" fmla="*/ 0 w 3741397"/>
              <a:gd name="connsiteY0" fmla="*/ 6023725 h 6029200"/>
              <a:gd name="connsiteX1" fmla="*/ 1294065 w 3741397"/>
              <a:gd name="connsiteY1" fmla="*/ 3480 h 6029200"/>
              <a:gd name="connsiteX2" fmla="*/ 3741397 w 3741397"/>
              <a:gd name="connsiteY2" fmla="*/ 0 h 6029200"/>
              <a:gd name="connsiteX3" fmla="*/ 3738171 w 3741397"/>
              <a:gd name="connsiteY3" fmla="*/ 6029200 h 6029200"/>
              <a:gd name="connsiteX4" fmla="*/ 0 w 3741397"/>
              <a:gd name="connsiteY4" fmla="*/ 6023725 h 6029200"/>
              <a:gd name="connsiteX0" fmla="*/ 0 w 3747290"/>
              <a:gd name="connsiteY0" fmla="*/ 6023725 h 6029200"/>
              <a:gd name="connsiteX1" fmla="*/ 1294065 w 3747290"/>
              <a:gd name="connsiteY1" fmla="*/ 3480 h 6029200"/>
              <a:gd name="connsiteX2" fmla="*/ 3747290 w 3747290"/>
              <a:gd name="connsiteY2" fmla="*/ 0 h 6029200"/>
              <a:gd name="connsiteX3" fmla="*/ 3738171 w 3747290"/>
              <a:gd name="connsiteY3" fmla="*/ 6029200 h 6029200"/>
              <a:gd name="connsiteX4" fmla="*/ 0 w 3747290"/>
              <a:gd name="connsiteY4" fmla="*/ 6023725 h 6029200"/>
              <a:gd name="connsiteX0" fmla="*/ 0 w 3743362"/>
              <a:gd name="connsiteY0" fmla="*/ 6023725 h 6029200"/>
              <a:gd name="connsiteX1" fmla="*/ 1294065 w 3743362"/>
              <a:gd name="connsiteY1" fmla="*/ 3480 h 6029200"/>
              <a:gd name="connsiteX2" fmla="*/ 3743362 w 3743362"/>
              <a:gd name="connsiteY2" fmla="*/ 0 h 6029200"/>
              <a:gd name="connsiteX3" fmla="*/ 3738171 w 3743362"/>
              <a:gd name="connsiteY3" fmla="*/ 6029200 h 6029200"/>
              <a:gd name="connsiteX4" fmla="*/ 0 w 3743362"/>
              <a:gd name="connsiteY4" fmla="*/ 6023725 h 6029200"/>
              <a:gd name="connsiteX0" fmla="*/ 0 w 3740103"/>
              <a:gd name="connsiteY0" fmla="*/ 6023725 h 6029200"/>
              <a:gd name="connsiteX1" fmla="*/ 1294065 w 3740103"/>
              <a:gd name="connsiteY1" fmla="*/ 3480 h 6029200"/>
              <a:gd name="connsiteX2" fmla="*/ 3735505 w 3740103"/>
              <a:gd name="connsiteY2" fmla="*/ 0 h 6029200"/>
              <a:gd name="connsiteX3" fmla="*/ 3738171 w 3740103"/>
              <a:gd name="connsiteY3" fmla="*/ 6029200 h 6029200"/>
              <a:gd name="connsiteX4" fmla="*/ 0 w 3740103"/>
              <a:gd name="connsiteY4" fmla="*/ 6023725 h 6029200"/>
              <a:gd name="connsiteX0" fmla="*/ 0 w 3740103"/>
              <a:gd name="connsiteY0" fmla="*/ 6023726 h 6029201"/>
              <a:gd name="connsiteX1" fmla="*/ 1294065 w 3740103"/>
              <a:gd name="connsiteY1" fmla="*/ 3481 h 6029201"/>
              <a:gd name="connsiteX2" fmla="*/ 3735508 w 3740103"/>
              <a:gd name="connsiteY2" fmla="*/ 0 h 6029201"/>
              <a:gd name="connsiteX3" fmla="*/ 3738171 w 3740103"/>
              <a:gd name="connsiteY3" fmla="*/ 6029201 h 6029201"/>
              <a:gd name="connsiteX4" fmla="*/ 0 w 3740103"/>
              <a:gd name="connsiteY4" fmla="*/ 6023726 h 6029201"/>
              <a:gd name="connsiteX0" fmla="*/ 0 w 3740727"/>
              <a:gd name="connsiteY0" fmla="*/ 6023726 h 6029201"/>
              <a:gd name="connsiteX1" fmla="*/ 1294065 w 3740727"/>
              <a:gd name="connsiteY1" fmla="*/ 3481 h 6029201"/>
              <a:gd name="connsiteX2" fmla="*/ 3735508 w 3740727"/>
              <a:gd name="connsiteY2" fmla="*/ 0 h 6029201"/>
              <a:gd name="connsiteX3" fmla="*/ 3738171 w 3740727"/>
              <a:gd name="connsiteY3" fmla="*/ 6029201 h 6029201"/>
              <a:gd name="connsiteX4" fmla="*/ 0 w 3740727"/>
              <a:gd name="connsiteY4" fmla="*/ 6023726 h 6029201"/>
              <a:gd name="connsiteX0" fmla="*/ 0 w 3740728"/>
              <a:gd name="connsiteY0" fmla="*/ 6023726 h 6029201"/>
              <a:gd name="connsiteX1" fmla="*/ 1294065 w 3740728"/>
              <a:gd name="connsiteY1" fmla="*/ 3481 h 6029201"/>
              <a:gd name="connsiteX2" fmla="*/ 3735508 w 3740728"/>
              <a:gd name="connsiteY2" fmla="*/ 0 h 6029201"/>
              <a:gd name="connsiteX3" fmla="*/ 3738171 w 3740728"/>
              <a:gd name="connsiteY3" fmla="*/ 6029201 h 6029201"/>
              <a:gd name="connsiteX4" fmla="*/ 0 w 3740728"/>
              <a:gd name="connsiteY4" fmla="*/ 6023726 h 6029201"/>
              <a:gd name="connsiteX0" fmla="*/ 0 w 3738171"/>
              <a:gd name="connsiteY0" fmla="*/ 6023726 h 6029201"/>
              <a:gd name="connsiteX1" fmla="*/ 1294065 w 3738171"/>
              <a:gd name="connsiteY1" fmla="*/ 3481 h 6029201"/>
              <a:gd name="connsiteX2" fmla="*/ 3735508 w 3738171"/>
              <a:gd name="connsiteY2" fmla="*/ 0 h 6029201"/>
              <a:gd name="connsiteX3" fmla="*/ 3738171 w 3738171"/>
              <a:gd name="connsiteY3" fmla="*/ 6029201 h 6029201"/>
              <a:gd name="connsiteX4" fmla="*/ 0 w 3738171"/>
              <a:gd name="connsiteY4" fmla="*/ 6023726 h 6029201"/>
              <a:gd name="connsiteX0" fmla="*/ 0 w 3738171"/>
              <a:gd name="connsiteY0" fmla="*/ 6023726 h 6029201"/>
              <a:gd name="connsiteX1" fmla="*/ 1294065 w 3738171"/>
              <a:gd name="connsiteY1" fmla="*/ 3481 h 6029201"/>
              <a:gd name="connsiteX2" fmla="*/ 3735508 w 3738171"/>
              <a:gd name="connsiteY2" fmla="*/ 0 h 6029201"/>
              <a:gd name="connsiteX3" fmla="*/ 3738171 w 3738171"/>
              <a:gd name="connsiteY3" fmla="*/ 6029201 h 6029201"/>
              <a:gd name="connsiteX4" fmla="*/ 0 w 3738171"/>
              <a:gd name="connsiteY4" fmla="*/ 6023726 h 6029201"/>
              <a:gd name="connsiteX0" fmla="*/ 0 w 3738171"/>
              <a:gd name="connsiteY0" fmla="*/ 6023727 h 6029202"/>
              <a:gd name="connsiteX1" fmla="*/ 1294065 w 3738171"/>
              <a:gd name="connsiteY1" fmla="*/ 3482 h 6029202"/>
              <a:gd name="connsiteX2" fmla="*/ 3735510 w 3738171"/>
              <a:gd name="connsiteY2" fmla="*/ 0 h 6029202"/>
              <a:gd name="connsiteX3" fmla="*/ 3738171 w 3738171"/>
              <a:gd name="connsiteY3" fmla="*/ 6029202 h 6029202"/>
              <a:gd name="connsiteX4" fmla="*/ 0 w 3738171"/>
              <a:gd name="connsiteY4" fmla="*/ 6023727 h 6029202"/>
              <a:gd name="connsiteX0" fmla="*/ 0 w 3738171"/>
              <a:gd name="connsiteY0" fmla="*/ 6023727 h 6029202"/>
              <a:gd name="connsiteX1" fmla="*/ 1294065 w 3738171"/>
              <a:gd name="connsiteY1" fmla="*/ 3482 h 6029202"/>
              <a:gd name="connsiteX2" fmla="*/ 3735510 w 3738171"/>
              <a:gd name="connsiteY2" fmla="*/ 0 h 6029202"/>
              <a:gd name="connsiteX3" fmla="*/ 3738171 w 3738171"/>
              <a:gd name="connsiteY3" fmla="*/ 6029202 h 6029202"/>
              <a:gd name="connsiteX4" fmla="*/ 0 w 3738171"/>
              <a:gd name="connsiteY4" fmla="*/ 6023727 h 6029202"/>
              <a:gd name="connsiteX0" fmla="*/ 0 w 3738171"/>
              <a:gd name="connsiteY0" fmla="*/ 6020465 h 6025940"/>
              <a:gd name="connsiteX1" fmla="*/ 1294065 w 3738171"/>
              <a:gd name="connsiteY1" fmla="*/ 220 h 6025940"/>
              <a:gd name="connsiteX2" fmla="*/ 3735510 w 3738171"/>
              <a:gd name="connsiteY2" fmla="*/ 0 h 6025940"/>
              <a:gd name="connsiteX3" fmla="*/ 3738171 w 3738171"/>
              <a:gd name="connsiteY3" fmla="*/ 6025940 h 6025940"/>
              <a:gd name="connsiteX4" fmla="*/ 0 w 3738171"/>
              <a:gd name="connsiteY4" fmla="*/ 6020465 h 6025940"/>
              <a:gd name="connsiteX0" fmla="*/ 0 w 3738171"/>
              <a:gd name="connsiteY0" fmla="*/ 8138769 h 8144244"/>
              <a:gd name="connsiteX1" fmla="*/ 1740362 w 3738171"/>
              <a:gd name="connsiteY1" fmla="*/ 0 h 8144244"/>
              <a:gd name="connsiteX2" fmla="*/ 3735510 w 3738171"/>
              <a:gd name="connsiteY2" fmla="*/ 2118304 h 8144244"/>
              <a:gd name="connsiteX3" fmla="*/ 3738171 w 3738171"/>
              <a:gd name="connsiteY3" fmla="*/ 8144244 h 8144244"/>
              <a:gd name="connsiteX4" fmla="*/ 0 w 3738171"/>
              <a:gd name="connsiteY4" fmla="*/ 8138769 h 8144244"/>
              <a:gd name="connsiteX0" fmla="*/ 0 w 3738171"/>
              <a:gd name="connsiteY0" fmla="*/ 8138769 h 8144244"/>
              <a:gd name="connsiteX1" fmla="*/ 1740362 w 3738171"/>
              <a:gd name="connsiteY1" fmla="*/ 0 h 8144244"/>
              <a:gd name="connsiteX2" fmla="*/ 3729226 w 3738171"/>
              <a:gd name="connsiteY2" fmla="*/ 20651 h 8144244"/>
              <a:gd name="connsiteX3" fmla="*/ 3738171 w 3738171"/>
              <a:gd name="connsiteY3" fmla="*/ 8144244 h 8144244"/>
              <a:gd name="connsiteX4" fmla="*/ 0 w 3738171"/>
              <a:gd name="connsiteY4" fmla="*/ 8138769 h 8144244"/>
              <a:gd name="connsiteX0" fmla="*/ 0 w 3738171"/>
              <a:gd name="connsiteY0" fmla="*/ 8138989 h 8144464"/>
              <a:gd name="connsiteX1" fmla="*/ 1740362 w 3738171"/>
              <a:gd name="connsiteY1" fmla="*/ 220 h 8144464"/>
              <a:gd name="connsiteX2" fmla="*/ 3722943 w 3738171"/>
              <a:gd name="connsiteY2" fmla="*/ -1 h 8144464"/>
              <a:gd name="connsiteX3" fmla="*/ 3738171 w 3738171"/>
              <a:gd name="connsiteY3" fmla="*/ 8144464 h 8144464"/>
              <a:gd name="connsiteX4" fmla="*/ 0 w 3738171"/>
              <a:gd name="connsiteY4" fmla="*/ 8138989 h 8144464"/>
              <a:gd name="connsiteX0" fmla="*/ 0 w 3738171"/>
              <a:gd name="connsiteY0" fmla="*/ 8138990 h 8144465"/>
              <a:gd name="connsiteX1" fmla="*/ 1740362 w 3738171"/>
              <a:gd name="connsiteY1" fmla="*/ 221 h 8144465"/>
              <a:gd name="connsiteX2" fmla="*/ 3735515 w 3738171"/>
              <a:gd name="connsiteY2" fmla="*/ 0 h 8144465"/>
              <a:gd name="connsiteX3" fmla="*/ 3738171 w 3738171"/>
              <a:gd name="connsiteY3" fmla="*/ 8144465 h 8144465"/>
              <a:gd name="connsiteX4" fmla="*/ 0 w 3738171"/>
              <a:gd name="connsiteY4" fmla="*/ 8138990 h 8144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171" h="8144465">
                <a:moveTo>
                  <a:pt x="0" y="8138990"/>
                </a:moveTo>
                <a:lnTo>
                  <a:pt x="1740362" y="221"/>
                </a:lnTo>
                <a:lnTo>
                  <a:pt x="3735515" y="0"/>
                </a:lnTo>
                <a:cubicBezTo>
                  <a:pt x="3737716" y="6030452"/>
                  <a:pt x="3735974" y="2114013"/>
                  <a:pt x="3738171" y="8144465"/>
                </a:cubicBezTo>
                <a:lnTo>
                  <a:pt x="0" y="8138990"/>
                </a:lnTo>
                <a:close/>
              </a:path>
            </a:pathLst>
          </a:custGeom>
          <a:blipFill>
            <a:blip r:embed="rId2"/>
            <a:stretch>
              <a:fillRect/>
            </a:stretch>
          </a:blipFill>
        </p:spPr>
        <p:txBody>
          <a:bodyPr vert="vert">
            <a:noAutofit/>
          </a:bodyPr>
          <a:lstStyle>
            <a:lvl1pPr marL="0" indent="0">
              <a:buNone/>
              <a:defRPr sz="100" baseline="0">
                <a:noFill/>
              </a:defRPr>
            </a:lvl1pPr>
          </a:lstStyle>
          <a:p>
            <a:pPr lvl="0"/>
            <a:r>
              <a:rPr lang="en-US" noProof="0" dirty="0"/>
              <a:t> </a:t>
            </a:r>
          </a:p>
        </p:txBody>
      </p:sp>
      <p:sp>
        <p:nvSpPr>
          <p:cNvPr id="13" name="Bildplatzhalter 12"/>
          <p:cNvSpPr>
            <a:spLocks noGrp="1"/>
          </p:cNvSpPr>
          <p:nvPr>
            <p:ph type="pic" sz="quarter" idx="23" hasCustomPrompt="1"/>
          </p:nvPr>
        </p:nvSpPr>
        <p:spPr>
          <a:xfrm>
            <a:off x="0" y="1"/>
            <a:ext cx="12192000" cy="6859132"/>
          </a:xfrm>
        </p:spPr>
        <p:txBody>
          <a:bodyPr>
            <a:normAutofit/>
          </a:bodyPr>
          <a:lstStyle>
            <a:lvl1pPr marL="0" indent="0">
              <a:buNone/>
              <a:defRPr sz="2000">
                <a:solidFill>
                  <a:schemeClr val="tx1"/>
                </a:solidFill>
              </a:defRPr>
            </a:lvl1pPr>
          </a:lstStyle>
          <a:p>
            <a:r>
              <a:rPr lang="en-US" noProof="0" dirty="0"/>
              <a:t> </a:t>
            </a:r>
          </a:p>
        </p:txBody>
      </p:sp>
      <p:sp>
        <p:nvSpPr>
          <p:cNvPr id="15" name="Textplatzhalter 14"/>
          <p:cNvSpPr>
            <a:spLocks noGrp="1"/>
          </p:cNvSpPr>
          <p:nvPr>
            <p:ph type="body" sz="quarter" idx="24"/>
          </p:nvPr>
        </p:nvSpPr>
        <p:spPr>
          <a:xfrm>
            <a:off x="9684000" y="360000"/>
            <a:ext cx="2156400" cy="316800"/>
          </a:xfrm>
          <a:blipFill>
            <a:blip r:embed="rId3"/>
            <a:stretch>
              <a:fillRect/>
            </a:stretch>
          </a:blipFill>
        </p:spPr>
        <p:txBody>
          <a:bodyPr>
            <a:normAutofit/>
          </a:bodyPr>
          <a:lstStyle>
            <a:lvl1pPr marL="0" indent="0">
              <a:buNone/>
              <a:defRPr sz="100">
                <a:noFill/>
              </a:defRPr>
            </a:lvl1pPr>
            <a:lvl2pPr marL="129600" indent="0">
              <a:buNone/>
              <a:defRPr sz="100">
                <a:noFill/>
              </a:defRPr>
            </a:lvl2pPr>
            <a:lvl3pPr marL="309600" indent="0">
              <a:buNone/>
              <a:defRPr sz="100">
                <a:noFill/>
              </a:defRPr>
            </a:lvl3pPr>
            <a:lvl4pPr marL="489600" indent="0">
              <a:buNone/>
              <a:defRPr sz="100">
                <a:noFill/>
              </a:defRPr>
            </a:lvl4pPr>
            <a:lvl5pPr marL="669600" indent="0">
              <a:buNone/>
              <a:defRPr sz="100">
                <a:noFill/>
              </a:defRPr>
            </a:lvl5pPr>
          </a:lstStyle>
          <a:p>
            <a:pPr lvl="0"/>
            <a:r>
              <a:rPr lang="en-US" noProof="0"/>
              <a:t>Edit Master text styles</a:t>
            </a:r>
          </a:p>
        </p:txBody>
      </p:sp>
      <p:sp>
        <p:nvSpPr>
          <p:cNvPr id="17" name="Textplatzhalter 16"/>
          <p:cNvSpPr>
            <a:spLocks noGrp="1"/>
          </p:cNvSpPr>
          <p:nvPr>
            <p:ph type="body" sz="quarter" idx="25" hasCustomPrompt="1"/>
          </p:nvPr>
        </p:nvSpPr>
        <p:spPr>
          <a:xfrm>
            <a:off x="0" y="0"/>
            <a:ext cx="360000" cy="360000"/>
          </a:xfrm>
          <a:blipFill>
            <a:blip r:embed="rId4"/>
            <a:stretch>
              <a:fillRect/>
            </a:stretch>
          </a:blipFill>
        </p:spPr>
        <p:txBody>
          <a:bodyPr>
            <a:normAutofit/>
          </a:bodyPr>
          <a:lstStyle>
            <a:lvl1pPr marL="0" indent="0">
              <a:buNone/>
              <a:defRPr sz="100">
                <a:noFill/>
              </a:defRPr>
            </a:lvl1pPr>
            <a:lvl2pPr>
              <a:defRPr sz="100">
                <a:noFill/>
              </a:defRPr>
            </a:lvl2pPr>
            <a:lvl3pPr>
              <a:defRPr sz="100">
                <a:noFill/>
              </a:defRPr>
            </a:lvl3pPr>
            <a:lvl4pPr>
              <a:defRPr sz="100">
                <a:noFill/>
              </a:defRPr>
            </a:lvl4pPr>
            <a:lvl5pPr>
              <a:defRPr sz="100">
                <a:noFill/>
              </a:defRPr>
            </a:lvl5pPr>
          </a:lstStyle>
          <a:p>
            <a:pPr lvl="0"/>
            <a:r>
              <a:rPr lang="en-US" noProof="0" dirty="0"/>
              <a:t> </a:t>
            </a:r>
          </a:p>
        </p:txBody>
      </p:sp>
      <p:sp>
        <p:nvSpPr>
          <p:cNvPr id="14" name="Text Placeholder 10"/>
          <p:cNvSpPr>
            <a:spLocks noGrp="1"/>
          </p:cNvSpPr>
          <p:nvPr>
            <p:ph type="body" sz="quarter" idx="10" hasCustomPrompt="1"/>
          </p:nvPr>
        </p:nvSpPr>
        <p:spPr>
          <a:xfrm>
            <a:off x="479376" y="4531750"/>
            <a:ext cx="6935229" cy="1254573"/>
          </a:xfrm>
          <a:prstGeom prst="rect">
            <a:avLst/>
          </a:prstGeom>
        </p:spPr>
        <p:txBody>
          <a:bodyPr anchor="t">
            <a:noAutofit/>
          </a:bodyPr>
          <a:lstStyle>
            <a:lvl1pPr marL="0" indent="0">
              <a:lnSpc>
                <a:spcPct val="100000"/>
              </a:lnSpc>
              <a:spcBef>
                <a:spcPts val="0"/>
              </a:spcBef>
              <a:buNone/>
              <a:defRPr sz="1400">
                <a:solidFill>
                  <a:schemeClr val="tx1"/>
                </a:solidFill>
                <a:latin typeface="Verdana"/>
                <a:cs typeface="Verdana"/>
              </a:defRPr>
            </a:lvl1pPr>
            <a:lvl2pPr marL="457200" indent="0">
              <a:buNone/>
              <a:defRPr sz="2200">
                <a:latin typeface="Verdana"/>
                <a:cs typeface="Verdana"/>
              </a:defRPr>
            </a:lvl2pPr>
            <a:lvl3pPr marL="914400" indent="0">
              <a:buNone/>
              <a:defRPr sz="2200">
                <a:latin typeface="Verdana"/>
                <a:cs typeface="Verdana"/>
              </a:defRPr>
            </a:lvl3pPr>
            <a:lvl4pPr marL="1371600" indent="0">
              <a:buNone/>
              <a:defRPr sz="2200">
                <a:latin typeface="Verdana"/>
                <a:cs typeface="Verdana"/>
              </a:defRPr>
            </a:lvl4pPr>
            <a:lvl5pPr marL="1828800" indent="0">
              <a:buNone/>
              <a:defRPr sz="2200">
                <a:latin typeface="Verdana"/>
                <a:cs typeface="Verdana"/>
              </a:defRPr>
            </a:lvl5pPr>
          </a:lstStyle>
          <a:p>
            <a:pPr lvl="0"/>
            <a:r>
              <a:rPr lang="en-US" noProof="0" dirty="0"/>
              <a:t>Contact &amp; Address</a:t>
            </a:r>
          </a:p>
        </p:txBody>
      </p:sp>
      <p:sp>
        <p:nvSpPr>
          <p:cNvPr id="16" name="Text Placeholder 12"/>
          <p:cNvSpPr>
            <a:spLocks noGrp="1"/>
          </p:cNvSpPr>
          <p:nvPr>
            <p:ph type="body" sz="quarter" idx="13" hasCustomPrompt="1"/>
          </p:nvPr>
        </p:nvSpPr>
        <p:spPr>
          <a:xfrm>
            <a:off x="479375" y="6067836"/>
            <a:ext cx="6935229" cy="299989"/>
          </a:xfrm>
          <a:prstGeom prst="rect">
            <a:avLst/>
          </a:prstGeom>
        </p:spPr>
        <p:txBody>
          <a:bodyPr>
            <a:noAutofit/>
          </a:bodyPr>
          <a:lstStyle>
            <a:lvl1pPr marL="0" indent="0" algn="l">
              <a:buNone/>
              <a:defRPr sz="2400" b="0">
                <a:solidFill>
                  <a:schemeClr val="tx1">
                    <a:lumMod val="75000"/>
                    <a:lumOff val="25000"/>
                  </a:schemeClr>
                </a:solidFill>
                <a:latin typeface="Verdana"/>
                <a:cs typeface="Verdana"/>
              </a:defRPr>
            </a:lvl1pPr>
            <a:lvl2pPr>
              <a:defRPr sz="1400"/>
            </a:lvl2pPr>
            <a:lvl3pPr>
              <a:defRPr sz="1400"/>
            </a:lvl3pPr>
            <a:lvl4pPr>
              <a:defRPr sz="1400"/>
            </a:lvl4pPr>
            <a:lvl5pPr>
              <a:defRPr sz="1400"/>
            </a:lvl5pPr>
          </a:lstStyle>
          <a:p>
            <a:pPr lvl="0"/>
            <a:r>
              <a:rPr lang="en-US" noProof="0" dirty="0"/>
              <a:t>We make the most of SAP solutions!</a:t>
            </a:r>
          </a:p>
        </p:txBody>
      </p:sp>
      <p:sp>
        <p:nvSpPr>
          <p:cNvPr id="8"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solidFill>
              </a:defRPr>
            </a:lvl1pPr>
          </a:lstStyle>
          <a:p>
            <a:fld id="{ED687377-8DB0-47BD-A769-CB0B682493A2}" type="datetime1">
              <a:rPr lang="en-US" smtClean="0"/>
              <a:t>9/24/2018</a:t>
            </a:fld>
            <a:endParaRPr lang="en-US" dirty="0"/>
          </a:p>
        </p:txBody>
      </p:sp>
      <p:sp>
        <p:nvSpPr>
          <p:cNvPr id="9"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solidFill>
              </a:defRPr>
            </a:lvl1pPr>
          </a:lstStyle>
          <a:p>
            <a:r>
              <a:rPr lang="en-US" noProof="0"/>
              <a:t>© 2016 itelligence</a:t>
            </a:r>
            <a:endParaRPr lang="en-US" noProof="0" dirty="0"/>
          </a:p>
        </p:txBody>
      </p:sp>
    </p:spTree>
    <p:extLst>
      <p:ext uri="{BB962C8B-B14F-4D97-AF65-F5344CB8AC3E}">
        <p14:creationId xmlns:p14="http://schemas.microsoft.com/office/powerpoint/2010/main" val="151160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 Title">
    <p:spTree>
      <p:nvGrpSpPr>
        <p:cNvPr id="1" name=""/>
        <p:cNvGrpSpPr/>
        <p:nvPr/>
      </p:nvGrpSpPr>
      <p:grpSpPr>
        <a:xfrm>
          <a:off x="0" y="0"/>
          <a:ext cx="0" cy="0"/>
          <a:chOff x="0" y="0"/>
          <a:chExt cx="0" cy="0"/>
        </a:xfrm>
      </p:grpSpPr>
      <p:sp>
        <p:nvSpPr>
          <p:cNvPr id="3" name="Textplatzhalter 2"/>
          <p:cNvSpPr>
            <a:spLocks noGrp="1"/>
          </p:cNvSpPr>
          <p:nvPr>
            <p:ph type="body" sz="quarter" idx="22" hasCustomPrompt="1"/>
          </p:nvPr>
        </p:nvSpPr>
        <p:spPr>
          <a:xfrm rot="5400000">
            <a:off x="1681126" y="644059"/>
            <a:ext cx="4531565" cy="7898582"/>
          </a:xfrm>
          <a:custGeom>
            <a:avLst/>
            <a:gdLst>
              <a:gd name="connsiteX0" fmla="*/ 0 w 8917307"/>
              <a:gd name="connsiteY0" fmla="*/ 5930058 h 5930058"/>
              <a:gd name="connsiteX1" fmla="*/ 2115192 w 8917307"/>
              <a:gd name="connsiteY1" fmla="*/ 0 h 5930058"/>
              <a:gd name="connsiteX2" fmla="*/ 8917307 w 8917307"/>
              <a:gd name="connsiteY2" fmla="*/ 0 h 5930058"/>
              <a:gd name="connsiteX3" fmla="*/ 6802115 w 8917307"/>
              <a:gd name="connsiteY3" fmla="*/ 5930058 h 5930058"/>
              <a:gd name="connsiteX4" fmla="*/ 0 w 8917307"/>
              <a:gd name="connsiteY4" fmla="*/ 5930058 h 5930058"/>
              <a:gd name="connsiteX0" fmla="*/ 0 w 8917307"/>
              <a:gd name="connsiteY0" fmla="*/ 5930058 h 5930058"/>
              <a:gd name="connsiteX1" fmla="*/ 2115192 w 8917307"/>
              <a:gd name="connsiteY1" fmla="*/ 0 h 5930058"/>
              <a:gd name="connsiteX2" fmla="*/ 8917307 w 8917307"/>
              <a:gd name="connsiteY2" fmla="*/ 0 h 5930058"/>
              <a:gd name="connsiteX3" fmla="*/ 4528818 w 8917307"/>
              <a:gd name="connsiteY3" fmla="*/ 5930058 h 5930058"/>
              <a:gd name="connsiteX4" fmla="*/ 0 w 8917307"/>
              <a:gd name="connsiteY4" fmla="*/ 5930058 h 5930058"/>
              <a:gd name="connsiteX0" fmla="*/ 0 w 4561210"/>
              <a:gd name="connsiteY0" fmla="*/ 5930059 h 5930059"/>
              <a:gd name="connsiteX1" fmla="*/ 2115192 w 4561210"/>
              <a:gd name="connsiteY1" fmla="*/ 1 h 5930059"/>
              <a:gd name="connsiteX2" fmla="*/ 4561210 w 4561210"/>
              <a:gd name="connsiteY2" fmla="*/ 0 h 5930059"/>
              <a:gd name="connsiteX3" fmla="*/ 4528818 w 4561210"/>
              <a:gd name="connsiteY3" fmla="*/ 5930059 h 5930059"/>
              <a:gd name="connsiteX4" fmla="*/ 0 w 4561210"/>
              <a:gd name="connsiteY4" fmla="*/ 5930059 h 5930059"/>
              <a:gd name="connsiteX0" fmla="*/ 0 w 3008635"/>
              <a:gd name="connsiteY0" fmla="*/ 5893807 h 5930059"/>
              <a:gd name="connsiteX1" fmla="*/ 562617 w 3008635"/>
              <a:gd name="connsiteY1" fmla="*/ 1 h 5930059"/>
              <a:gd name="connsiteX2" fmla="*/ 3008635 w 3008635"/>
              <a:gd name="connsiteY2" fmla="*/ 0 h 5930059"/>
              <a:gd name="connsiteX3" fmla="*/ 2976243 w 3008635"/>
              <a:gd name="connsiteY3" fmla="*/ 5930059 h 5930059"/>
              <a:gd name="connsiteX4" fmla="*/ 0 w 3008635"/>
              <a:gd name="connsiteY4" fmla="*/ 5893807 h 5930059"/>
              <a:gd name="connsiteX0" fmla="*/ 0 w 3008635"/>
              <a:gd name="connsiteY0" fmla="*/ 5893807 h 5930055"/>
              <a:gd name="connsiteX1" fmla="*/ 562617 w 3008635"/>
              <a:gd name="connsiteY1" fmla="*/ 1 h 5930055"/>
              <a:gd name="connsiteX2" fmla="*/ 3008635 w 3008635"/>
              <a:gd name="connsiteY2" fmla="*/ 0 h 5930055"/>
              <a:gd name="connsiteX3" fmla="*/ 2985770 w 3008635"/>
              <a:gd name="connsiteY3" fmla="*/ 5930057 h 5930055"/>
              <a:gd name="connsiteX4" fmla="*/ 0 w 3008635"/>
              <a:gd name="connsiteY4" fmla="*/ 5893807 h 5930055"/>
              <a:gd name="connsiteX0" fmla="*/ 0 w 2994348"/>
              <a:gd name="connsiteY0" fmla="*/ 5884745 h 5930059"/>
              <a:gd name="connsiteX1" fmla="*/ 548330 w 2994348"/>
              <a:gd name="connsiteY1" fmla="*/ 1 h 5930059"/>
              <a:gd name="connsiteX2" fmla="*/ 2994348 w 2994348"/>
              <a:gd name="connsiteY2" fmla="*/ 0 h 5930059"/>
              <a:gd name="connsiteX3" fmla="*/ 2971483 w 2994348"/>
              <a:gd name="connsiteY3" fmla="*/ 5930057 h 5930059"/>
              <a:gd name="connsiteX4" fmla="*/ 0 w 2994348"/>
              <a:gd name="connsiteY4" fmla="*/ 5884745 h 5930059"/>
              <a:gd name="connsiteX0" fmla="*/ 0 w 2999111"/>
              <a:gd name="connsiteY0" fmla="*/ 5911931 h 5930055"/>
              <a:gd name="connsiteX1" fmla="*/ 553093 w 2999111"/>
              <a:gd name="connsiteY1" fmla="*/ 1 h 5930055"/>
              <a:gd name="connsiteX2" fmla="*/ 2999111 w 2999111"/>
              <a:gd name="connsiteY2" fmla="*/ 0 h 5930055"/>
              <a:gd name="connsiteX3" fmla="*/ 2976246 w 2999111"/>
              <a:gd name="connsiteY3" fmla="*/ 5930057 h 5930055"/>
              <a:gd name="connsiteX4" fmla="*/ 0 w 2999111"/>
              <a:gd name="connsiteY4" fmla="*/ 5911931 h 5930055"/>
              <a:gd name="connsiteX0" fmla="*/ 0 w 3761036"/>
              <a:gd name="connsiteY0" fmla="*/ 5924582 h 5930056"/>
              <a:gd name="connsiteX1" fmla="*/ 1315018 w 3761036"/>
              <a:gd name="connsiteY1" fmla="*/ 1 h 5930056"/>
              <a:gd name="connsiteX2" fmla="*/ 3761036 w 3761036"/>
              <a:gd name="connsiteY2" fmla="*/ 0 h 5930056"/>
              <a:gd name="connsiteX3" fmla="*/ 3738171 w 3761036"/>
              <a:gd name="connsiteY3" fmla="*/ 5930057 h 5930056"/>
              <a:gd name="connsiteX4" fmla="*/ 0 w 3761036"/>
              <a:gd name="connsiteY4" fmla="*/ 5924582 h 5930056"/>
              <a:gd name="connsiteX0" fmla="*/ 0 w 3761036"/>
              <a:gd name="connsiteY0" fmla="*/ 6020245 h 6025720"/>
              <a:gd name="connsiteX1" fmla="*/ 1294065 w 3761036"/>
              <a:gd name="connsiteY1" fmla="*/ 0 h 6025720"/>
              <a:gd name="connsiteX2" fmla="*/ 3761036 w 3761036"/>
              <a:gd name="connsiteY2" fmla="*/ 95663 h 6025720"/>
              <a:gd name="connsiteX3" fmla="*/ 3738171 w 3761036"/>
              <a:gd name="connsiteY3" fmla="*/ 6025720 h 6025720"/>
              <a:gd name="connsiteX4" fmla="*/ 0 w 3761036"/>
              <a:gd name="connsiteY4" fmla="*/ 6020245 h 6025720"/>
              <a:gd name="connsiteX0" fmla="*/ 0 w 3754750"/>
              <a:gd name="connsiteY0" fmla="*/ 6020245 h 6025720"/>
              <a:gd name="connsiteX1" fmla="*/ 1294065 w 3754750"/>
              <a:gd name="connsiteY1" fmla="*/ 0 h 6025720"/>
              <a:gd name="connsiteX2" fmla="*/ 3754750 w 3754750"/>
              <a:gd name="connsiteY2" fmla="*/ 33046 h 6025720"/>
              <a:gd name="connsiteX3" fmla="*/ 3738171 w 3754750"/>
              <a:gd name="connsiteY3" fmla="*/ 6025720 h 6025720"/>
              <a:gd name="connsiteX4" fmla="*/ 0 w 3754750"/>
              <a:gd name="connsiteY4" fmla="*/ 6020245 h 6025720"/>
              <a:gd name="connsiteX0" fmla="*/ 0 w 3761036"/>
              <a:gd name="connsiteY0" fmla="*/ 6020245 h 6025720"/>
              <a:gd name="connsiteX1" fmla="*/ 1294065 w 3761036"/>
              <a:gd name="connsiteY1" fmla="*/ 0 h 6025720"/>
              <a:gd name="connsiteX2" fmla="*/ 3761036 w 3761036"/>
              <a:gd name="connsiteY2" fmla="*/ 22610 h 6025720"/>
              <a:gd name="connsiteX3" fmla="*/ 3738171 w 3761036"/>
              <a:gd name="connsiteY3" fmla="*/ 6025720 h 6025720"/>
              <a:gd name="connsiteX4" fmla="*/ 0 w 3761036"/>
              <a:gd name="connsiteY4" fmla="*/ 6020245 h 6025720"/>
              <a:gd name="connsiteX0" fmla="*/ 0 w 3740292"/>
              <a:gd name="connsiteY0" fmla="*/ 6020245 h 6025720"/>
              <a:gd name="connsiteX1" fmla="*/ 1294065 w 3740292"/>
              <a:gd name="connsiteY1" fmla="*/ 0 h 6025720"/>
              <a:gd name="connsiteX2" fmla="*/ 3737464 w 3740292"/>
              <a:gd name="connsiteY2" fmla="*/ 19349 h 6025720"/>
              <a:gd name="connsiteX3" fmla="*/ 3738171 w 3740292"/>
              <a:gd name="connsiteY3" fmla="*/ 6025720 h 6025720"/>
              <a:gd name="connsiteX4" fmla="*/ 0 w 3740292"/>
              <a:gd name="connsiteY4" fmla="*/ 6020245 h 6025720"/>
              <a:gd name="connsiteX0" fmla="*/ 0 w 3740103"/>
              <a:gd name="connsiteY0" fmla="*/ 6020245 h 6025720"/>
              <a:gd name="connsiteX1" fmla="*/ 1294065 w 3740103"/>
              <a:gd name="connsiteY1" fmla="*/ 0 h 6025720"/>
              <a:gd name="connsiteX2" fmla="*/ 3735502 w 3740103"/>
              <a:gd name="connsiteY2" fmla="*/ 12827 h 6025720"/>
              <a:gd name="connsiteX3" fmla="*/ 3738171 w 3740103"/>
              <a:gd name="connsiteY3" fmla="*/ 6025720 h 6025720"/>
              <a:gd name="connsiteX4" fmla="*/ 0 w 3740103"/>
              <a:gd name="connsiteY4" fmla="*/ 6020245 h 6025720"/>
              <a:gd name="connsiteX0" fmla="*/ 0 w 3740103"/>
              <a:gd name="connsiteY0" fmla="*/ 6020463 h 6025938"/>
              <a:gd name="connsiteX1" fmla="*/ 1294065 w 3740103"/>
              <a:gd name="connsiteY1" fmla="*/ 218 h 6025938"/>
              <a:gd name="connsiteX2" fmla="*/ 3735502 w 3740103"/>
              <a:gd name="connsiteY2" fmla="*/ 0 h 6025938"/>
              <a:gd name="connsiteX3" fmla="*/ 3738171 w 3740103"/>
              <a:gd name="connsiteY3" fmla="*/ 6025938 h 6025938"/>
              <a:gd name="connsiteX4" fmla="*/ 0 w 3740103"/>
              <a:gd name="connsiteY4" fmla="*/ 6020463 h 6025938"/>
              <a:gd name="connsiteX0" fmla="*/ 0 w 3741397"/>
              <a:gd name="connsiteY0" fmla="*/ 6023725 h 6029200"/>
              <a:gd name="connsiteX1" fmla="*/ 1294065 w 3741397"/>
              <a:gd name="connsiteY1" fmla="*/ 3480 h 6029200"/>
              <a:gd name="connsiteX2" fmla="*/ 3741397 w 3741397"/>
              <a:gd name="connsiteY2" fmla="*/ 0 h 6029200"/>
              <a:gd name="connsiteX3" fmla="*/ 3738171 w 3741397"/>
              <a:gd name="connsiteY3" fmla="*/ 6029200 h 6029200"/>
              <a:gd name="connsiteX4" fmla="*/ 0 w 3741397"/>
              <a:gd name="connsiteY4" fmla="*/ 6023725 h 6029200"/>
              <a:gd name="connsiteX0" fmla="*/ 0 w 3747290"/>
              <a:gd name="connsiteY0" fmla="*/ 6023725 h 6029200"/>
              <a:gd name="connsiteX1" fmla="*/ 1294065 w 3747290"/>
              <a:gd name="connsiteY1" fmla="*/ 3480 h 6029200"/>
              <a:gd name="connsiteX2" fmla="*/ 3747290 w 3747290"/>
              <a:gd name="connsiteY2" fmla="*/ 0 h 6029200"/>
              <a:gd name="connsiteX3" fmla="*/ 3738171 w 3747290"/>
              <a:gd name="connsiteY3" fmla="*/ 6029200 h 6029200"/>
              <a:gd name="connsiteX4" fmla="*/ 0 w 3747290"/>
              <a:gd name="connsiteY4" fmla="*/ 6023725 h 6029200"/>
              <a:gd name="connsiteX0" fmla="*/ 0 w 3743362"/>
              <a:gd name="connsiteY0" fmla="*/ 6023725 h 6029200"/>
              <a:gd name="connsiteX1" fmla="*/ 1294065 w 3743362"/>
              <a:gd name="connsiteY1" fmla="*/ 3480 h 6029200"/>
              <a:gd name="connsiteX2" fmla="*/ 3743362 w 3743362"/>
              <a:gd name="connsiteY2" fmla="*/ 0 h 6029200"/>
              <a:gd name="connsiteX3" fmla="*/ 3738171 w 3743362"/>
              <a:gd name="connsiteY3" fmla="*/ 6029200 h 6029200"/>
              <a:gd name="connsiteX4" fmla="*/ 0 w 3743362"/>
              <a:gd name="connsiteY4" fmla="*/ 6023725 h 6029200"/>
              <a:gd name="connsiteX0" fmla="*/ 0 w 3740103"/>
              <a:gd name="connsiteY0" fmla="*/ 6023725 h 6029200"/>
              <a:gd name="connsiteX1" fmla="*/ 1294065 w 3740103"/>
              <a:gd name="connsiteY1" fmla="*/ 3480 h 6029200"/>
              <a:gd name="connsiteX2" fmla="*/ 3735505 w 3740103"/>
              <a:gd name="connsiteY2" fmla="*/ 0 h 6029200"/>
              <a:gd name="connsiteX3" fmla="*/ 3738171 w 3740103"/>
              <a:gd name="connsiteY3" fmla="*/ 6029200 h 6029200"/>
              <a:gd name="connsiteX4" fmla="*/ 0 w 3740103"/>
              <a:gd name="connsiteY4" fmla="*/ 6023725 h 6029200"/>
              <a:gd name="connsiteX0" fmla="*/ 0 w 3740103"/>
              <a:gd name="connsiteY0" fmla="*/ 6023726 h 6029201"/>
              <a:gd name="connsiteX1" fmla="*/ 1294065 w 3740103"/>
              <a:gd name="connsiteY1" fmla="*/ 3481 h 6029201"/>
              <a:gd name="connsiteX2" fmla="*/ 3735508 w 3740103"/>
              <a:gd name="connsiteY2" fmla="*/ 0 h 6029201"/>
              <a:gd name="connsiteX3" fmla="*/ 3738171 w 3740103"/>
              <a:gd name="connsiteY3" fmla="*/ 6029201 h 6029201"/>
              <a:gd name="connsiteX4" fmla="*/ 0 w 3740103"/>
              <a:gd name="connsiteY4" fmla="*/ 6023726 h 6029201"/>
              <a:gd name="connsiteX0" fmla="*/ 0 w 3740727"/>
              <a:gd name="connsiteY0" fmla="*/ 6023726 h 6029201"/>
              <a:gd name="connsiteX1" fmla="*/ 1294065 w 3740727"/>
              <a:gd name="connsiteY1" fmla="*/ 3481 h 6029201"/>
              <a:gd name="connsiteX2" fmla="*/ 3735508 w 3740727"/>
              <a:gd name="connsiteY2" fmla="*/ 0 h 6029201"/>
              <a:gd name="connsiteX3" fmla="*/ 3738171 w 3740727"/>
              <a:gd name="connsiteY3" fmla="*/ 6029201 h 6029201"/>
              <a:gd name="connsiteX4" fmla="*/ 0 w 3740727"/>
              <a:gd name="connsiteY4" fmla="*/ 6023726 h 6029201"/>
              <a:gd name="connsiteX0" fmla="*/ 0 w 3740728"/>
              <a:gd name="connsiteY0" fmla="*/ 6023726 h 6029201"/>
              <a:gd name="connsiteX1" fmla="*/ 1294065 w 3740728"/>
              <a:gd name="connsiteY1" fmla="*/ 3481 h 6029201"/>
              <a:gd name="connsiteX2" fmla="*/ 3735508 w 3740728"/>
              <a:gd name="connsiteY2" fmla="*/ 0 h 6029201"/>
              <a:gd name="connsiteX3" fmla="*/ 3738171 w 3740728"/>
              <a:gd name="connsiteY3" fmla="*/ 6029201 h 6029201"/>
              <a:gd name="connsiteX4" fmla="*/ 0 w 3740728"/>
              <a:gd name="connsiteY4" fmla="*/ 6023726 h 6029201"/>
              <a:gd name="connsiteX0" fmla="*/ 0 w 3738171"/>
              <a:gd name="connsiteY0" fmla="*/ 6023726 h 6029201"/>
              <a:gd name="connsiteX1" fmla="*/ 1294065 w 3738171"/>
              <a:gd name="connsiteY1" fmla="*/ 3481 h 6029201"/>
              <a:gd name="connsiteX2" fmla="*/ 3735508 w 3738171"/>
              <a:gd name="connsiteY2" fmla="*/ 0 h 6029201"/>
              <a:gd name="connsiteX3" fmla="*/ 3738171 w 3738171"/>
              <a:gd name="connsiteY3" fmla="*/ 6029201 h 6029201"/>
              <a:gd name="connsiteX4" fmla="*/ 0 w 3738171"/>
              <a:gd name="connsiteY4" fmla="*/ 6023726 h 6029201"/>
              <a:gd name="connsiteX0" fmla="*/ 0 w 3738171"/>
              <a:gd name="connsiteY0" fmla="*/ 6023726 h 6029201"/>
              <a:gd name="connsiteX1" fmla="*/ 1294065 w 3738171"/>
              <a:gd name="connsiteY1" fmla="*/ 3481 h 6029201"/>
              <a:gd name="connsiteX2" fmla="*/ 3735508 w 3738171"/>
              <a:gd name="connsiteY2" fmla="*/ 0 h 6029201"/>
              <a:gd name="connsiteX3" fmla="*/ 3738171 w 3738171"/>
              <a:gd name="connsiteY3" fmla="*/ 6029201 h 6029201"/>
              <a:gd name="connsiteX4" fmla="*/ 0 w 3738171"/>
              <a:gd name="connsiteY4" fmla="*/ 6023726 h 6029201"/>
              <a:gd name="connsiteX0" fmla="*/ 0 w 3738171"/>
              <a:gd name="connsiteY0" fmla="*/ 6023727 h 6029202"/>
              <a:gd name="connsiteX1" fmla="*/ 1294065 w 3738171"/>
              <a:gd name="connsiteY1" fmla="*/ 3482 h 6029202"/>
              <a:gd name="connsiteX2" fmla="*/ 3735510 w 3738171"/>
              <a:gd name="connsiteY2" fmla="*/ 0 h 6029202"/>
              <a:gd name="connsiteX3" fmla="*/ 3738171 w 3738171"/>
              <a:gd name="connsiteY3" fmla="*/ 6029202 h 6029202"/>
              <a:gd name="connsiteX4" fmla="*/ 0 w 3738171"/>
              <a:gd name="connsiteY4" fmla="*/ 6023727 h 6029202"/>
              <a:gd name="connsiteX0" fmla="*/ 0 w 3738171"/>
              <a:gd name="connsiteY0" fmla="*/ 6023727 h 6029202"/>
              <a:gd name="connsiteX1" fmla="*/ 1294065 w 3738171"/>
              <a:gd name="connsiteY1" fmla="*/ 3482 h 6029202"/>
              <a:gd name="connsiteX2" fmla="*/ 3735510 w 3738171"/>
              <a:gd name="connsiteY2" fmla="*/ 0 h 6029202"/>
              <a:gd name="connsiteX3" fmla="*/ 3738171 w 3738171"/>
              <a:gd name="connsiteY3" fmla="*/ 6029202 h 6029202"/>
              <a:gd name="connsiteX4" fmla="*/ 0 w 3738171"/>
              <a:gd name="connsiteY4" fmla="*/ 6023727 h 6029202"/>
              <a:gd name="connsiteX0" fmla="*/ 0 w 3738171"/>
              <a:gd name="connsiteY0" fmla="*/ 6020465 h 6025940"/>
              <a:gd name="connsiteX1" fmla="*/ 1294065 w 3738171"/>
              <a:gd name="connsiteY1" fmla="*/ 220 h 6025940"/>
              <a:gd name="connsiteX2" fmla="*/ 3735510 w 3738171"/>
              <a:gd name="connsiteY2" fmla="*/ 0 h 6025940"/>
              <a:gd name="connsiteX3" fmla="*/ 3738171 w 3738171"/>
              <a:gd name="connsiteY3" fmla="*/ 6025940 h 6025940"/>
              <a:gd name="connsiteX4" fmla="*/ 0 w 3738171"/>
              <a:gd name="connsiteY4" fmla="*/ 6020465 h 6025940"/>
              <a:gd name="connsiteX0" fmla="*/ 0 w 3738171"/>
              <a:gd name="connsiteY0" fmla="*/ 8138769 h 8144244"/>
              <a:gd name="connsiteX1" fmla="*/ 1740362 w 3738171"/>
              <a:gd name="connsiteY1" fmla="*/ 0 h 8144244"/>
              <a:gd name="connsiteX2" fmla="*/ 3735510 w 3738171"/>
              <a:gd name="connsiteY2" fmla="*/ 2118304 h 8144244"/>
              <a:gd name="connsiteX3" fmla="*/ 3738171 w 3738171"/>
              <a:gd name="connsiteY3" fmla="*/ 8144244 h 8144244"/>
              <a:gd name="connsiteX4" fmla="*/ 0 w 3738171"/>
              <a:gd name="connsiteY4" fmla="*/ 8138769 h 8144244"/>
              <a:gd name="connsiteX0" fmla="*/ 0 w 3738171"/>
              <a:gd name="connsiteY0" fmla="*/ 8138769 h 8144244"/>
              <a:gd name="connsiteX1" fmla="*/ 1740362 w 3738171"/>
              <a:gd name="connsiteY1" fmla="*/ 0 h 8144244"/>
              <a:gd name="connsiteX2" fmla="*/ 3729226 w 3738171"/>
              <a:gd name="connsiteY2" fmla="*/ 20651 h 8144244"/>
              <a:gd name="connsiteX3" fmla="*/ 3738171 w 3738171"/>
              <a:gd name="connsiteY3" fmla="*/ 8144244 h 8144244"/>
              <a:gd name="connsiteX4" fmla="*/ 0 w 3738171"/>
              <a:gd name="connsiteY4" fmla="*/ 8138769 h 8144244"/>
              <a:gd name="connsiteX0" fmla="*/ 0 w 3738171"/>
              <a:gd name="connsiteY0" fmla="*/ 8138989 h 8144464"/>
              <a:gd name="connsiteX1" fmla="*/ 1740362 w 3738171"/>
              <a:gd name="connsiteY1" fmla="*/ 220 h 8144464"/>
              <a:gd name="connsiteX2" fmla="*/ 3722943 w 3738171"/>
              <a:gd name="connsiteY2" fmla="*/ -1 h 8144464"/>
              <a:gd name="connsiteX3" fmla="*/ 3738171 w 3738171"/>
              <a:gd name="connsiteY3" fmla="*/ 8144464 h 8144464"/>
              <a:gd name="connsiteX4" fmla="*/ 0 w 3738171"/>
              <a:gd name="connsiteY4" fmla="*/ 8138989 h 8144464"/>
              <a:gd name="connsiteX0" fmla="*/ 0 w 3738171"/>
              <a:gd name="connsiteY0" fmla="*/ 8138990 h 8144465"/>
              <a:gd name="connsiteX1" fmla="*/ 1740362 w 3738171"/>
              <a:gd name="connsiteY1" fmla="*/ 221 h 8144465"/>
              <a:gd name="connsiteX2" fmla="*/ 3735515 w 3738171"/>
              <a:gd name="connsiteY2" fmla="*/ 0 h 8144465"/>
              <a:gd name="connsiteX3" fmla="*/ 3738171 w 3738171"/>
              <a:gd name="connsiteY3" fmla="*/ 8144465 h 8144465"/>
              <a:gd name="connsiteX4" fmla="*/ 0 w 3738171"/>
              <a:gd name="connsiteY4" fmla="*/ 8138990 h 8144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171" h="8144465">
                <a:moveTo>
                  <a:pt x="0" y="8138990"/>
                </a:moveTo>
                <a:lnTo>
                  <a:pt x="1740362" y="221"/>
                </a:lnTo>
                <a:lnTo>
                  <a:pt x="3735515" y="0"/>
                </a:lnTo>
                <a:cubicBezTo>
                  <a:pt x="3737716" y="6030452"/>
                  <a:pt x="3735974" y="2114013"/>
                  <a:pt x="3738171" y="8144465"/>
                </a:cubicBezTo>
                <a:lnTo>
                  <a:pt x="0" y="8138990"/>
                </a:lnTo>
                <a:close/>
              </a:path>
            </a:pathLst>
          </a:custGeom>
          <a:blipFill>
            <a:blip r:embed="rId2"/>
            <a:stretch>
              <a:fillRect/>
            </a:stretch>
          </a:blipFill>
        </p:spPr>
        <p:txBody>
          <a:bodyPr vert="vert">
            <a:noAutofit/>
          </a:bodyPr>
          <a:lstStyle>
            <a:lvl1pPr marL="0" indent="0">
              <a:buNone/>
              <a:defRPr sz="100" baseline="0">
                <a:noFill/>
              </a:defRPr>
            </a:lvl1pPr>
          </a:lstStyle>
          <a:p>
            <a:pPr lvl="0"/>
            <a:r>
              <a:rPr lang="en-US" noProof="0" dirty="0"/>
              <a:t> </a:t>
            </a:r>
          </a:p>
        </p:txBody>
      </p:sp>
      <p:sp>
        <p:nvSpPr>
          <p:cNvPr id="13" name="Bildplatzhalter 12"/>
          <p:cNvSpPr>
            <a:spLocks noGrp="1"/>
          </p:cNvSpPr>
          <p:nvPr>
            <p:ph type="pic" sz="quarter" idx="23" hasCustomPrompt="1"/>
          </p:nvPr>
        </p:nvSpPr>
        <p:spPr>
          <a:xfrm>
            <a:off x="0" y="1"/>
            <a:ext cx="12192000" cy="6859132"/>
          </a:xfrm>
        </p:spPr>
        <p:txBody>
          <a:bodyPr>
            <a:normAutofit/>
          </a:bodyPr>
          <a:lstStyle>
            <a:lvl1pPr marL="0" indent="0">
              <a:buNone/>
              <a:defRPr sz="100">
                <a:noFill/>
              </a:defRPr>
            </a:lvl1pPr>
          </a:lstStyle>
          <a:p>
            <a:r>
              <a:rPr lang="en-US" noProof="0" dirty="0"/>
              <a:t> </a:t>
            </a:r>
          </a:p>
        </p:txBody>
      </p:sp>
      <p:sp>
        <p:nvSpPr>
          <p:cNvPr id="4" name="Text Placeholder 10"/>
          <p:cNvSpPr>
            <a:spLocks noGrp="1"/>
          </p:cNvSpPr>
          <p:nvPr>
            <p:ph type="body" sz="quarter" idx="10" hasCustomPrompt="1"/>
          </p:nvPr>
        </p:nvSpPr>
        <p:spPr>
          <a:xfrm>
            <a:off x="497295" y="4869160"/>
            <a:ext cx="6912000" cy="390525"/>
          </a:xfrm>
          <a:prstGeom prst="rect">
            <a:avLst/>
          </a:prstGeom>
        </p:spPr>
        <p:txBody>
          <a:bodyPr anchor="b">
            <a:noAutofit/>
          </a:bodyPr>
          <a:lstStyle>
            <a:lvl1pPr marL="0" indent="0">
              <a:lnSpc>
                <a:spcPts val="2300"/>
              </a:lnSpc>
              <a:spcBef>
                <a:spcPts val="0"/>
              </a:spcBef>
              <a:buNone/>
              <a:defRPr sz="2400">
                <a:solidFill>
                  <a:schemeClr val="tx1">
                    <a:lumMod val="75000"/>
                    <a:lumOff val="25000"/>
                  </a:schemeClr>
                </a:solidFill>
                <a:latin typeface="Verdana"/>
                <a:cs typeface="Verdana"/>
              </a:defRPr>
            </a:lvl1pPr>
            <a:lvl2pPr marL="457200" indent="0">
              <a:buNone/>
              <a:defRPr sz="2200">
                <a:latin typeface="Verdana"/>
                <a:cs typeface="Verdana"/>
              </a:defRPr>
            </a:lvl2pPr>
            <a:lvl3pPr marL="914400" indent="0">
              <a:buNone/>
              <a:defRPr sz="2200">
                <a:latin typeface="Verdana"/>
                <a:cs typeface="Verdana"/>
              </a:defRPr>
            </a:lvl3pPr>
            <a:lvl4pPr marL="1371600" indent="0">
              <a:buNone/>
              <a:defRPr sz="2200">
                <a:latin typeface="Verdana"/>
                <a:cs typeface="Verdana"/>
              </a:defRPr>
            </a:lvl4pPr>
            <a:lvl5pPr marL="1828800" indent="0">
              <a:buNone/>
              <a:defRPr sz="2200">
                <a:latin typeface="Verdana"/>
                <a:cs typeface="Verdana"/>
              </a:defRPr>
            </a:lvl5pPr>
          </a:lstStyle>
          <a:p>
            <a:pPr lvl="0"/>
            <a:r>
              <a:rPr lang="en-US" noProof="0" dirty="0"/>
              <a:t>Divider Title</a:t>
            </a:r>
          </a:p>
        </p:txBody>
      </p:sp>
      <p:sp>
        <p:nvSpPr>
          <p:cNvPr id="5" name="Text Placeholder 12"/>
          <p:cNvSpPr>
            <a:spLocks noGrp="1"/>
          </p:cNvSpPr>
          <p:nvPr>
            <p:ph type="body" sz="quarter" idx="13" hasCustomPrompt="1"/>
          </p:nvPr>
        </p:nvSpPr>
        <p:spPr>
          <a:xfrm>
            <a:off x="497295" y="5502734"/>
            <a:ext cx="6912000" cy="299989"/>
          </a:xfrm>
          <a:prstGeom prst="rect">
            <a:avLst/>
          </a:prstGeom>
        </p:spPr>
        <p:txBody>
          <a:bodyPr>
            <a:noAutofit/>
          </a:bodyPr>
          <a:lstStyle>
            <a:lvl1pPr marL="0" indent="0">
              <a:buNone/>
              <a:defRPr sz="2000" b="0">
                <a:solidFill>
                  <a:srgbClr val="615B56"/>
                </a:solidFill>
                <a:latin typeface="Verdana"/>
                <a:cs typeface="Verdana"/>
              </a:defRPr>
            </a:lvl1pPr>
            <a:lvl2pPr>
              <a:defRPr sz="1400"/>
            </a:lvl2pPr>
            <a:lvl3pPr>
              <a:defRPr sz="1400"/>
            </a:lvl3pPr>
            <a:lvl4pPr>
              <a:defRPr sz="1400"/>
            </a:lvl4pPr>
            <a:lvl5pPr>
              <a:defRPr sz="1400"/>
            </a:lvl5pPr>
          </a:lstStyle>
          <a:p>
            <a:pPr lvl="0"/>
            <a:r>
              <a:rPr lang="en-US" noProof="0" dirty="0"/>
              <a:t>Sub-header</a:t>
            </a:r>
          </a:p>
        </p:txBody>
      </p:sp>
      <p:sp>
        <p:nvSpPr>
          <p:cNvPr id="15" name="Textplatzhalter 14"/>
          <p:cNvSpPr>
            <a:spLocks noGrp="1"/>
          </p:cNvSpPr>
          <p:nvPr>
            <p:ph type="body" sz="quarter" idx="24"/>
          </p:nvPr>
        </p:nvSpPr>
        <p:spPr>
          <a:xfrm>
            <a:off x="9684000" y="360000"/>
            <a:ext cx="2156400" cy="316800"/>
          </a:xfrm>
          <a:blipFill>
            <a:blip r:embed="rId3"/>
            <a:stretch>
              <a:fillRect/>
            </a:stretch>
          </a:blipFill>
        </p:spPr>
        <p:txBody>
          <a:bodyPr>
            <a:normAutofit/>
          </a:bodyPr>
          <a:lstStyle>
            <a:lvl1pPr marL="0" indent="0">
              <a:buNone/>
              <a:defRPr sz="100">
                <a:noFill/>
              </a:defRPr>
            </a:lvl1pPr>
            <a:lvl2pPr marL="129600" indent="0">
              <a:buNone/>
              <a:defRPr sz="100">
                <a:noFill/>
              </a:defRPr>
            </a:lvl2pPr>
            <a:lvl3pPr marL="309600" indent="0">
              <a:buNone/>
              <a:defRPr sz="100">
                <a:noFill/>
              </a:defRPr>
            </a:lvl3pPr>
            <a:lvl4pPr marL="489600" indent="0">
              <a:buNone/>
              <a:defRPr sz="100">
                <a:noFill/>
              </a:defRPr>
            </a:lvl4pPr>
            <a:lvl5pPr marL="669600" indent="0">
              <a:buNone/>
              <a:defRPr sz="100">
                <a:noFill/>
              </a:defRPr>
            </a:lvl5pPr>
          </a:lstStyle>
          <a:p>
            <a:pPr lvl="0"/>
            <a:r>
              <a:rPr lang="en-US" noProof="0"/>
              <a:t>Edit Master text styles</a:t>
            </a:r>
          </a:p>
        </p:txBody>
      </p:sp>
      <p:sp>
        <p:nvSpPr>
          <p:cNvPr id="8" name="Textplatzhalter 16"/>
          <p:cNvSpPr>
            <a:spLocks noGrp="1"/>
          </p:cNvSpPr>
          <p:nvPr>
            <p:ph type="body" sz="quarter" idx="25" hasCustomPrompt="1"/>
          </p:nvPr>
        </p:nvSpPr>
        <p:spPr>
          <a:xfrm>
            <a:off x="0" y="0"/>
            <a:ext cx="360000" cy="360000"/>
          </a:xfrm>
          <a:blipFill>
            <a:blip r:embed="rId4"/>
            <a:stretch>
              <a:fillRect/>
            </a:stretch>
          </a:blipFill>
        </p:spPr>
        <p:txBody>
          <a:bodyPr>
            <a:normAutofit/>
          </a:bodyPr>
          <a:lstStyle>
            <a:lvl1pPr marL="0" indent="0">
              <a:buNone/>
              <a:defRPr sz="100">
                <a:noFill/>
              </a:defRPr>
            </a:lvl1pPr>
            <a:lvl2pPr>
              <a:defRPr sz="100">
                <a:noFill/>
              </a:defRPr>
            </a:lvl2pPr>
            <a:lvl3pPr>
              <a:defRPr sz="100">
                <a:noFill/>
              </a:defRPr>
            </a:lvl3pPr>
            <a:lvl4pPr>
              <a:defRPr sz="100">
                <a:noFill/>
              </a:defRPr>
            </a:lvl4pPr>
            <a:lvl5pPr>
              <a:defRPr sz="100">
                <a:noFill/>
              </a:defRPr>
            </a:lvl5pPr>
          </a:lstStyle>
          <a:p>
            <a:pPr lvl="0"/>
            <a:r>
              <a:rPr lang="en-US" noProof="0" dirty="0"/>
              <a:t> </a:t>
            </a:r>
          </a:p>
        </p:txBody>
      </p:sp>
      <p:sp>
        <p:nvSpPr>
          <p:cNvPr id="9"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solidFill>
              </a:defRPr>
            </a:lvl1pPr>
          </a:lstStyle>
          <a:p>
            <a:fld id="{4BB18A3E-2A91-472E-811C-81D10F1ADAED}" type="datetime1">
              <a:rPr lang="en-US" smtClean="0"/>
              <a:t>9/24/2018</a:t>
            </a:fld>
            <a:endParaRPr lang="en-US" dirty="0"/>
          </a:p>
        </p:txBody>
      </p:sp>
      <p:sp>
        <p:nvSpPr>
          <p:cNvPr id="10"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solidFill>
              </a:defRPr>
            </a:lvl1pPr>
          </a:lstStyle>
          <a:p>
            <a:r>
              <a:rPr lang="en-US" noProof="0"/>
              <a:t>© 2016 itelligence</a:t>
            </a:r>
            <a:endParaRPr lang="en-US" noProof="0" dirty="0"/>
          </a:p>
        </p:txBody>
      </p:sp>
    </p:spTree>
    <p:extLst>
      <p:ext uri="{BB962C8B-B14F-4D97-AF65-F5344CB8AC3E}">
        <p14:creationId xmlns:p14="http://schemas.microsoft.com/office/powerpoint/2010/main" val="353698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htwinkliges Dreieck 5"/>
          <p:cNvSpPr/>
          <p:nvPr userDrawn="1"/>
        </p:nvSpPr>
        <p:spPr>
          <a:xfrm>
            <a:off x="0" y="5235924"/>
            <a:ext cx="6064572" cy="1627200"/>
          </a:xfrm>
          <a:prstGeom prst="rtTriangle">
            <a:avLst/>
          </a:prstGeom>
          <a:solidFill>
            <a:srgbClr val="D40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en-US" noProof="0" dirty="0"/>
              <a:t>Click to edit title</a:t>
            </a:r>
          </a:p>
        </p:txBody>
      </p:sp>
      <p:sp>
        <p:nvSpPr>
          <p:cNvPr id="4" name="Textplatzhalter 3"/>
          <p:cNvSpPr>
            <a:spLocks noGrp="1"/>
          </p:cNvSpPr>
          <p:nvPr>
            <p:ph type="body" sz="quarter" idx="10" hasCustomPrompt="1"/>
          </p:nvPr>
        </p:nvSpPr>
        <p:spPr>
          <a:xfrm>
            <a:off x="266400" y="1314000"/>
            <a:ext cx="11642400" cy="5277600"/>
          </a:xfrm>
        </p:spPr>
        <p:txBody>
          <a:bodyPr/>
          <a:lstStyle>
            <a:lvl1pPr marL="342900" indent="-342900">
              <a:buFont typeface="+mj-lt"/>
              <a:buAutoNum type="arabicPeriod"/>
              <a:defRPr baseline="0"/>
            </a:lvl1pPr>
            <a:lvl2pPr marL="522900" indent="-342900">
              <a:buFont typeface="+mj-lt"/>
              <a:buAutoNum type="arabicPeriod"/>
              <a:defRPr/>
            </a:lvl2pPr>
            <a:lvl3pPr marL="702900" indent="-342900">
              <a:buFont typeface="+mj-lt"/>
              <a:buAutoNum type="arabicPeriod"/>
              <a:defRPr/>
            </a:lvl3pPr>
            <a:lvl4pPr marL="882900" indent="-342900">
              <a:buFont typeface="+mj-lt"/>
              <a:buAutoNum type="arabicPeriod"/>
              <a:defRPr/>
            </a:lvl4pPr>
            <a:lvl5pPr marL="1062900" indent="-342900">
              <a:buFont typeface="+mj-lt"/>
              <a:buAutoNum type="arabicPeriod"/>
              <a:defRPr/>
            </a:lvl5pPr>
            <a:lvl6pPr marL="1242900" indent="-342900">
              <a:buFont typeface="+mj-lt"/>
              <a:buAutoNum type="arabicPeriod"/>
              <a:defRPr/>
            </a:lvl6pPr>
            <a:lvl7pPr marL="1422900" indent="-342900">
              <a:lnSpc>
                <a:spcPct val="100000"/>
              </a:lnSpc>
              <a:spcBef>
                <a:spcPts val="1000"/>
              </a:spcBef>
              <a:buFont typeface="+mj-lt"/>
              <a:buAutoNum type="arabicPeriod"/>
              <a:defRPr/>
            </a:lvl7pPr>
            <a:lvl8pPr marL="1602900" indent="-342900">
              <a:buFont typeface="+mj-lt"/>
              <a:buAutoNum type="arabicPeriod"/>
              <a:defRPr/>
            </a:lvl8pPr>
            <a:lvl9pPr marL="1782900" indent="-342900">
              <a:buFont typeface="+mj-lt"/>
              <a:buAutoNum type="arabicPeriod"/>
              <a:defRPr/>
            </a:lvl9p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p:txBody>
      </p:sp>
      <p:sp>
        <p:nvSpPr>
          <p:cNvPr id="7"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30975A69-2C76-4CD0-86FB-4DD52D23BAE7}" type="datetime1">
              <a:rPr lang="en-US" smtClean="0"/>
              <a:t>9/24/2018</a:t>
            </a:fld>
            <a:endParaRPr lang="en-US" dirty="0"/>
          </a:p>
        </p:txBody>
      </p:sp>
      <p:sp>
        <p:nvSpPr>
          <p:cNvPr id="8"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noProof="0"/>
              <a:t>© 2016 itelligence</a:t>
            </a:r>
            <a:endParaRPr lang="en-US" noProof="0" dirty="0"/>
          </a:p>
        </p:txBody>
      </p:sp>
      <p:sp>
        <p:nvSpPr>
          <p:cNvPr id="9"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Tree>
    <p:extLst>
      <p:ext uri="{BB962C8B-B14F-4D97-AF65-F5344CB8AC3E}">
        <p14:creationId xmlns:p14="http://schemas.microsoft.com/office/powerpoint/2010/main" val="398980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en-US" noProof="0" dirty="0"/>
              <a:t>Click to edit title</a:t>
            </a:r>
          </a:p>
        </p:txBody>
      </p:sp>
      <p:sp>
        <p:nvSpPr>
          <p:cNvPr id="6"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7987506A-008B-4194-8593-380AF7B98E29}" type="datetime1">
              <a:rPr lang="en-US" smtClean="0"/>
              <a:t>9/24/2018</a:t>
            </a:fld>
            <a:endParaRPr lang="en-US" dirty="0"/>
          </a:p>
        </p:txBody>
      </p:sp>
      <p:sp>
        <p:nvSpPr>
          <p:cNvPr id="7"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noProof="0"/>
              <a:t>© 2016 itelligence</a:t>
            </a:r>
            <a:endParaRPr lang="en-US" noProof="0" dirty="0"/>
          </a:p>
        </p:txBody>
      </p:sp>
      <p:sp>
        <p:nvSpPr>
          <p:cNvPr id="8"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
        <p:nvSpPr>
          <p:cNvPr id="5" name="Inhaltsplatzhalter 4"/>
          <p:cNvSpPr>
            <a:spLocks noGrp="1"/>
          </p:cNvSpPr>
          <p:nvPr>
            <p:ph sz="quarter" idx="11" hasCustomPrompt="1"/>
          </p:nvPr>
        </p:nvSpPr>
        <p:spPr>
          <a:xfrm>
            <a:off x="266400" y="1314000"/>
            <a:ext cx="11642400" cy="5277600"/>
          </a:xfrm>
        </p:spPr>
        <p:txBody>
          <a:body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p:txBody>
      </p:sp>
    </p:spTree>
    <p:extLst>
      <p:ext uri="{BB962C8B-B14F-4D97-AF65-F5344CB8AC3E}">
        <p14:creationId xmlns:p14="http://schemas.microsoft.com/office/powerpoint/2010/main" val="360625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Image 1">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en-US" noProof="0" dirty="0"/>
              <a:t>Click to edit title</a:t>
            </a:r>
          </a:p>
        </p:txBody>
      </p:sp>
      <p:sp>
        <p:nvSpPr>
          <p:cNvPr id="4" name="Textplatzhalter 3"/>
          <p:cNvSpPr>
            <a:spLocks noGrp="1"/>
          </p:cNvSpPr>
          <p:nvPr>
            <p:ph type="body" sz="quarter" idx="10" hasCustomPrompt="1"/>
          </p:nvPr>
        </p:nvSpPr>
        <p:spPr>
          <a:xfrm>
            <a:off x="266400" y="1314000"/>
            <a:ext cx="8022244" cy="5277600"/>
          </a:xfrm>
        </p:spPr>
        <p:txBody>
          <a:bodyPr/>
          <a:lstStyle>
            <a:lvl1pPr>
              <a:defRPr baseline="0"/>
            </a:lvl1pPr>
            <a:lvl2pPr>
              <a:defRPr/>
            </a:lvl2pPr>
            <a:lvl3pPr>
              <a:defRPr/>
            </a:lvl3pPr>
            <a:lvl4pPr>
              <a:defRPr/>
            </a:lvl4pPr>
            <a:lvl5pPr>
              <a:defRPr/>
            </a:lvl5pPr>
            <a:lvl6pPr marL="1080000">
              <a:defRPr/>
            </a:lvl6pPr>
            <a:lvl7pPr marL="1260000">
              <a:lnSpc>
                <a:spcPct val="100000"/>
              </a:lnSpc>
              <a:spcBef>
                <a:spcPts val="1000"/>
              </a:spcBef>
              <a:defRPr/>
            </a:lvl7p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p:txBody>
      </p:sp>
      <p:sp>
        <p:nvSpPr>
          <p:cNvPr id="5" name="Bildplatzhalter 5"/>
          <p:cNvSpPr>
            <a:spLocks noGrp="1"/>
          </p:cNvSpPr>
          <p:nvPr>
            <p:ph type="pic" sz="quarter" idx="22" hasCustomPrompt="1"/>
          </p:nvPr>
        </p:nvSpPr>
        <p:spPr>
          <a:xfrm>
            <a:off x="8390763" y="1314000"/>
            <a:ext cx="3520492" cy="5277600"/>
          </a:xfrm>
          <a:custGeom>
            <a:avLst/>
            <a:gdLst>
              <a:gd name="connsiteX0" fmla="*/ 0 w 2692400"/>
              <a:gd name="connsiteY0" fmla="*/ 5308600 h 5308600"/>
              <a:gd name="connsiteX1" fmla="*/ 0 w 2692400"/>
              <a:gd name="connsiteY1" fmla="*/ 0 h 5308600"/>
              <a:gd name="connsiteX2" fmla="*/ 2692400 w 2692400"/>
              <a:gd name="connsiteY2" fmla="*/ 0 h 5308600"/>
              <a:gd name="connsiteX3" fmla="*/ 2692400 w 2692400"/>
              <a:gd name="connsiteY3" fmla="*/ 5308600 h 5308600"/>
              <a:gd name="connsiteX4" fmla="*/ 0 w 2692400"/>
              <a:gd name="connsiteY4" fmla="*/ 5308600 h 5308600"/>
              <a:gd name="connsiteX0" fmla="*/ 0 w 2692400"/>
              <a:gd name="connsiteY0" fmla="*/ 5308600 h 5308600"/>
              <a:gd name="connsiteX1" fmla="*/ 0 w 2692400"/>
              <a:gd name="connsiteY1" fmla="*/ 0 h 5308600"/>
              <a:gd name="connsiteX2" fmla="*/ 2692400 w 2692400"/>
              <a:gd name="connsiteY2" fmla="*/ 919163 h 5308600"/>
              <a:gd name="connsiteX3" fmla="*/ 2692400 w 2692400"/>
              <a:gd name="connsiteY3" fmla="*/ 5308600 h 5308600"/>
              <a:gd name="connsiteX4" fmla="*/ 0 w 2692400"/>
              <a:gd name="connsiteY4" fmla="*/ 5308600 h 5308600"/>
              <a:gd name="connsiteX0" fmla="*/ 0 w 2692400"/>
              <a:gd name="connsiteY0" fmla="*/ 5308600 h 5308600"/>
              <a:gd name="connsiteX1" fmla="*/ 0 w 2692400"/>
              <a:gd name="connsiteY1" fmla="*/ 0 h 5308600"/>
              <a:gd name="connsiteX2" fmla="*/ 2692400 w 2692400"/>
              <a:gd name="connsiteY2" fmla="*/ 923925 h 5308600"/>
              <a:gd name="connsiteX3" fmla="*/ 2692400 w 2692400"/>
              <a:gd name="connsiteY3" fmla="*/ 5308600 h 5308600"/>
              <a:gd name="connsiteX4" fmla="*/ 0 w 2692400"/>
              <a:gd name="connsiteY4" fmla="*/ 5308600 h 5308600"/>
              <a:gd name="connsiteX0" fmla="*/ 0 w 2692400"/>
              <a:gd name="connsiteY0" fmla="*/ 4362450 h 5308600"/>
              <a:gd name="connsiteX1" fmla="*/ 0 w 2692400"/>
              <a:gd name="connsiteY1" fmla="*/ 0 h 5308600"/>
              <a:gd name="connsiteX2" fmla="*/ 2692400 w 2692400"/>
              <a:gd name="connsiteY2" fmla="*/ 923925 h 5308600"/>
              <a:gd name="connsiteX3" fmla="*/ 2692400 w 2692400"/>
              <a:gd name="connsiteY3" fmla="*/ 5308600 h 5308600"/>
              <a:gd name="connsiteX4" fmla="*/ 0 w 2692400"/>
              <a:gd name="connsiteY4" fmla="*/ 4362450 h 530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400" h="5308600">
                <a:moveTo>
                  <a:pt x="0" y="4362450"/>
                </a:moveTo>
                <a:lnTo>
                  <a:pt x="0" y="0"/>
                </a:lnTo>
                <a:lnTo>
                  <a:pt x="2692400" y="923925"/>
                </a:lnTo>
                <a:lnTo>
                  <a:pt x="2692400" y="5308600"/>
                </a:lnTo>
                <a:lnTo>
                  <a:pt x="0" y="4362450"/>
                </a:lnTo>
                <a:close/>
              </a:path>
            </a:pathLst>
          </a:custGeom>
        </p:spPr>
        <p:txBody>
          <a:bodyPr/>
          <a:lstStyle>
            <a:lvl1pPr marL="0" indent="0">
              <a:buNone/>
              <a:defRPr baseline="0"/>
            </a:lvl1pPr>
          </a:lstStyle>
          <a:p>
            <a:r>
              <a:rPr lang="en-US" noProof="0" dirty="0"/>
              <a:t> </a:t>
            </a:r>
          </a:p>
        </p:txBody>
      </p:sp>
      <p:sp>
        <p:nvSpPr>
          <p:cNvPr id="7"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E3FE9DAF-880C-4B05-95C7-30332702A6EC}" type="datetime1">
              <a:rPr lang="en-US" smtClean="0"/>
              <a:t>9/24/2018</a:t>
            </a:fld>
            <a:endParaRPr lang="en-US" dirty="0"/>
          </a:p>
        </p:txBody>
      </p:sp>
      <p:sp>
        <p:nvSpPr>
          <p:cNvPr id="8"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noProof="0"/>
              <a:t>© 2016 itelligence</a:t>
            </a:r>
            <a:endParaRPr lang="en-US" noProof="0" dirty="0"/>
          </a:p>
        </p:txBody>
      </p:sp>
      <p:sp>
        <p:nvSpPr>
          <p:cNvPr id="9"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Tree>
    <p:extLst>
      <p:ext uri="{BB962C8B-B14F-4D97-AF65-F5344CB8AC3E}">
        <p14:creationId xmlns:p14="http://schemas.microsoft.com/office/powerpoint/2010/main" val="22744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5" name="Rechtwinkliges Dreieck 4"/>
          <p:cNvSpPr/>
          <p:nvPr userDrawn="1"/>
        </p:nvSpPr>
        <p:spPr>
          <a:xfrm>
            <a:off x="0" y="5235924"/>
            <a:ext cx="6064572" cy="16272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en-US" noProof="0" dirty="0"/>
              <a:t>Click to edit title</a:t>
            </a:r>
          </a:p>
        </p:txBody>
      </p:sp>
      <p:sp>
        <p:nvSpPr>
          <p:cNvPr id="7"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39688B64-1201-410C-BF99-361EEF4CD959}" type="datetime1">
              <a:rPr lang="en-US" smtClean="0"/>
              <a:t>9/24/2018</a:t>
            </a:fld>
            <a:endParaRPr lang="en-US" dirty="0"/>
          </a:p>
        </p:txBody>
      </p:sp>
      <p:sp>
        <p:nvSpPr>
          <p:cNvPr id="8"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noProof="0"/>
              <a:t>© 2016 itelligence</a:t>
            </a:r>
            <a:endParaRPr lang="en-US" noProof="0" dirty="0"/>
          </a:p>
        </p:txBody>
      </p:sp>
      <p:sp>
        <p:nvSpPr>
          <p:cNvPr id="9"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
        <p:nvSpPr>
          <p:cNvPr id="10" name="Inhaltsplatzhalter 4"/>
          <p:cNvSpPr>
            <a:spLocks noGrp="1"/>
          </p:cNvSpPr>
          <p:nvPr>
            <p:ph sz="quarter" idx="11" hasCustomPrompt="1"/>
          </p:nvPr>
        </p:nvSpPr>
        <p:spPr>
          <a:xfrm>
            <a:off x="266400" y="1314000"/>
            <a:ext cx="11642400" cy="5277600"/>
          </a:xfrm>
        </p:spPr>
        <p:txBody>
          <a:body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p:txBody>
      </p:sp>
    </p:spTree>
    <p:extLst>
      <p:ext uri="{BB962C8B-B14F-4D97-AF65-F5344CB8AC3E}">
        <p14:creationId xmlns:p14="http://schemas.microsoft.com/office/powerpoint/2010/main" val="321598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mp; Image 2">
    <p:spTree>
      <p:nvGrpSpPr>
        <p:cNvPr id="1" name=""/>
        <p:cNvGrpSpPr/>
        <p:nvPr/>
      </p:nvGrpSpPr>
      <p:grpSpPr>
        <a:xfrm>
          <a:off x="0" y="0"/>
          <a:ext cx="0" cy="0"/>
          <a:chOff x="0" y="0"/>
          <a:chExt cx="0" cy="0"/>
        </a:xfrm>
      </p:grpSpPr>
      <p:sp>
        <p:nvSpPr>
          <p:cNvPr id="6" name="Rechtwinkliges Dreieck 5"/>
          <p:cNvSpPr/>
          <p:nvPr userDrawn="1"/>
        </p:nvSpPr>
        <p:spPr>
          <a:xfrm>
            <a:off x="0" y="5235924"/>
            <a:ext cx="6064572" cy="16272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en-US" noProof="0" dirty="0"/>
              <a:t>Click to edit title</a:t>
            </a:r>
          </a:p>
        </p:txBody>
      </p:sp>
      <p:sp>
        <p:nvSpPr>
          <p:cNvPr id="4" name="Textplatzhalter 3"/>
          <p:cNvSpPr>
            <a:spLocks noGrp="1"/>
          </p:cNvSpPr>
          <p:nvPr>
            <p:ph type="body" sz="quarter" idx="10" hasCustomPrompt="1"/>
          </p:nvPr>
        </p:nvSpPr>
        <p:spPr>
          <a:xfrm>
            <a:off x="266400" y="1314000"/>
            <a:ext cx="8022244" cy="5277600"/>
          </a:xfrm>
        </p:spPr>
        <p:txBody>
          <a:bodyPr/>
          <a:lstStyle>
            <a:lvl1pPr>
              <a:defRPr baseline="0"/>
            </a:lvl1pPr>
            <a:lvl2pPr>
              <a:defRPr/>
            </a:lvl2pPr>
            <a:lvl3pPr>
              <a:defRPr/>
            </a:lvl3pPr>
            <a:lvl4pPr>
              <a:defRPr/>
            </a:lvl4pPr>
            <a:lvl5pPr>
              <a:defRPr/>
            </a:lvl5pPr>
            <a:lvl6pPr marL="1080000">
              <a:defRPr/>
            </a:lvl6pPr>
            <a:lvl7pPr marL="1260000">
              <a:lnSpc>
                <a:spcPct val="100000"/>
              </a:lnSpc>
              <a:spcBef>
                <a:spcPts val="1000"/>
              </a:spcBef>
              <a:defRPr/>
            </a:lvl7p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p:txBody>
      </p:sp>
      <p:sp>
        <p:nvSpPr>
          <p:cNvPr id="5" name="Bildplatzhalter 5"/>
          <p:cNvSpPr>
            <a:spLocks noGrp="1"/>
          </p:cNvSpPr>
          <p:nvPr>
            <p:ph type="pic" sz="quarter" idx="22" hasCustomPrompt="1"/>
          </p:nvPr>
        </p:nvSpPr>
        <p:spPr>
          <a:xfrm>
            <a:off x="8390763" y="1314000"/>
            <a:ext cx="3520492" cy="5277600"/>
          </a:xfrm>
          <a:custGeom>
            <a:avLst/>
            <a:gdLst>
              <a:gd name="connsiteX0" fmla="*/ 0 w 2692400"/>
              <a:gd name="connsiteY0" fmla="*/ 5308600 h 5308600"/>
              <a:gd name="connsiteX1" fmla="*/ 0 w 2692400"/>
              <a:gd name="connsiteY1" fmla="*/ 0 h 5308600"/>
              <a:gd name="connsiteX2" fmla="*/ 2692400 w 2692400"/>
              <a:gd name="connsiteY2" fmla="*/ 0 h 5308600"/>
              <a:gd name="connsiteX3" fmla="*/ 2692400 w 2692400"/>
              <a:gd name="connsiteY3" fmla="*/ 5308600 h 5308600"/>
              <a:gd name="connsiteX4" fmla="*/ 0 w 2692400"/>
              <a:gd name="connsiteY4" fmla="*/ 5308600 h 5308600"/>
              <a:gd name="connsiteX0" fmla="*/ 0 w 2692400"/>
              <a:gd name="connsiteY0" fmla="*/ 5308600 h 5308600"/>
              <a:gd name="connsiteX1" fmla="*/ 0 w 2692400"/>
              <a:gd name="connsiteY1" fmla="*/ 0 h 5308600"/>
              <a:gd name="connsiteX2" fmla="*/ 2692400 w 2692400"/>
              <a:gd name="connsiteY2" fmla="*/ 919163 h 5308600"/>
              <a:gd name="connsiteX3" fmla="*/ 2692400 w 2692400"/>
              <a:gd name="connsiteY3" fmla="*/ 5308600 h 5308600"/>
              <a:gd name="connsiteX4" fmla="*/ 0 w 2692400"/>
              <a:gd name="connsiteY4" fmla="*/ 5308600 h 5308600"/>
              <a:gd name="connsiteX0" fmla="*/ 0 w 2692400"/>
              <a:gd name="connsiteY0" fmla="*/ 5308600 h 5308600"/>
              <a:gd name="connsiteX1" fmla="*/ 0 w 2692400"/>
              <a:gd name="connsiteY1" fmla="*/ 0 h 5308600"/>
              <a:gd name="connsiteX2" fmla="*/ 2692400 w 2692400"/>
              <a:gd name="connsiteY2" fmla="*/ 923925 h 5308600"/>
              <a:gd name="connsiteX3" fmla="*/ 2692400 w 2692400"/>
              <a:gd name="connsiteY3" fmla="*/ 5308600 h 5308600"/>
              <a:gd name="connsiteX4" fmla="*/ 0 w 2692400"/>
              <a:gd name="connsiteY4" fmla="*/ 5308600 h 5308600"/>
              <a:gd name="connsiteX0" fmla="*/ 0 w 2692400"/>
              <a:gd name="connsiteY0" fmla="*/ 4362450 h 5308600"/>
              <a:gd name="connsiteX1" fmla="*/ 0 w 2692400"/>
              <a:gd name="connsiteY1" fmla="*/ 0 h 5308600"/>
              <a:gd name="connsiteX2" fmla="*/ 2692400 w 2692400"/>
              <a:gd name="connsiteY2" fmla="*/ 923925 h 5308600"/>
              <a:gd name="connsiteX3" fmla="*/ 2692400 w 2692400"/>
              <a:gd name="connsiteY3" fmla="*/ 5308600 h 5308600"/>
              <a:gd name="connsiteX4" fmla="*/ 0 w 2692400"/>
              <a:gd name="connsiteY4" fmla="*/ 4362450 h 530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400" h="5308600">
                <a:moveTo>
                  <a:pt x="0" y="4362450"/>
                </a:moveTo>
                <a:lnTo>
                  <a:pt x="0" y="0"/>
                </a:lnTo>
                <a:lnTo>
                  <a:pt x="2692400" y="923925"/>
                </a:lnTo>
                <a:lnTo>
                  <a:pt x="2692400" y="5308600"/>
                </a:lnTo>
                <a:lnTo>
                  <a:pt x="0" y="4362450"/>
                </a:lnTo>
                <a:close/>
              </a:path>
            </a:pathLst>
          </a:custGeom>
        </p:spPr>
        <p:txBody>
          <a:bodyPr/>
          <a:lstStyle>
            <a:lvl1pPr marL="0" indent="0">
              <a:buNone/>
              <a:defRPr baseline="0"/>
            </a:lvl1pPr>
          </a:lstStyle>
          <a:p>
            <a:r>
              <a:rPr lang="en-US" noProof="0" dirty="0"/>
              <a:t> </a:t>
            </a:r>
          </a:p>
        </p:txBody>
      </p:sp>
      <p:sp>
        <p:nvSpPr>
          <p:cNvPr id="8"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C8CFEF85-4DC4-4C6A-A783-1AE2C6300069}" type="datetime1">
              <a:rPr lang="en-US" smtClean="0"/>
              <a:t>9/24/2018</a:t>
            </a:fld>
            <a:endParaRPr lang="en-US" dirty="0"/>
          </a:p>
        </p:txBody>
      </p:sp>
      <p:sp>
        <p:nvSpPr>
          <p:cNvPr id="9"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noProof="0"/>
              <a:t>© 2016 itelligence</a:t>
            </a:r>
            <a:endParaRPr lang="en-US" noProof="0" dirty="0"/>
          </a:p>
        </p:txBody>
      </p:sp>
      <p:sp>
        <p:nvSpPr>
          <p:cNvPr id="10"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Tree>
    <p:extLst>
      <p:ext uri="{BB962C8B-B14F-4D97-AF65-F5344CB8AC3E}">
        <p14:creationId xmlns:p14="http://schemas.microsoft.com/office/powerpoint/2010/main" val="245706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Rechtwinkliges Dreieck 6"/>
          <p:cNvSpPr/>
          <p:nvPr userDrawn="1"/>
        </p:nvSpPr>
        <p:spPr>
          <a:xfrm rot="10800000">
            <a:off x="6128296" y="0"/>
            <a:ext cx="6064572" cy="16272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htwinkliges Dreieck 4"/>
          <p:cNvSpPr/>
          <p:nvPr userDrawn="1"/>
        </p:nvSpPr>
        <p:spPr>
          <a:xfrm>
            <a:off x="0" y="5235924"/>
            <a:ext cx="6064572" cy="16272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en-US" noProof="0" dirty="0"/>
              <a:t>Click to edit title</a:t>
            </a:r>
          </a:p>
        </p:txBody>
      </p:sp>
      <p:sp>
        <p:nvSpPr>
          <p:cNvPr id="8"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C7361587-BD55-4104-9921-D35F1D08D84D}" type="datetime1">
              <a:rPr lang="en-US" smtClean="0"/>
              <a:t>9/24/2018</a:t>
            </a:fld>
            <a:endParaRPr lang="en-US" dirty="0"/>
          </a:p>
        </p:txBody>
      </p:sp>
      <p:sp>
        <p:nvSpPr>
          <p:cNvPr id="9"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noProof="0"/>
              <a:t>© 2016 itelligence</a:t>
            </a:r>
            <a:endParaRPr lang="en-US" noProof="0" dirty="0"/>
          </a:p>
        </p:txBody>
      </p:sp>
      <p:sp>
        <p:nvSpPr>
          <p:cNvPr id="10"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
        <p:nvSpPr>
          <p:cNvPr id="11" name="Inhaltsplatzhalter 4"/>
          <p:cNvSpPr>
            <a:spLocks noGrp="1"/>
          </p:cNvSpPr>
          <p:nvPr>
            <p:ph sz="quarter" idx="11" hasCustomPrompt="1"/>
          </p:nvPr>
        </p:nvSpPr>
        <p:spPr>
          <a:xfrm>
            <a:off x="266400" y="1314000"/>
            <a:ext cx="11642400" cy="5277600"/>
          </a:xfrm>
        </p:spPr>
        <p:txBody>
          <a:body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p:txBody>
      </p:sp>
    </p:spTree>
    <p:extLst>
      <p:ext uri="{BB962C8B-B14F-4D97-AF65-F5344CB8AC3E}">
        <p14:creationId xmlns:p14="http://schemas.microsoft.com/office/powerpoint/2010/main" val="9870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mp; Image 3">
    <p:spTree>
      <p:nvGrpSpPr>
        <p:cNvPr id="1" name=""/>
        <p:cNvGrpSpPr/>
        <p:nvPr/>
      </p:nvGrpSpPr>
      <p:grpSpPr>
        <a:xfrm>
          <a:off x="0" y="0"/>
          <a:ext cx="0" cy="0"/>
          <a:chOff x="0" y="0"/>
          <a:chExt cx="0" cy="0"/>
        </a:xfrm>
      </p:grpSpPr>
      <p:sp>
        <p:nvSpPr>
          <p:cNvPr id="6" name="Rechtwinkliges Dreieck 5"/>
          <p:cNvSpPr/>
          <p:nvPr userDrawn="1"/>
        </p:nvSpPr>
        <p:spPr>
          <a:xfrm rot="10800000">
            <a:off x="6128296" y="0"/>
            <a:ext cx="6064572" cy="16272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htwinkliges Dreieck 6"/>
          <p:cNvSpPr/>
          <p:nvPr userDrawn="1"/>
        </p:nvSpPr>
        <p:spPr>
          <a:xfrm>
            <a:off x="0" y="5235924"/>
            <a:ext cx="6064572" cy="16272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en-US" noProof="0" dirty="0"/>
              <a:t>Click to edit title</a:t>
            </a:r>
          </a:p>
        </p:txBody>
      </p:sp>
      <p:sp>
        <p:nvSpPr>
          <p:cNvPr id="4" name="Textplatzhalter 3"/>
          <p:cNvSpPr>
            <a:spLocks noGrp="1"/>
          </p:cNvSpPr>
          <p:nvPr>
            <p:ph type="body" sz="quarter" idx="10" hasCustomPrompt="1"/>
          </p:nvPr>
        </p:nvSpPr>
        <p:spPr>
          <a:xfrm>
            <a:off x="266400" y="1314000"/>
            <a:ext cx="8022244" cy="5277600"/>
          </a:xfrm>
        </p:spPr>
        <p:txBody>
          <a:bodyPr/>
          <a:lstStyle>
            <a:lvl1pPr>
              <a:defRPr baseline="0"/>
            </a:lvl1pPr>
            <a:lvl2pPr>
              <a:defRPr/>
            </a:lvl2pPr>
            <a:lvl3pPr>
              <a:defRPr/>
            </a:lvl3pPr>
            <a:lvl4pPr>
              <a:defRPr/>
            </a:lvl4pPr>
            <a:lvl5pPr>
              <a:defRPr/>
            </a:lvl5pPr>
            <a:lvl6pPr marL="1080000">
              <a:defRPr/>
            </a:lvl6pPr>
            <a:lvl7pPr marL="1260000">
              <a:lnSpc>
                <a:spcPct val="100000"/>
              </a:lnSpc>
              <a:spcBef>
                <a:spcPts val="1000"/>
              </a:spcBef>
              <a:defRPr/>
            </a:lvl7p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p:txBody>
      </p:sp>
      <p:sp>
        <p:nvSpPr>
          <p:cNvPr id="5" name="Bildplatzhalter 5"/>
          <p:cNvSpPr>
            <a:spLocks noGrp="1"/>
          </p:cNvSpPr>
          <p:nvPr>
            <p:ph type="pic" sz="quarter" idx="22" hasCustomPrompt="1"/>
          </p:nvPr>
        </p:nvSpPr>
        <p:spPr>
          <a:xfrm>
            <a:off x="8390763" y="1314000"/>
            <a:ext cx="3520492" cy="5277600"/>
          </a:xfrm>
          <a:custGeom>
            <a:avLst/>
            <a:gdLst>
              <a:gd name="connsiteX0" fmla="*/ 0 w 2692400"/>
              <a:gd name="connsiteY0" fmla="*/ 5308600 h 5308600"/>
              <a:gd name="connsiteX1" fmla="*/ 0 w 2692400"/>
              <a:gd name="connsiteY1" fmla="*/ 0 h 5308600"/>
              <a:gd name="connsiteX2" fmla="*/ 2692400 w 2692400"/>
              <a:gd name="connsiteY2" fmla="*/ 0 h 5308600"/>
              <a:gd name="connsiteX3" fmla="*/ 2692400 w 2692400"/>
              <a:gd name="connsiteY3" fmla="*/ 5308600 h 5308600"/>
              <a:gd name="connsiteX4" fmla="*/ 0 w 2692400"/>
              <a:gd name="connsiteY4" fmla="*/ 5308600 h 5308600"/>
              <a:gd name="connsiteX0" fmla="*/ 0 w 2692400"/>
              <a:gd name="connsiteY0" fmla="*/ 5308600 h 5308600"/>
              <a:gd name="connsiteX1" fmla="*/ 0 w 2692400"/>
              <a:gd name="connsiteY1" fmla="*/ 0 h 5308600"/>
              <a:gd name="connsiteX2" fmla="*/ 2692400 w 2692400"/>
              <a:gd name="connsiteY2" fmla="*/ 919163 h 5308600"/>
              <a:gd name="connsiteX3" fmla="*/ 2692400 w 2692400"/>
              <a:gd name="connsiteY3" fmla="*/ 5308600 h 5308600"/>
              <a:gd name="connsiteX4" fmla="*/ 0 w 2692400"/>
              <a:gd name="connsiteY4" fmla="*/ 5308600 h 5308600"/>
              <a:gd name="connsiteX0" fmla="*/ 0 w 2692400"/>
              <a:gd name="connsiteY0" fmla="*/ 5308600 h 5308600"/>
              <a:gd name="connsiteX1" fmla="*/ 0 w 2692400"/>
              <a:gd name="connsiteY1" fmla="*/ 0 h 5308600"/>
              <a:gd name="connsiteX2" fmla="*/ 2692400 w 2692400"/>
              <a:gd name="connsiteY2" fmla="*/ 923925 h 5308600"/>
              <a:gd name="connsiteX3" fmla="*/ 2692400 w 2692400"/>
              <a:gd name="connsiteY3" fmla="*/ 5308600 h 5308600"/>
              <a:gd name="connsiteX4" fmla="*/ 0 w 2692400"/>
              <a:gd name="connsiteY4" fmla="*/ 5308600 h 5308600"/>
              <a:gd name="connsiteX0" fmla="*/ 0 w 2692400"/>
              <a:gd name="connsiteY0" fmla="*/ 4362450 h 5308600"/>
              <a:gd name="connsiteX1" fmla="*/ 0 w 2692400"/>
              <a:gd name="connsiteY1" fmla="*/ 0 h 5308600"/>
              <a:gd name="connsiteX2" fmla="*/ 2692400 w 2692400"/>
              <a:gd name="connsiteY2" fmla="*/ 923925 h 5308600"/>
              <a:gd name="connsiteX3" fmla="*/ 2692400 w 2692400"/>
              <a:gd name="connsiteY3" fmla="*/ 5308600 h 5308600"/>
              <a:gd name="connsiteX4" fmla="*/ 0 w 2692400"/>
              <a:gd name="connsiteY4" fmla="*/ 4362450 h 530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400" h="5308600">
                <a:moveTo>
                  <a:pt x="0" y="4362450"/>
                </a:moveTo>
                <a:lnTo>
                  <a:pt x="0" y="0"/>
                </a:lnTo>
                <a:lnTo>
                  <a:pt x="2692400" y="923925"/>
                </a:lnTo>
                <a:lnTo>
                  <a:pt x="2692400" y="5308600"/>
                </a:lnTo>
                <a:lnTo>
                  <a:pt x="0" y="4362450"/>
                </a:lnTo>
                <a:close/>
              </a:path>
            </a:pathLst>
          </a:custGeom>
        </p:spPr>
        <p:txBody>
          <a:bodyPr/>
          <a:lstStyle>
            <a:lvl1pPr marL="0" indent="0">
              <a:buNone/>
              <a:defRPr baseline="0"/>
            </a:lvl1pPr>
          </a:lstStyle>
          <a:p>
            <a:r>
              <a:rPr lang="en-US" noProof="0" dirty="0"/>
              <a:t> </a:t>
            </a:r>
          </a:p>
        </p:txBody>
      </p:sp>
      <p:sp>
        <p:nvSpPr>
          <p:cNvPr id="9"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94778CEC-52D7-400F-AC2B-DEE9C20415F9}" type="datetime1">
              <a:rPr lang="en-US" smtClean="0"/>
              <a:t>9/24/2018</a:t>
            </a:fld>
            <a:endParaRPr lang="en-US" dirty="0"/>
          </a:p>
        </p:txBody>
      </p:sp>
      <p:sp>
        <p:nvSpPr>
          <p:cNvPr id="10"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noProof="0"/>
              <a:t>© 2016 itelligence</a:t>
            </a:r>
            <a:endParaRPr lang="en-US" noProof="0" dirty="0"/>
          </a:p>
        </p:txBody>
      </p:sp>
      <p:sp>
        <p:nvSpPr>
          <p:cNvPr id="11"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Tree>
    <p:extLst>
      <p:ext uri="{BB962C8B-B14F-4D97-AF65-F5344CB8AC3E}">
        <p14:creationId xmlns:p14="http://schemas.microsoft.com/office/powerpoint/2010/main" val="286767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66400" y="1314957"/>
            <a:ext cx="11642295" cy="5276643"/>
          </a:xfrm>
          <a:prstGeom prst="rect">
            <a:avLst/>
          </a:prstGeom>
        </p:spPr>
        <p:txBody>
          <a:bodyPr vert="horz" lIns="91440" tIns="45720" rIns="91440" bIns="45720" rtlCol="0">
            <a:normAutofit/>
          </a:body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a:p>
            <a:pPr lvl="2"/>
            <a:endParaRPr lang="en-US" noProof="0" dirty="0"/>
          </a:p>
        </p:txBody>
      </p:sp>
      <p:pic>
        <p:nvPicPr>
          <p:cNvPr id="7"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1" y="0"/>
            <a:ext cx="360000" cy="36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elplatzhalter 1"/>
          <p:cNvSpPr>
            <a:spLocks noGrp="1"/>
          </p:cNvSpPr>
          <p:nvPr>
            <p:ph type="title"/>
          </p:nvPr>
        </p:nvSpPr>
        <p:spPr>
          <a:xfrm>
            <a:off x="266400" y="360000"/>
            <a:ext cx="11646000" cy="720000"/>
          </a:xfrm>
          <a:prstGeom prst="rect">
            <a:avLst/>
          </a:prstGeom>
        </p:spPr>
        <p:txBody>
          <a:bodyPr vert="horz" lIns="91440" tIns="45720" rIns="91440" bIns="45720" rtlCol="0" anchor="ctr">
            <a:normAutofit/>
          </a:bodyPr>
          <a:lstStyle/>
          <a:p>
            <a:r>
              <a:rPr lang="en-US" noProof="0" dirty="0"/>
              <a:t>Click to edit title</a:t>
            </a:r>
          </a:p>
        </p:txBody>
      </p:sp>
      <p:sp>
        <p:nvSpPr>
          <p:cNvPr id="2"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6980C4B7-B325-40EB-BA44-71922A3253D1}" type="datetime1">
              <a:rPr lang="en-US" smtClean="0"/>
              <a:t>9/24/2018</a:t>
            </a:fld>
            <a:endParaRPr lang="en-US" dirty="0"/>
          </a:p>
        </p:txBody>
      </p:sp>
      <p:sp>
        <p:nvSpPr>
          <p:cNvPr id="4"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noProof="0"/>
              <a:t>© 2016 itelligence</a:t>
            </a:r>
            <a:endParaRPr lang="en-US" noProof="0" dirty="0"/>
          </a:p>
        </p:txBody>
      </p:sp>
      <p:sp>
        <p:nvSpPr>
          <p:cNvPr id="5"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Tree>
    <p:extLst>
      <p:ext uri="{BB962C8B-B14F-4D97-AF65-F5344CB8AC3E}">
        <p14:creationId xmlns:p14="http://schemas.microsoft.com/office/powerpoint/2010/main" val="3525593868"/>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6" r:id="rId5"/>
    <p:sldLayoutId id="2147483667" r:id="rId6"/>
    <p:sldLayoutId id="2147483668" r:id="rId7"/>
    <p:sldLayoutId id="2147483669" r:id="rId8"/>
    <p:sldLayoutId id="2147483670" r:id="rId9"/>
    <p:sldLayoutId id="2147483664" r:id="rId10"/>
    <p:sldLayoutId id="2147483671" r:id="rId11"/>
    <p:sldLayoutId id="2147483672" r:id="rId12"/>
  </p:sldLayoutIdLst>
  <p:hf hdr="0"/>
  <p:txStyles>
    <p:titleStyle>
      <a:lvl1pPr marL="0" marR="0" indent="0" algn="l" defTabSz="914400" rtl="0" eaLnBrk="1" fontAlgn="auto" latinLnBrk="0" hangingPunct="1">
        <a:lnSpc>
          <a:spcPct val="90000"/>
        </a:lnSpc>
        <a:spcBef>
          <a:spcPct val="0"/>
        </a:spcBef>
        <a:spcAft>
          <a:spcPts val="0"/>
        </a:spcAft>
        <a:buClrTx/>
        <a:buSzTx/>
        <a:buFontTx/>
        <a:buNone/>
        <a:tabLst/>
        <a:defRPr sz="2400" kern="120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buClr>
          <a:schemeClr val="accent6"/>
        </a:buClr>
        <a:buFont typeface="Wingdings" panose="05000000000000000000" pitchFamily="2" charset="2"/>
        <a:buChar char="§"/>
        <a:defRPr sz="18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60000" indent="-230400" algn="l" defTabSz="914400" rtl="0" eaLnBrk="1" latinLnBrk="0" hangingPunct="1">
        <a:lnSpc>
          <a:spcPct val="100000"/>
        </a:lnSpc>
        <a:spcBef>
          <a:spcPts val="1000"/>
        </a:spcBef>
        <a:buClr>
          <a:srgbClr val="666666"/>
        </a:buClr>
        <a:buFont typeface="Wingdings" panose="05000000000000000000" pitchFamily="2" charset="2"/>
        <a:buChar char="§"/>
        <a:defRPr sz="1800" kern="1200">
          <a:solidFill>
            <a:schemeClr val="tx1"/>
          </a:solidFill>
          <a:latin typeface="+mn-lt"/>
          <a:ea typeface="+mn-ea"/>
          <a:cs typeface="+mn-cs"/>
        </a:defRPr>
      </a:lvl2pPr>
      <a:lvl3pPr marL="540000" indent="-230400" algn="l" defTabSz="914400" rtl="0" eaLnBrk="1" latinLnBrk="0" hangingPunct="1">
        <a:lnSpc>
          <a:spcPct val="100000"/>
        </a:lnSpc>
        <a:spcBef>
          <a:spcPts val="1000"/>
        </a:spcBef>
        <a:buClr>
          <a:srgbClr val="666666"/>
        </a:buClr>
        <a:buFont typeface="Wingdings" panose="05000000000000000000" pitchFamily="2" charset="2"/>
        <a:buChar char="§"/>
        <a:defRPr sz="1600" kern="1200">
          <a:solidFill>
            <a:schemeClr val="tx1"/>
          </a:solidFill>
          <a:latin typeface="+mn-lt"/>
          <a:ea typeface="+mn-ea"/>
          <a:cs typeface="+mn-cs"/>
        </a:defRPr>
      </a:lvl3pPr>
      <a:lvl4pPr marL="720000" indent="-230400" algn="l" defTabSz="914400" rtl="0" eaLnBrk="1" latinLnBrk="0" hangingPunct="1">
        <a:lnSpc>
          <a:spcPct val="100000"/>
        </a:lnSpc>
        <a:spcBef>
          <a:spcPts val="1000"/>
        </a:spcBef>
        <a:buClr>
          <a:srgbClr val="666666"/>
        </a:buClr>
        <a:buFont typeface="Wingdings" panose="05000000000000000000" pitchFamily="2" charset="2"/>
        <a:buChar char="§"/>
        <a:defRPr sz="1600" kern="1200">
          <a:solidFill>
            <a:schemeClr val="tx1"/>
          </a:solidFill>
          <a:latin typeface="+mn-lt"/>
          <a:ea typeface="+mn-ea"/>
          <a:cs typeface="+mn-cs"/>
        </a:defRPr>
      </a:lvl4pPr>
      <a:lvl5pPr marL="90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5pPr>
      <a:lvl6pPr marL="108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6pPr>
      <a:lvl7pPr marL="126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7pPr>
      <a:lvl8pPr marL="144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8pPr>
      <a:lvl9pPr marL="162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baseline="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www.linkedin.com/in/ingo-jochim-b30b8590/" TargetMode="Externa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0.gif"/><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hyperlink" Target="https://apachecon.dukecon.org/acna/2018/#/scheduledEvent/d3b061c4a120801e8"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apachecon.dukecon.org/acna/2018/#/scheduledEvent/dcf32b078a6d4f21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8.pn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43.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jpeg"/><Relationship Id="rId10" Type="http://schemas.openxmlformats.org/officeDocument/2006/relationships/image" Target="../media/image58.png"/><Relationship Id="rId4" Type="http://schemas.openxmlformats.org/officeDocument/2006/relationships/image" Target="../media/image53.jpeg"/><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linkedin.com/in/andre-walter-87215a35/"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platzhalter 2"/>
          <p:cNvSpPr>
            <a:spLocks noGrp="1"/>
          </p:cNvSpPr>
          <p:nvPr>
            <p:ph type="body" sz="quarter" idx="15"/>
          </p:nvPr>
        </p:nvSpPr>
        <p:spPr/>
        <p:txBody>
          <a:bodyPr/>
          <a:lstStyle/>
          <a:p>
            <a:endParaRPr lang="de-DE"/>
          </a:p>
        </p:txBody>
      </p:sp>
      <p:sp>
        <p:nvSpPr>
          <p:cNvPr id="4" name="Textplatzhalter 3"/>
          <p:cNvSpPr>
            <a:spLocks noGrp="1"/>
          </p:cNvSpPr>
          <p:nvPr>
            <p:ph type="body" sz="quarter" idx="16"/>
          </p:nvPr>
        </p:nvSpPr>
        <p:spPr/>
        <p:txBody>
          <a:bodyPr/>
          <a:lstStyle/>
          <a:p>
            <a:endParaRPr lang="de-DE"/>
          </a:p>
        </p:txBody>
      </p:sp>
      <p:sp>
        <p:nvSpPr>
          <p:cNvPr id="5" name="Textplatzhalter 4"/>
          <p:cNvSpPr>
            <a:spLocks noGrp="1"/>
          </p:cNvSpPr>
          <p:nvPr>
            <p:ph type="body" sz="quarter" idx="10"/>
          </p:nvPr>
        </p:nvSpPr>
        <p:spPr>
          <a:xfrm>
            <a:off x="664532" y="1412776"/>
            <a:ext cx="8474326" cy="2910805"/>
          </a:xfrm>
        </p:spPr>
        <p:txBody>
          <a:bodyPr/>
          <a:lstStyle/>
          <a:p>
            <a:r>
              <a:rPr lang="de-DE" b="1" dirty="0" err="1"/>
              <a:t>CloudStack</a:t>
            </a:r>
            <a:r>
              <a:rPr lang="de-DE" b="1" dirty="0"/>
              <a:t> </a:t>
            </a:r>
            <a:r>
              <a:rPr lang="de-DE" b="1" dirty="0" err="1"/>
              <a:t>with</a:t>
            </a:r>
            <a:r>
              <a:rPr lang="de-DE" b="1" dirty="0"/>
              <a:t> </a:t>
            </a:r>
            <a:r>
              <a:rPr lang="de-DE" b="1" dirty="0" err="1"/>
              <a:t>Ansible</a:t>
            </a:r>
            <a:r>
              <a:rPr lang="de-DE" b="1" dirty="0"/>
              <a:t> Automation</a:t>
            </a:r>
          </a:p>
          <a:p>
            <a:endParaRPr lang="de-DE" dirty="0"/>
          </a:p>
        </p:txBody>
      </p:sp>
      <p:sp>
        <p:nvSpPr>
          <p:cNvPr id="6" name="Textplatzhalter 5"/>
          <p:cNvSpPr>
            <a:spLocks noGrp="1"/>
          </p:cNvSpPr>
          <p:nvPr>
            <p:ph type="body" sz="quarter" idx="11"/>
          </p:nvPr>
        </p:nvSpPr>
        <p:spPr>
          <a:xfrm>
            <a:off x="695400" y="3223800"/>
            <a:ext cx="6840000" cy="228600"/>
          </a:xfrm>
        </p:spPr>
        <p:txBody>
          <a:bodyPr/>
          <a:lstStyle/>
          <a:p>
            <a:r>
              <a:rPr lang="de-DE" sz="1100" dirty="0"/>
              <a:t>25th September 2018</a:t>
            </a:r>
          </a:p>
        </p:txBody>
      </p:sp>
      <p:sp>
        <p:nvSpPr>
          <p:cNvPr id="7" name="Textplatzhalter 6"/>
          <p:cNvSpPr>
            <a:spLocks noGrp="1"/>
          </p:cNvSpPr>
          <p:nvPr>
            <p:ph type="body" sz="quarter" idx="12"/>
          </p:nvPr>
        </p:nvSpPr>
        <p:spPr>
          <a:xfrm>
            <a:off x="695400" y="2851328"/>
            <a:ext cx="6840000" cy="228600"/>
          </a:xfrm>
        </p:spPr>
        <p:txBody>
          <a:bodyPr/>
          <a:lstStyle/>
          <a:p>
            <a:r>
              <a:rPr lang="de-DE" dirty="0"/>
              <a:t>André Walter &amp; Ingo </a:t>
            </a:r>
            <a:r>
              <a:rPr lang="de-DE" dirty="0" err="1"/>
              <a:t>Jochim</a:t>
            </a:r>
            <a:endParaRPr lang="de-DE" dirty="0"/>
          </a:p>
        </p:txBody>
      </p:sp>
    </p:spTree>
    <p:extLst>
      <p:ext uri="{BB962C8B-B14F-4D97-AF65-F5344CB8AC3E}">
        <p14:creationId xmlns:p14="http://schemas.microsoft.com/office/powerpoint/2010/main" val="2343680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Resulting Requirements - Private Cloud</a:t>
            </a:r>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10</a:t>
            </a:fld>
            <a:endParaRPr lang="en-US" dirty="0"/>
          </a:p>
        </p:txBody>
      </p:sp>
      <p:sp>
        <p:nvSpPr>
          <p:cNvPr id="7" name="Inhaltsplatzhalter 6">
            <a:extLst>
              <a:ext uri="{FF2B5EF4-FFF2-40B4-BE49-F238E27FC236}">
                <a16:creationId xmlns:a16="http://schemas.microsoft.com/office/drawing/2014/main" id="{F7BECA6C-B92C-4DB9-80A0-AC03F6C51A3E}"/>
              </a:ext>
            </a:extLst>
          </p:cNvPr>
          <p:cNvSpPr txBox="1">
            <a:spLocks/>
          </p:cNvSpPr>
          <p:nvPr/>
        </p:nvSpPr>
        <p:spPr>
          <a:xfrm>
            <a:off x="453449" y="1181866"/>
            <a:ext cx="7917391" cy="2083006"/>
          </a:xfrm>
          <a:prstGeom prst="rect">
            <a:avLst/>
          </a:prstGeom>
        </p:spPr>
        <p:txBody>
          <a:bodyPr vert="horz" wrap="square" lIns="91440" tIns="45720" rIns="91440" bIns="45720" rtlCol="0" anchor="ctr">
            <a:spAutoFit/>
          </a:bodyPr>
          <a:lstStyle>
            <a:lvl1pPr marL="266700" indent="-266700" algn="l" defTabSz="914400" rtl="0" eaLnBrk="1" latinLnBrk="0" hangingPunct="1">
              <a:lnSpc>
                <a:spcPct val="100000"/>
              </a:lnSpc>
              <a:spcBef>
                <a:spcPts val="1000"/>
              </a:spcBef>
              <a:buClr>
                <a:schemeClr val="accent6"/>
              </a:buClr>
              <a:buFont typeface="Wingdings" panose="05000000000000000000" pitchFamily="2" charset="2"/>
              <a:buChar char="§"/>
              <a:defRPr sz="18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60000" indent="-230400" algn="l" defTabSz="914400" rtl="0" eaLnBrk="1" latinLnBrk="0" hangingPunct="1">
              <a:lnSpc>
                <a:spcPct val="100000"/>
              </a:lnSpc>
              <a:spcBef>
                <a:spcPts val="1000"/>
              </a:spcBef>
              <a:buClr>
                <a:srgbClr val="666666"/>
              </a:buClr>
              <a:buFont typeface="Wingdings" panose="05000000000000000000" pitchFamily="2" charset="2"/>
              <a:buChar char="§"/>
              <a:defRPr sz="1800" kern="1200">
                <a:solidFill>
                  <a:schemeClr val="tx1"/>
                </a:solidFill>
                <a:latin typeface="+mn-lt"/>
                <a:ea typeface="+mn-ea"/>
                <a:cs typeface="+mn-cs"/>
              </a:defRPr>
            </a:lvl2pPr>
            <a:lvl3pPr marL="540000" indent="-230400" algn="l" defTabSz="914400" rtl="0" eaLnBrk="1" latinLnBrk="0" hangingPunct="1">
              <a:lnSpc>
                <a:spcPct val="100000"/>
              </a:lnSpc>
              <a:spcBef>
                <a:spcPts val="1000"/>
              </a:spcBef>
              <a:buClr>
                <a:srgbClr val="666666"/>
              </a:buClr>
              <a:buFont typeface="Wingdings" panose="05000000000000000000" pitchFamily="2" charset="2"/>
              <a:buChar char="§"/>
              <a:defRPr sz="1600" kern="1200">
                <a:solidFill>
                  <a:schemeClr val="tx1"/>
                </a:solidFill>
                <a:latin typeface="+mn-lt"/>
                <a:ea typeface="+mn-ea"/>
                <a:cs typeface="+mn-cs"/>
              </a:defRPr>
            </a:lvl3pPr>
            <a:lvl4pPr marL="720000" indent="-230400" algn="l" defTabSz="914400" rtl="0" eaLnBrk="1" latinLnBrk="0" hangingPunct="1">
              <a:lnSpc>
                <a:spcPct val="100000"/>
              </a:lnSpc>
              <a:spcBef>
                <a:spcPts val="1000"/>
              </a:spcBef>
              <a:buClr>
                <a:srgbClr val="666666"/>
              </a:buClr>
              <a:buFont typeface="Wingdings" panose="05000000000000000000" pitchFamily="2" charset="2"/>
              <a:buChar char="§"/>
              <a:defRPr sz="1600" kern="1200">
                <a:solidFill>
                  <a:schemeClr val="tx1"/>
                </a:solidFill>
                <a:latin typeface="+mn-lt"/>
                <a:ea typeface="+mn-ea"/>
                <a:cs typeface="+mn-cs"/>
              </a:defRPr>
            </a:lvl4pPr>
            <a:lvl5pPr marL="90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5pPr>
            <a:lvl6pPr marL="108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6pPr>
            <a:lvl7pPr marL="126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7pPr>
            <a:lvl8pPr marL="144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8pPr>
            <a:lvl9pPr marL="162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baseline="0">
                <a:solidFill>
                  <a:schemeClr val="tx1"/>
                </a:solidFill>
                <a:latin typeface="+mn-lt"/>
                <a:ea typeface="+mn-ea"/>
                <a:cs typeface="+mn-cs"/>
              </a:defRPr>
            </a:lvl9pPr>
          </a:lstStyle>
          <a:p>
            <a:pPr>
              <a:lnSpc>
                <a:spcPct val="150000"/>
              </a:lnSpc>
              <a:buFont typeface="Arial" panose="020B0604020202020204" pitchFamily="34" charset="0"/>
              <a:buChar char="•"/>
            </a:pPr>
            <a:r>
              <a:rPr lang="en-US" dirty="0">
                <a:sym typeface="Wingdings" panose="05000000000000000000" pitchFamily="2" charset="2"/>
              </a:rPr>
              <a:t>Complete control over tools and technology.</a:t>
            </a:r>
          </a:p>
          <a:p>
            <a:pPr>
              <a:lnSpc>
                <a:spcPct val="150000"/>
              </a:lnSpc>
              <a:buFont typeface="Arial" panose="020B0604020202020204" pitchFamily="34" charset="0"/>
              <a:buChar char="•"/>
            </a:pPr>
            <a:r>
              <a:rPr lang="en-US" dirty="0">
                <a:sym typeface="Wingdings" panose="05000000000000000000" pitchFamily="2" charset="2"/>
              </a:rPr>
              <a:t>Full data control.</a:t>
            </a:r>
          </a:p>
          <a:p>
            <a:pPr>
              <a:lnSpc>
                <a:spcPct val="150000"/>
              </a:lnSpc>
              <a:buFont typeface="Arial" panose="020B0604020202020204" pitchFamily="34" charset="0"/>
              <a:buChar char="•"/>
            </a:pPr>
            <a:r>
              <a:rPr lang="en-US" dirty="0">
                <a:sym typeface="Wingdings" panose="05000000000000000000" pitchFamily="2" charset="2"/>
              </a:rPr>
              <a:t>SLAs important.</a:t>
            </a:r>
          </a:p>
          <a:p>
            <a:pPr>
              <a:lnSpc>
                <a:spcPct val="150000"/>
              </a:lnSpc>
              <a:buFont typeface="Arial" panose="020B0604020202020204" pitchFamily="34" charset="0"/>
              <a:buChar char="•"/>
            </a:pPr>
            <a:r>
              <a:rPr lang="en-US" dirty="0">
                <a:sym typeface="Wingdings" panose="05000000000000000000" pitchFamily="2" charset="2"/>
              </a:rPr>
              <a:t>Special use cases.</a:t>
            </a:r>
            <a:endParaRPr lang="de-DE" dirty="0"/>
          </a:p>
        </p:txBody>
      </p:sp>
      <p:pic>
        <p:nvPicPr>
          <p:cNvPr id="11" name="Graphic 10" descr="Gears">
            <a:extLst>
              <a:ext uri="{FF2B5EF4-FFF2-40B4-BE49-F238E27FC236}">
                <a16:creationId xmlns:a16="http://schemas.microsoft.com/office/drawing/2014/main" id="{B93DAF89-0A2D-4F08-A742-31D9522083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7256" y="1412776"/>
            <a:ext cx="3528392" cy="3528392"/>
          </a:xfrm>
          <a:prstGeom prst="rect">
            <a:avLst/>
          </a:prstGeom>
        </p:spPr>
      </p:pic>
    </p:spTree>
    <p:extLst>
      <p:ext uri="{BB962C8B-B14F-4D97-AF65-F5344CB8AC3E}">
        <p14:creationId xmlns:p14="http://schemas.microsoft.com/office/powerpoint/2010/main" val="2215445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What we do with our cloud?</a:t>
            </a:r>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11</a:t>
            </a:fld>
            <a:endParaRPr lang="en-US" dirty="0"/>
          </a:p>
        </p:txBody>
      </p:sp>
      <p:sp>
        <p:nvSpPr>
          <p:cNvPr id="3" name="Textplatzhalter 2"/>
          <p:cNvSpPr>
            <a:spLocks noGrp="1"/>
          </p:cNvSpPr>
          <p:nvPr>
            <p:ph type="body" sz="quarter" idx="4294967295"/>
          </p:nvPr>
        </p:nvSpPr>
        <p:spPr>
          <a:xfrm>
            <a:off x="470403" y="1182860"/>
            <a:ext cx="11642725" cy="5276850"/>
          </a:xfrm>
        </p:spPr>
        <p:txBody>
          <a:bodyPr/>
          <a:lstStyle/>
          <a:p>
            <a:pPr>
              <a:lnSpc>
                <a:spcPct val="150000"/>
              </a:lnSpc>
              <a:buFont typeface="Arial" panose="020B0604020202020204" pitchFamily="34" charset="0"/>
              <a:buChar char="•"/>
            </a:pPr>
            <a:r>
              <a:rPr lang="en-US" dirty="0"/>
              <a:t>Mostly running SAP systems / IaaS.</a:t>
            </a:r>
          </a:p>
          <a:p>
            <a:pPr>
              <a:lnSpc>
                <a:spcPct val="150000"/>
              </a:lnSpc>
              <a:buFont typeface="Arial" panose="020B0604020202020204" pitchFamily="34" charset="0"/>
              <a:buChar char="•"/>
            </a:pPr>
            <a:r>
              <a:rPr lang="en-US" dirty="0"/>
              <a:t>Production / Training / Demo / Development.</a:t>
            </a:r>
          </a:p>
        </p:txBody>
      </p:sp>
      <p:pic>
        <p:nvPicPr>
          <p:cNvPr id="12" name="Picture 11">
            <a:extLst>
              <a:ext uri="{FF2B5EF4-FFF2-40B4-BE49-F238E27FC236}">
                <a16:creationId xmlns:a16="http://schemas.microsoft.com/office/drawing/2014/main" id="{8756399C-8B06-49A0-BAA5-7CF0AC588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652" y="2215631"/>
            <a:ext cx="2632099" cy="2632099"/>
          </a:xfrm>
          <a:prstGeom prst="rect">
            <a:avLst/>
          </a:prstGeom>
        </p:spPr>
      </p:pic>
      <p:pic>
        <p:nvPicPr>
          <p:cNvPr id="8" name="Picture 7">
            <a:extLst>
              <a:ext uri="{FF2B5EF4-FFF2-40B4-BE49-F238E27FC236}">
                <a16:creationId xmlns:a16="http://schemas.microsoft.com/office/drawing/2014/main" id="{80544A3D-9E1D-471E-9250-E914E7BBF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176" y="714626"/>
            <a:ext cx="3837806" cy="2006624"/>
          </a:xfrm>
          <a:prstGeom prst="rect">
            <a:avLst/>
          </a:prstGeom>
        </p:spPr>
      </p:pic>
      <p:pic>
        <p:nvPicPr>
          <p:cNvPr id="10" name="Picture 9">
            <a:extLst>
              <a:ext uri="{FF2B5EF4-FFF2-40B4-BE49-F238E27FC236}">
                <a16:creationId xmlns:a16="http://schemas.microsoft.com/office/drawing/2014/main" id="{B72BBAD5-C206-4E97-8341-49C9F98D4C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1664" y="2847948"/>
            <a:ext cx="5672487" cy="1046709"/>
          </a:xfrm>
          <a:prstGeom prst="rect">
            <a:avLst/>
          </a:prstGeom>
        </p:spPr>
      </p:pic>
      <p:pic>
        <p:nvPicPr>
          <p:cNvPr id="16" name="Picture 15">
            <a:extLst>
              <a:ext uri="{FF2B5EF4-FFF2-40B4-BE49-F238E27FC236}">
                <a16:creationId xmlns:a16="http://schemas.microsoft.com/office/drawing/2014/main" id="{9E14392A-5A53-4FE5-90CA-1DFD20843D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683" y="4619515"/>
            <a:ext cx="3954448" cy="1924498"/>
          </a:xfrm>
          <a:prstGeom prst="rect">
            <a:avLst/>
          </a:prstGeom>
        </p:spPr>
      </p:pic>
      <p:pic>
        <p:nvPicPr>
          <p:cNvPr id="14" name="Picture 13">
            <a:extLst>
              <a:ext uri="{FF2B5EF4-FFF2-40B4-BE49-F238E27FC236}">
                <a16:creationId xmlns:a16="http://schemas.microsoft.com/office/drawing/2014/main" id="{C276C0D1-F53C-4A99-88E0-C3AE7D15B2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230" y="2752560"/>
            <a:ext cx="1524000" cy="1237488"/>
          </a:xfrm>
          <a:prstGeom prst="rect">
            <a:avLst/>
          </a:prstGeom>
        </p:spPr>
      </p:pic>
      <p:pic>
        <p:nvPicPr>
          <p:cNvPr id="18" name="Picture 17">
            <a:extLst>
              <a:ext uri="{FF2B5EF4-FFF2-40B4-BE49-F238E27FC236}">
                <a16:creationId xmlns:a16="http://schemas.microsoft.com/office/drawing/2014/main" id="{7BF6A344-3852-4565-828A-3642D7E266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9218" y="5316554"/>
            <a:ext cx="4943447" cy="859465"/>
          </a:xfrm>
          <a:prstGeom prst="rect">
            <a:avLst/>
          </a:prstGeom>
        </p:spPr>
      </p:pic>
    </p:spTree>
    <p:extLst>
      <p:ext uri="{BB962C8B-B14F-4D97-AF65-F5344CB8AC3E}">
        <p14:creationId xmlns:p14="http://schemas.microsoft.com/office/powerpoint/2010/main" val="2225137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Why Apache </a:t>
            </a:r>
            <a:r>
              <a:rPr lang="en-US" b="1" dirty="0" err="1"/>
              <a:t>CloudStack</a:t>
            </a:r>
            <a:r>
              <a:rPr lang="en-US" b="1" dirty="0"/>
              <a:t>?</a:t>
            </a:r>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12</a:t>
            </a:fld>
            <a:endParaRPr lang="en-US" dirty="0"/>
          </a:p>
        </p:txBody>
      </p:sp>
      <p:sp>
        <p:nvSpPr>
          <p:cNvPr id="3" name="Textplatzhalter 2"/>
          <p:cNvSpPr>
            <a:spLocks noGrp="1"/>
          </p:cNvSpPr>
          <p:nvPr>
            <p:ph type="body" sz="quarter" idx="4294967295"/>
          </p:nvPr>
        </p:nvSpPr>
        <p:spPr>
          <a:xfrm>
            <a:off x="479376" y="1230438"/>
            <a:ext cx="11642725" cy="5276850"/>
          </a:xfrm>
        </p:spPr>
        <p:txBody>
          <a:bodyPr/>
          <a:lstStyle/>
          <a:p>
            <a:pPr>
              <a:buFont typeface="Arial" panose="020B0604020202020204" pitchFamily="34" charset="0"/>
              <a:buChar char="•"/>
            </a:pPr>
            <a:r>
              <a:rPr lang="en-US" sz="2000" dirty="0"/>
              <a:t>Our requirements:</a:t>
            </a:r>
          </a:p>
          <a:p>
            <a:pPr lvl="2">
              <a:lnSpc>
                <a:spcPct val="150000"/>
              </a:lnSpc>
              <a:buFont typeface="Arial" panose="020B0604020202020204" pitchFamily="34" charset="0"/>
              <a:buChar char="•"/>
            </a:pPr>
            <a:r>
              <a:rPr lang="en-US" sz="1800" dirty="0"/>
              <a:t>Multi tenancy.</a:t>
            </a:r>
          </a:p>
          <a:p>
            <a:pPr lvl="2">
              <a:lnSpc>
                <a:spcPct val="150000"/>
              </a:lnSpc>
              <a:buFont typeface="Arial" panose="020B0604020202020204" pitchFamily="34" charset="0"/>
              <a:buChar char="•"/>
            </a:pPr>
            <a:r>
              <a:rPr lang="en-US" sz="1800" dirty="0" err="1"/>
              <a:t>OpenSource</a:t>
            </a:r>
            <a:r>
              <a:rPr lang="en-US" sz="1800" dirty="0"/>
              <a:t>.</a:t>
            </a:r>
          </a:p>
          <a:p>
            <a:pPr lvl="2">
              <a:lnSpc>
                <a:spcPct val="150000"/>
              </a:lnSpc>
              <a:buFont typeface="Arial" panose="020B0604020202020204" pitchFamily="34" charset="0"/>
              <a:buChar char="•"/>
            </a:pPr>
            <a:r>
              <a:rPr lang="en-US" sz="1800" dirty="0"/>
              <a:t>Powerful API.</a:t>
            </a:r>
          </a:p>
          <a:p>
            <a:pPr lvl="2">
              <a:lnSpc>
                <a:spcPct val="150000"/>
              </a:lnSpc>
              <a:buFont typeface="Arial" panose="020B0604020202020204" pitchFamily="34" charset="0"/>
              <a:buChar char="•"/>
            </a:pPr>
            <a:r>
              <a:rPr lang="en-US" sz="1800" dirty="0"/>
              <a:t>Easy to use.</a:t>
            </a:r>
          </a:p>
          <a:p>
            <a:pPr lvl="2">
              <a:lnSpc>
                <a:spcPct val="150000"/>
              </a:lnSpc>
              <a:buFont typeface="Arial" panose="020B0604020202020204" pitchFamily="34" charset="0"/>
              <a:buChar char="•"/>
            </a:pPr>
            <a:r>
              <a:rPr lang="en-US" sz="1800" dirty="0"/>
              <a:t>Frequent updates.</a:t>
            </a:r>
          </a:p>
          <a:p>
            <a:pPr lvl="2">
              <a:lnSpc>
                <a:spcPct val="150000"/>
              </a:lnSpc>
              <a:buFont typeface="Arial" panose="020B0604020202020204" pitchFamily="34" charset="0"/>
              <a:buChar char="•"/>
            </a:pPr>
            <a:r>
              <a:rPr lang="en-US" sz="1800" dirty="0"/>
              <a:t>Good community.</a:t>
            </a:r>
          </a:p>
          <a:p>
            <a:pPr lvl="2">
              <a:lnSpc>
                <a:spcPct val="150000"/>
              </a:lnSpc>
              <a:buFont typeface="Arial" panose="020B0604020202020204" pitchFamily="34" charset="0"/>
              <a:buChar char="•"/>
            </a:pPr>
            <a:r>
              <a:rPr lang="en-US" sz="1800" dirty="0"/>
              <a:t>Multi hypervisor support.</a:t>
            </a:r>
          </a:p>
          <a:p>
            <a:pPr lvl="1">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39B49419-2924-49E6-8395-C2E23FCBA6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880" y="4847476"/>
            <a:ext cx="2783632" cy="453732"/>
          </a:xfrm>
          <a:prstGeom prst="rect">
            <a:avLst/>
          </a:prstGeom>
        </p:spPr>
      </p:pic>
      <p:pic>
        <p:nvPicPr>
          <p:cNvPr id="10" name="Picture 9">
            <a:extLst>
              <a:ext uri="{FF2B5EF4-FFF2-40B4-BE49-F238E27FC236}">
                <a16:creationId xmlns:a16="http://schemas.microsoft.com/office/drawing/2014/main" id="{0F309D5F-A3DA-4E24-9F42-D6B2D3FA89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5880" y="1230438"/>
            <a:ext cx="1942008" cy="1284962"/>
          </a:xfrm>
          <a:prstGeom prst="rect">
            <a:avLst/>
          </a:prstGeom>
        </p:spPr>
      </p:pic>
      <p:pic>
        <p:nvPicPr>
          <p:cNvPr id="12" name="Picture 11">
            <a:extLst>
              <a:ext uri="{FF2B5EF4-FFF2-40B4-BE49-F238E27FC236}">
                <a16:creationId xmlns:a16="http://schemas.microsoft.com/office/drawing/2014/main" id="{4DA1E51A-08B2-4373-90F7-D5626AB7C6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8208" y="2565369"/>
            <a:ext cx="3381482" cy="1284963"/>
          </a:xfrm>
          <a:prstGeom prst="rect">
            <a:avLst/>
          </a:prstGeom>
        </p:spPr>
      </p:pic>
    </p:spTree>
    <p:extLst>
      <p:ext uri="{BB962C8B-B14F-4D97-AF65-F5344CB8AC3E}">
        <p14:creationId xmlns:p14="http://schemas.microsoft.com/office/powerpoint/2010/main" val="314904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a:t>
            </a:r>
            <a:r>
              <a:rPr lang="en-US" b="1" dirty="0" err="1"/>
              <a:t>cloudstackworks</a:t>
            </a:r>
            <a:r>
              <a:rPr lang="en-US" b="1" dirty="0"/>
              <a:t> – Our Experience, What We Like?</a:t>
            </a:r>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13</a:t>
            </a:fld>
            <a:endParaRPr lang="en-US" dirty="0"/>
          </a:p>
        </p:txBody>
      </p:sp>
      <p:sp>
        <p:nvSpPr>
          <p:cNvPr id="3" name="Textplatzhalter 2"/>
          <p:cNvSpPr>
            <a:spLocks noGrp="1"/>
          </p:cNvSpPr>
          <p:nvPr>
            <p:ph type="body" sz="quarter" idx="4294967295"/>
          </p:nvPr>
        </p:nvSpPr>
        <p:spPr>
          <a:xfrm>
            <a:off x="485019" y="1160711"/>
            <a:ext cx="11642725" cy="5276850"/>
          </a:xfrm>
        </p:spPr>
        <p:txBody>
          <a:bodyPr/>
          <a:lstStyle/>
          <a:p>
            <a:pPr>
              <a:lnSpc>
                <a:spcPct val="150000"/>
              </a:lnSpc>
              <a:buFont typeface="Arial" panose="020B0604020202020204" pitchFamily="34" charset="0"/>
              <a:buChar char="•"/>
            </a:pPr>
            <a:r>
              <a:rPr lang="en-US" dirty="0"/>
              <a:t>Made good experience because #</a:t>
            </a:r>
            <a:r>
              <a:rPr lang="en-US" dirty="0" err="1"/>
              <a:t>cloudstackworks</a:t>
            </a:r>
            <a:r>
              <a:rPr lang="en-US" dirty="0"/>
              <a:t>.</a:t>
            </a:r>
          </a:p>
          <a:p>
            <a:pPr>
              <a:lnSpc>
                <a:spcPct val="150000"/>
              </a:lnSpc>
              <a:buFont typeface="Arial" panose="020B0604020202020204" pitchFamily="34" charset="0"/>
              <a:buChar char="•"/>
            </a:pPr>
            <a:r>
              <a:rPr lang="en-US" dirty="0"/>
              <a:t>Easy to upgrade.</a:t>
            </a:r>
          </a:p>
          <a:p>
            <a:pPr>
              <a:lnSpc>
                <a:spcPct val="150000"/>
              </a:lnSpc>
              <a:buFont typeface="Arial" panose="020B0604020202020204" pitchFamily="34" charset="0"/>
              <a:buChar char="•"/>
            </a:pPr>
            <a:r>
              <a:rPr lang="en-US" dirty="0"/>
              <a:t>Stable, simple, easy to maintain.</a:t>
            </a:r>
          </a:p>
          <a:p>
            <a:pPr>
              <a:lnSpc>
                <a:spcPct val="150000"/>
              </a:lnSpc>
              <a:buFont typeface="Arial" panose="020B0604020202020204" pitchFamily="34" charset="0"/>
              <a:buChar char="•"/>
            </a:pPr>
            <a:r>
              <a:rPr lang="en-US" dirty="0"/>
              <a:t>Great community.</a:t>
            </a:r>
          </a:p>
          <a:p>
            <a:pPr>
              <a:lnSpc>
                <a:spcPct val="150000"/>
              </a:lnSpc>
              <a:buFont typeface="Arial" panose="020B0604020202020204" pitchFamily="34" charset="0"/>
              <a:buChar char="•"/>
            </a:pPr>
            <a:r>
              <a:rPr lang="en-US" dirty="0"/>
              <a:t>Free, </a:t>
            </a:r>
            <a:r>
              <a:rPr lang="en-US" dirty="0" err="1"/>
              <a:t>OpenSource</a:t>
            </a:r>
            <a:r>
              <a:rPr lang="en-US" dirty="0"/>
              <a:t>.</a:t>
            </a:r>
          </a:p>
          <a:p>
            <a:pPr>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4696E8E9-D1EB-4F8A-B754-7B0759004E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895" y="4375195"/>
            <a:ext cx="1569660" cy="1569660"/>
          </a:xfrm>
          <a:prstGeom prst="rect">
            <a:avLst/>
          </a:prstGeom>
        </p:spPr>
      </p:pic>
      <p:pic>
        <p:nvPicPr>
          <p:cNvPr id="12" name="Picture 11">
            <a:extLst>
              <a:ext uri="{FF2B5EF4-FFF2-40B4-BE49-F238E27FC236}">
                <a16:creationId xmlns:a16="http://schemas.microsoft.com/office/drawing/2014/main" id="{774D2A25-EEC1-4DFC-ABA0-A90166883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8939" y="4380379"/>
            <a:ext cx="1869160" cy="1454837"/>
          </a:xfrm>
          <a:prstGeom prst="rect">
            <a:avLst/>
          </a:prstGeom>
        </p:spPr>
      </p:pic>
      <p:sp>
        <p:nvSpPr>
          <p:cNvPr id="13" name="TextBox 12">
            <a:extLst>
              <a:ext uri="{FF2B5EF4-FFF2-40B4-BE49-F238E27FC236}">
                <a16:creationId xmlns:a16="http://schemas.microsoft.com/office/drawing/2014/main" id="{CCBF6ADE-8EE9-4590-B484-17AD2AE23AA8}"/>
              </a:ext>
            </a:extLst>
          </p:cNvPr>
          <p:cNvSpPr txBox="1"/>
          <p:nvPr/>
        </p:nvSpPr>
        <p:spPr>
          <a:xfrm>
            <a:off x="2965533" y="4375195"/>
            <a:ext cx="2110978" cy="1569660"/>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kumimoji="0" lang="de-DE" sz="9600" b="0" i="0" u="none" strike="noStrike" kern="1200" cap="none" spc="0" normalizeH="0" baseline="0" noProof="0" dirty="0" err="1">
                <a:ln>
                  <a:noFill/>
                </a:ln>
                <a:solidFill>
                  <a:schemeClr val="accent6"/>
                </a:solidFill>
                <a:effectLst/>
                <a:uLnTx/>
                <a:uFillTx/>
                <a:latin typeface="Verdana" panose="020B0604030504040204" pitchFamily="34" charset="0"/>
                <a:ea typeface="Verdana" panose="020B0604030504040204" pitchFamily="34" charset="0"/>
                <a:cs typeface="Verdana" panose="020B0604030504040204" pitchFamily="34" charset="0"/>
              </a:rPr>
              <a:t>We</a:t>
            </a:r>
            <a:endParaRPr kumimoji="0" lang="de-DE" sz="9600" b="0" i="0" u="none" strike="noStrike" kern="1200" cap="none" spc="0" normalizeH="0" baseline="0" noProof="0" dirty="0">
              <a:ln>
                <a:noFill/>
              </a:ln>
              <a:solidFill>
                <a:schemeClr val="accent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3278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56" t="21463" r="-56" b="3441"/>
          <a:stretch/>
        </p:blipFill>
        <p:spPr/>
      </p:pic>
      <p:sp>
        <p:nvSpPr>
          <p:cNvPr id="3" name="Textplatzhalter 2"/>
          <p:cNvSpPr>
            <a:spLocks noGrp="1"/>
          </p:cNvSpPr>
          <p:nvPr>
            <p:ph type="body" sz="quarter" idx="15"/>
          </p:nvPr>
        </p:nvSpPr>
        <p:spPr/>
        <p:txBody>
          <a:bodyPr/>
          <a:lstStyle/>
          <a:p>
            <a:endParaRPr lang="de-DE"/>
          </a:p>
        </p:txBody>
      </p:sp>
      <p:sp>
        <p:nvSpPr>
          <p:cNvPr id="4" name="Textplatzhalter 3"/>
          <p:cNvSpPr>
            <a:spLocks noGrp="1"/>
          </p:cNvSpPr>
          <p:nvPr>
            <p:ph type="body" sz="quarter" idx="16"/>
          </p:nvPr>
        </p:nvSpPr>
        <p:spPr/>
        <p:txBody>
          <a:bodyPr/>
          <a:lstStyle/>
          <a:p>
            <a:endParaRPr lang="de-DE"/>
          </a:p>
        </p:txBody>
      </p:sp>
      <p:sp>
        <p:nvSpPr>
          <p:cNvPr id="7" name="Textplatzhalter 4"/>
          <p:cNvSpPr>
            <a:spLocks noGrp="1"/>
          </p:cNvSpPr>
          <p:nvPr>
            <p:ph type="body" sz="quarter" idx="10"/>
          </p:nvPr>
        </p:nvSpPr>
        <p:spPr>
          <a:xfrm>
            <a:off x="762406" y="2038747"/>
            <a:ext cx="8474326" cy="390525"/>
          </a:xfrm>
        </p:spPr>
        <p:txBody>
          <a:bodyPr/>
          <a:lstStyle/>
          <a:p>
            <a:r>
              <a:rPr lang="de-DE" b="1" dirty="0" err="1"/>
              <a:t>Questions</a:t>
            </a:r>
            <a:r>
              <a:rPr lang="de-DE" b="1" dirty="0"/>
              <a:t>?</a:t>
            </a:r>
          </a:p>
        </p:txBody>
      </p:sp>
    </p:spTree>
    <p:extLst>
      <p:ext uri="{BB962C8B-B14F-4D97-AF65-F5344CB8AC3E}">
        <p14:creationId xmlns:p14="http://schemas.microsoft.com/office/powerpoint/2010/main" val="104214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About Ingo</a:t>
            </a:r>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15</a:t>
            </a:fld>
            <a:endParaRPr lang="en-US" dirty="0"/>
          </a:p>
        </p:txBody>
      </p:sp>
      <p:pic>
        <p:nvPicPr>
          <p:cNvPr id="12" name="Picture 11">
            <a:extLst>
              <a:ext uri="{FF2B5EF4-FFF2-40B4-BE49-F238E27FC236}">
                <a16:creationId xmlns:a16="http://schemas.microsoft.com/office/drawing/2014/main" id="{8C0D737C-54DF-4E20-B446-84AA2CF5D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7196" y="1052736"/>
            <a:ext cx="2155469" cy="2385012"/>
          </a:xfrm>
          <a:prstGeom prst="rect">
            <a:avLst/>
          </a:prstGeom>
        </p:spPr>
      </p:pic>
      <p:pic>
        <p:nvPicPr>
          <p:cNvPr id="13" name="Picture 12">
            <a:extLst>
              <a:ext uri="{FF2B5EF4-FFF2-40B4-BE49-F238E27FC236}">
                <a16:creationId xmlns:a16="http://schemas.microsoft.com/office/drawing/2014/main" id="{100DECD4-8EA6-4CB7-9FF6-E57D39B50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225" y="4103882"/>
            <a:ext cx="1892383" cy="890036"/>
          </a:xfrm>
          <a:prstGeom prst="rect">
            <a:avLst/>
          </a:prstGeom>
        </p:spPr>
      </p:pic>
      <p:sp>
        <p:nvSpPr>
          <p:cNvPr id="15" name="Textplatzhalter 2"/>
          <p:cNvSpPr txBox="1">
            <a:spLocks/>
          </p:cNvSpPr>
          <p:nvPr/>
        </p:nvSpPr>
        <p:spPr>
          <a:xfrm>
            <a:off x="448152" y="1340768"/>
            <a:ext cx="11642400" cy="5277600"/>
          </a:xfrm>
          <a:prstGeom prst="rect">
            <a:avLst/>
          </a:prstGeom>
        </p:spPr>
        <p:txBody>
          <a:bodyPr vert="horz" lIns="91440" tIns="45720" rIns="91440" bIns="45720" rtlCol="0">
            <a:normAutofit/>
          </a:bodyPr>
          <a:lstStyle>
            <a:lvl1pPr marL="266700" indent="-266700" algn="l" defTabSz="914400" rtl="0" eaLnBrk="1" latinLnBrk="0" hangingPunct="1">
              <a:lnSpc>
                <a:spcPct val="100000"/>
              </a:lnSpc>
              <a:spcBef>
                <a:spcPts val="1000"/>
              </a:spcBef>
              <a:buClr>
                <a:schemeClr val="accent6"/>
              </a:buClr>
              <a:buFont typeface="Wingdings" panose="05000000000000000000" pitchFamily="2" charset="2"/>
              <a:buChar char="§"/>
              <a:defRPr sz="18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60000" indent="-230400" algn="l" defTabSz="914400" rtl="0" eaLnBrk="1" latinLnBrk="0" hangingPunct="1">
              <a:lnSpc>
                <a:spcPct val="100000"/>
              </a:lnSpc>
              <a:spcBef>
                <a:spcPts val="1000"/>
              </a:spcBef>
              <a:buClr>
                <a:srgbClr val="666666"/>
              </a:buClr>
              <a:buFont typeface="Wingdings" panose="05000000000000000000" pitchFamily="2" charset="2"/>
              <a:buChar char="§"/>
              <a:defRPr sz="1800" kern="1200">
                <a:solidFill>
                  <a:schemeClr val="tx1"/>
                </a:solidFill>
                <a:latin typeface="+mn-lt"/>
                <a:ea typeface="+mn-ea"/>
                <a:cs typeface="+mn-cs"/>
              </a:defRPr>
            </a:lvl2pPr>
            <a:lvl3pPr marL="540000" indent="-230400" algn="l" defTabSz="914400" rtl="0" eaLnBrk="1" latinLnBrk="0" hangingPunct="1">
              <a:lnSpc>
                <a:spcPct val="100000"/>
              </a:lnSpc>
              <a:spcBef>
                <a:spcPts val="1000"/>
              </a:spcBef>
              <a:buClr>
                <a:srgbClr val="666666"/>
              </a:buClr>
              <a:buFont typeface="Wingdings" panose="05000000000000000000" pitchFamily="2" charset="2"/>
              <a:buChar char="§"/>
              <a:defRPr sz="1600" kern="1200">
                <a:solidFill>
                  <a:schemeClr val="tx1"/>
                </a:solidFill>
                <a:latin typeface="+mn-lt"/>
                <a:ea typeface="+mn-ea"/>
                <a:cs typeface="+mn-cs"/>
              </a:defRPr>
            </a:lvl3pPr>
            <a:lvl4pPr marL="720000" indent="-230400" algn="l" defTabSz="914400" rtl="0" eaLnBrk="1" latinLnBrk="0" hangingPunct="1">
              <a:lnSpc>
                <a:spcPct val="100000"/>
              </a:lnSpc>
              <a:spcBef>
                <a:spcPts val="1000"/>
              </a:spcBef>
              <a:buClr>
                <a:srgbClr val="666666"/>
              </a:buClr>
              <a:buFont typeface="Wingdings" panose="05000000000000000000" pitchFamily="2" charset="2"/>
              <a:buChar char="§"/>
              <a:defRPr sz="1600" kern="1200">
                <a:solidFill>
                  <a:schemeClr val="tx1"/>
                </a:solidFill>
                <a:latin typeface="+mn-lt"/>
                <a:ea typeface="+mn-ea"/>
                <a:cs typeface="+mn-cs"/>
              </a:defRPr>
            </a:lvl4pPr>
            <a:lvl5pPr marL="90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5pPr>
            <a:lvl6pPr marL="108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6pPr>
            <a:lvl7pPr marL="126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7pPr>
            <a:lvl8pPr marL="144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8pPr>
            <a:lvl9pPr marL="162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baseline="0">
                <a:solidFill>
                  <a:schemeClr val="tx1"/>
                </a:solidFill>
                <a:latin typeface="+mn-lt"/>
                <a:ea typeface="+mn-ea"/>
                <a:cs typeface="+mn-cs"/>
              </a:defRPr>
            </a:lvl9pPr>
          </a:lstStyle>
          <a:p>
            <a:pPr>
              <a:buFont typeface="Arial" panose="020B0604020202020204" pitchFamily="34" charset="0"/>
              <a:buChar char="•"/>
            </a:pPr>
            <a:r>
              <a:rPr lang="en-US" dirty="0"/>
              <a:t>Head of CIS - Cloud Implementation</a:t>
            </a:r>
          </a:p>
          <a:p>
            <a:pPr>
              <a:buFont typeface="Arial" panose="020B0604020202020204" pitchFamily="34" charset="0"/>
              <a:buChar char="•"/>
            </a:pPr>
            <a:endParaRPr lang="en-US" dirty="0"/>
          </a:p>
          <a:p>
            <a:pPr>
              <a:buFont typeface="Arial" panose="020B0604020202020204" pitchFamily="34" charset="0"/>
              <a:buChar char="•"/>
            </a:pPr>
            <a:r>
              <a:rPr lang="en-US" dirty="0"/>
              <a:t>                 	     </a:t>
            </a:r>
            <a:r>
              <a:rPr lang="de-DE" dirty="0"/>
              <a:t>@</a:t>
            </a:r>
            <a:r>
              <a:rPr lang="de-DE" dirty="0" err="1"/>
              <a:t>ingojochim</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                  	     </a:t>
            </a:r>
            <a:r>
              <a:rPr lang="en-US" dirty="0">
                <a:hlinkClick r:id="rId5"/>
              </a:rPr>
              <a:t>https://www.linkedin.com/in/ingo-jochim-b30b8590/</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                        </a:t>
            </a:r>
            <a:r>
              <a:rPr lang="en-US" dirty="0" err="1"/>
              <a:t>CloudStack</a:t>
            </a:r>
            <a:r>
              <a:rPr lang="en-US" dirty="0"/>
              <a:t> user since 2014</a:t>
            </a:r>
          </a:p>
        </p:txBody>
      </p:sp>
      <p:pic>
        <p:nvPicPr>
          <p:cNvPr id="16" name="Picture 8">
            <a:extLst>
              <a:ext uri="{FF2B5EF4-FFF2-40B4-BE49-F238E27FC236}">
                <a16:creationId xmlns:a16="http://schemas.microsoft.com/office/drawing/2014/main" id="{23520508-CC95-472F-833D-BCE50C206B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416" y="2132856"/>
            <a:ext cx="589325" cy="478532"/>
          </a:xfrm>
          <a:prstGeom prst="rect">
            <a:avLst/>
          </a:prstGeom>
        </p:spPr>
      </p:pic>
      <p:pic>
        <p:nvPicPr>
          <p:cNvPr id="17" name="Picture 10">
            <a:extLst>
              <a:ext uri="{FF2B5EF4-FFF2-40B4-BE49-F238E27FC236}">
                <a16:creationId xmlns:a16="http://schemas.microsoft.com/office/drawing/2014/main" id="{E3781A07-AA76-4B63-88AD-3DE463C9D5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1852" y="3140968"/>
            <a:ext cx="609786" cy="609786"/>
          </a:xfrm>
          <a:prstGeom prst="rect">
            <a:avLst/>
          </a:prstGeom>
        </p:spPr>
      </p:pic>
    </p:spTree>
    <p:extLst>
      <p:ext uri="{BB962C8B-B14F-4D97-AF65-F5344CB8AC3E}">
        <p14:creationId xmlns:p14="http://schemas.microsoft.com/office/powerpoint/2010/main" val="1009695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Agenda - Ingo</a:t>
            </a:r>
          </a:p>
        </p:txBody>
      </p:sp>
      <p:sp>
        <p:nvSpPr>
          <p:cNvPr id="3" name="Textplatzhalter 2"/>
          <p:cNvSpPr>
            <a:spLocks noGrp="1"/>
          </p:cNvSpPr>
          <p:nvPr>
            <p:ph type="body" sz="quarter" idx="10"/>
          </p:nvPr>
        </p:nvSpPr>
        <p:spPr>
          <a:xfrm>
            <a:off x="466714" y="1340768"/>
            <a:ext cx="11642400" cy="5277600"/>
          </a:xfrm>
        </p:spPr>
        <p:txBody>
          <a:bodyPr>
            <a:normAutofit/>
          </a:bodyPr>
          <a:lstStyle/>
          <a:p>
            <a:r>
              <a:rPr lang="en-US" sz="1600" dirty="0"/>
              <a:t> Big picture of our cloud.      </a:t>
            </a:r>
          </a:p>
          <a:p>
            <a:r>
              <a:rPr lang="en-US" sz="1600" dirty="0"/>
              <a:t> </a:t>
            </a:r>
            <a:r>
              <a:rPr lang="en-US" sz="1600" dirty="0" err="1"/>
              <a:t>CloudStack</a:t>
            </a:r>
            <a:r>
              <a:rPr lang="en-US" sz="1600" dirty="0"/>
              <a:t> THE central component.</a:t>
            </a:r>
          </a:p>
          <a:p>
            <a:r>
              <a:rPr lang="en-US" sz="1600" dirty="0"/>
              <a:t> Customer portal.</a:t>
            </a:r>
          </a:p>
          <a:p>
            <a:r>
              <a:rPr lang="en-US" sz="1600" dirty="0"/>
              <a:t> Portal - How it works?</a:t>
            </a:r>
          </a:p>
          <a:p>
            <a:r>
              <a:rPr lang="en-US" sz="1600" dirty="0"/>
              <a:t> </a:t>
            </a:r>
            <a:r>
              <a:rPr lang="en-US" sz="1600" dirty="0" err="1"/>
              <a:t>Ansible</a:t>
            </a:r>
            <a:r>
              <a:rPr lang="en-US" sz="1600" dirty="0"/>
              <a:t> daemon.</a:t>
            </a:r>
          </a:p>
          <a:p>
            <a:r>
              <a:rPr lang="en-US" sz="1600" dirty="0"/>
              <a:t> Response in user interface.</a:t>
            </a:r>
          </a:p>
          <a:p>
            <a:r>
              <a:rPr lang="en-US" sz="1600" dirty="0"/>
              <a:t> Dynamical user interface.</a:t>
            </a:r>
          </a:p>
          <a:p>
            <a:r>
              <a:rPr lang="en-US" sz="1600" dirty="0"/>
              <a:t> Automation host - network setup.</a:t>
            </a:r>
          </a:p>
          <a:p>
            <a:r>
              <a:rPr lang="en-US" sz="1600" dirty="0"/>
              <a:t> Scalable setup.</a:t>
            </a:r>
          </a:p>
          <a:p>
            <a:r>
              <a:rPr lang="en-US" sz="1600" dirty="0"/>
              <a:t> Application installation automation.</a:t>
            </a:r>
            <a:endParaRPr lang="en-US" dirty="0"/>
          </a:p>
          <a:p>
            <a:endParaRPr lang="en-US" dirty="0"/>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16</a:t>
            </a:fld>
            <a:endParaRPr lang="en-US" dirty="0"/>
          </a:p>
        </p:txBody>
      </p:sp>
    </p:spTree>
    <p:extLst>
      <p:ext uri="{BB962C8B-B14F-4D97-AF65-F5344CB8AC3E}">
        <p14:creationId xmlns:p14="http://schemas.microsoft.com/office/powerpoint/2010/main" val="2961390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rot="16200000">
            <a:off x="11742265" y="6575847"/>
            <a:ext cx="734392" cy="179860"/>
          </a:xfrm>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a:xfrm rot="16200000">
            <a:off x="9598565" y="3694052"/>
            <a:ext cx="5029200" cy="179860"/>
          </a:xfrm>
        </p:spPr>
        <p:txBody>
          <a:bodyPr/>
          <a:lstStyle/>
          <a:p>
            <a:r>
              <a:rPr lang="en-US"/>
              <a:t>© 2016 itelligence</a:t>
            </a:r>
            <a:endParaRPr lang="en-US" dirty="0"/>
          </a:p>
        </p:txBody>
      </p:sp>
      <p:sp>
        <p:nvSpPr>
          <p:cNvPr id="6" name="Foliennummernplatzhalter 5"/>
          <p:cNvSpPr>
            <a:spLocks noGrp="1"/>
          </p:cNvSpPr>
          <p:nvPr>
            <p:ph type="sldNum" sz="quarter" idx="4"/>
          </p:nvPr>
        </p:nvSpPr>
        <p:spPr>
          <a:xfrm>
            <a:off x="11725244" y="172649"/>
            <a:ext cx="468421" cy="360000"/>
          </a:xfrm>
        </p:spPr>
        <p:txBody>
          <a:bodyPr/>
          <a:lstStyle/>
          <a:p>
            <a:fld id="{C914FE87-F950-44CD-9768-D5C48F718129}" type="slidenum">
              <a:rPr lang="en-US" smtClean="0"/>
              <a:pPr/>
              <a:t>17</a:t>
            </a:fld>
            <a:endParaRPr lang="en-US" dirty="0"/>
          </a:p>
        </p:txBody>
      </p:sp>
      <p:grpSp>
        <p:nvGrpSpPr>
          <p:cNvPr id="10" name="Group 3">
            <a:extLst>
              <a:ext uri="{FF2B5EF4-FFF2-40B4-BE49-F238E27FC236}">
                <a16:creationId xmlns:a16="http://schemas.microsoft.com/office/drawing/2014/main" id="{80E18B2B-D486-456A-BC8C-DC9DA1328927}"/>
              </a:ext>
            </a:extLst>
          </p:cNvPr>
          <p:cNvGrpSpPr>
            <a:grpSpLocks/>
          </p:cNvGrpSpPr>
          <p:nvPr/>
        </p:nvGrpSpPr>
        <p:grpSpPr bwMode="auto">
          <a:xfrm>
            <a:off x="74761" y="279828"/>
            <a:ext cx="7050451" cy="6355660"/>
            <a:chOff x="1639" y="1152"/>
            <a:chExt cx="2482" cy="2736"/>
          </a:xfrm>
        </p:grpSpPr>
        <p:sp>
          <p:nvSpPr>
            <p:cNvPr id="11" name="Puzzle3">
              <a:extLst>
                <a:ext uri="{FF2B5EF4-FFF2-40B4-BE49-F238E27FC236}">
                  <a16:creationId xmlns:a16="http://schemas.microsoft.com/office/drawing/2014/main" id="{1CEF2CAC-0C49-49DC-AE16-78C87C761B00}"/>
                </a:ext>
              </a:extLst>
            </p:cNvPr>
            <p:cNvSpPr>
              <a:spLocks noEditPoints="1" noChangeArrowheads="1"/>
            </p:cNvSpPr>
            <p:nvPr/>
          </p:nvSpPr>
          <p:spPr bwMode="gray">
            <a:xfrm>
              <a:off x="2848" y="1152"/>
              <a:ext cx="974" cy="145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DFDFDF"/>
            </a:solidFill>
            <a:ln w="381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SG" sz="1400" b="0" i="0" u="none" strike="noStrike" kern="0" cap="none" spc="0" normalizeH="0" baseline="0" noProof="0" dirty="0">
                <a:ln>
                  <a:noFill/>
                </a:ln>
                <a:solidFill>
                  <a:srgbClr val="000000"/>
                </a:solidFill>
                <a:effectLst/>
                <a:uLnTx/>
                <a:uFillTx/>
                <a:ea typeface="SimSun"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zh-SG" sz="1400" kern="0" dirty="0">
                <a:solidFill>
                  <a:srgbClr val="000000"/>
                </a:solidFill>
                <a:ea typeface="SimSun"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SG" sz="1400" b="0" i="0" u="none" strike="noStrike" kern="0" cap="none" spc="0" normalizeH="0" baseline="0" noProof="0" dirty="0">
                <a:ln>
                  <a:noFill/>
                </a:ln>
                <a:solidFill>
                  <a:srgbClr val="000000"/>
                </a:solidFill>
                <a:effectLst/>
                <a:uLnTx/>
                <a:uFillTx/>
                <a:ea typeface="SimSun"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zh-SG" sz="1400" kern="0" dirty="0">
                <a:solidFill>
                  <a:srgbClr val="000000"/>
                </a:solidFill>
                <a:ea typeface="SimSun"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SG" sz="1400" b="0" i="0" u="none" strike="noStrike" kern="0" cap="none" spc="0" normalizeH="0" baseline="0" noProof="0" dirty="0">
                <a:ln>
                  <a:noFill/>
                </a:ln>
                <a:solidFill>
                  <a:srgbClr val="000000"/>
                </a:solidFill>
                <a:effectLst/>
                <a:uLnTx/>
                <a:uFillTx/>
                <a:ea typeface="SimSun"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zh-SG" sz="1400" kern="0" dirty="0">
                <a:solidFill>
                  <a:srgbClr val="000000"/>
                </a:solidFill>
                <a:ea typeface="SimSun"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SG" sz="1400" b="0" i="0" u="none" strike="noStrike" kern="0" cap="none" spc="0" normalizeH="0" baseline="0" noProof="0" dirty="0">
                <a:ln>
                  <a:noFill/>
                </a:ln>
                <a:solidFill>
                  <a:srgbClr val="000000"/>
                </a:solidFill>
                <a:effectLst/>
                <a:uLnTx/>
                <a:uFillTx/>
                <a:ea typeface="SimSun" panose="02010600030101010101" pitchFamily="2" charset="-122"/>
              </a:endParaRPr>
            </a:p>
          </p:txBody>
        </p:sp>
        <p:sp>
          <p:nvSpPr>
            <p:cNvPr id="12" name="Puzzle2">
              <a:extLst>
                <a:ext uri="{FF2B5EF4-FFF2-40B4-BE49-F238E27FC236}">
                  <a16:creationId xmlns:a16="http://schemas.microsoft.com/office/drawing/2014/main" id="{D2ED87E1-07A9-4EFF-859C-CBE9ED409669}"/>
                </a:ext>
              </a:extLst>
            </p:cNvPr>
            <p:cNvSpPr>
              <a:spLocks noEditPoints="1" noChangeArrowheads="1"/>
            </p:cNvSpPr>
            <p:nvPr/>
          </p:nvSpPr>
          <p:spPr bwMode="gray">
            <a:xfrm>
              <a:off x="2563" y="2211"/>
              <a:ext cx="1558" cy="1324"/>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DFDFDF"/>
            </a:solidFill>
            <a:ln w="38100">
              <a:solidFill>
                <a:srgbClr val="FFFFFF"/>
              </a:solidFill>
              <a:miter lim="800000"/>
              <a:headEnd/>
              <a:tailEnd/>
            </a:ln>
          </p:spPr>
          <p:txBody>
            <a:bodyPr lIns="45720" rIns="45720" bIns="18288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de-DE"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de-DE" sz="1400" kern="0" dirty="0">
                <a:solidFill>
                  <a:srgbClr val="000000"/>
                </a:solidFill>
              </a:endParaRPr>
            </a:p>
          </p:txBody>
        </p:sp>
        <p:sp>
          <p:nvSpPr>
            <p:cNvPr id="13" name="Puzzle4">
              <a:extLst>
                <a:ext uri="{FF2B5EF4-FFF2-40B4-BE49-F238E27FC236}">
                  <a16:creationId xmlns:a16="http://schemas.microsoft.com/office/drawing/2014/main" id="{73B29194-5F44-4D02-8618-46A0DFB888C6}"/>
                </a:ext>
              </a:extLst>
            </p:cNvPr>
            <p:cNvSpPr>
              <a:spLocks noEditPoints="1" noChangeArrowheads="1"/>
            </p:cNvSpPr>
            <p:nvPr/>
          </p:nvSpPr>
          <p:spPr bwMode="gray">
            <a:xfrm>
              <a:off x="1962" y="2195"/>
              <a:ext cx="938" cy="169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FDFDF"/>
            </a:solidFill>
            <a:ln w="38100">
              <a:solidFill>
                <a:srgbClr val="FFFFFF"/>
              </a:solidFill>
              <a:miter lim="800000"/>
              <a:headEnd/>
              <a:tailEnd/>
            </a:ln>
          </p:spPr>
          <p:txBody>
            <a:bodyPr lIns="45720" rIns="45720" bIns="18288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de-DE"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de-DE" sz="1400" kern="0" dirty="0">
                <a:solidFill>
                  <a:srgbClr val="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de-DE"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de-DE" sz="1400" kern="0" dirty="0">
                <a:solidFill>
                  <a:srgbClr val="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de-DE"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de-DE" sz="1400" b="0" i="0" u="none" strike="noStrike" kern="0" cap="none" spc="0" normalizeH="0" baseline="0" noProof="0" dirty="0">
                <a:ln>
                  <a:noFill/>
                </a:ln>
                <a:solidFill>
                  <a:srgbClr val="000000"/>
                </a:solidFill>
                <a:effectLst/>
                <a:uLnTx/>
                <a:uFillTx/>
              </a:endParaRPr>
            </a:p>
          </p:txBody>
        </p:sp>
        <p:sp>
          <p:nvSpPr>
            <p:cNvPr id="14" name="Puzzle1">
              <a:extLst>
                <a:ext uri="{FF2B5EF4-FFF2-40B4-BE49-F238E27FC236}">
                  <a16:creationId xmlns:a16="http://schemas.microsoft.com/office/drawing/2014/main" id="{5B390DC2-7A5C-4BE8-9F79-9BD018B8A8F5}"/>
                </a:ext>
              </a:extLst>
            </p:cNvPr>
            <p:cNvSpPr>
              <a:spLocks noEditPoints="1" noChangeArrowheads="1"/>
            </p:cNvSpPr>
            <p:nvPr/>
          </p:nvSpPr>
          <p:spPr bwMode="gray">
            <a:xfrm>
              <a:off x="1639" y="1592"/>
              <a:ext cx="1577" cy="100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DFDFDF"/>
            </a:solidFill>
            <a:ln w="38100">
              <a:solidFill>
                <a:srgbClr val="FFFFFF"/>
              </a:solidFill>
              <a:miter lim="800000"/>
              <a:headEnd/>
              <a:tailEnd/>
            </a:ln>
          </p:spPr>
          <p:txBody>
            <a:bodyPr lIns="45720" rIns="4572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de-DE" sz="1400" b="0" i="0" u="none" strike="noStrike" kern="0" cap="none" spc="0" normalizeH="0" baseline="0" noProof="0" dirty="0">
                <a:ln>
                  <a:noFill/>
                </a:ln>
                <a:solidFill>
                  <a:srgbClr val="000000"/>
                </a:solidFill>
                <a:effectLst/>
                <a:uLnTx/>
                <a:uFillTx/>
              </a:endParaRPr>
            </a:p>
          </p:txBody>
        </p:sp>
      </p:grpSp>
      <p:grpSp>
        <p:nvGrpSpPr>
          <p:cNvPr id="15" name="Group 3">
            <a:extLst>
              <a:ext uri="{FF2B5EF4-FFF2-40B4-BE49-F238E27FC236}">
                <a16:creationId xmlns:a16="http://schemas.microsoft.com/office/drawing/2014/main" id="{0DAF9930-B0E0-461D-BBFC-5750DDB64155}"/>
              </a:ext>
            </a:extLst>
          </p:cNvPr>
          <p:cNvGrpSpPr>
            <a:grpSpLocks/>
          </p:cNvGrpSpPr>
          <p:nvPr/>
        </p:nvGrpSpPr>
        <p:grpSpPr bwMode="auto">
          <a:xfrm>
            <a:off x="5163390" y="276814"/>
            <a:ext cx="6918470" cy="6358674"/>
            <a:chOff x="1639" y="1152"/>
            <a:chExt cx="2482" cy="2736"/>
          </a:xfrm>
        </p:grpSpPr>
        <p:sp>
          <p:nvSpPr>
            <p:cNvPr id="16" name="Puzzle3">
              <a:extLst>
                <a:ext uri="{FF2B5EF4-FFF2-40B4-BE49-F238E27FC236}">
                  <a16:creationId xmlns:a16="http://schemas.microsoft.com/office/drawing/2014/main" id="{99F774FE-00D6-41B5-B548-9C56AD247848}"/>
                </a:ext>
              </a:extLst>
            </p:cNvPr>
            <p:cNvSpPr>
              <a:spLocks noEditPoints="1" noChangeArrowheads="1"/>
            </p:cNvSpPr>
            <p:nvPr/>
          </p:nvSpPr>
          <p:spPr bwMode="gray">
            <a:xfrm>
              <a:off x="2848" y="1152"/>
              <a:ext cx="974" cy="145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DFDFDF"/>
            </a:solidFill>
            <a:ln w="381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SG" sz="1400" b="0" i="0" u="none" strike="noStrike" kern="0" cap="none" spc="0" normalizeH="0" baseline="0" noProof="0" dirty="0">
                <a:ln>
                  <a:noFill/>
                </a:ln>
                <a:solidFill>
                  <a:srgbClr val="000000"/>
                </a:solidFill>
                <a:effectLst/>
                <a:uLnTx/>
                <a:uFillTx/>
                <a:ea typeface="SimSun"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zh-SG" sz="1400" kern="0" dirty="0">
                <a:solidFill>
                  <a:srgbClr val="000000"/>
                </a:solidFill>
                <a:ea typeface="SimSun"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SG" sz="1400" b="0" i="0" u="none" strike="noStrike" kern="0" cap="none" spc="0" normalizeH="0" baseline="0" noProof="0" dirty="0">
                <a:ln>
                  <a:noFill/>
                </a:ln>
                <a:solidFill>
                  <a:srgbClr val="000000"/>
                </a:solidFill>
                <a:effectLst/>
                <a:uLnTx/>
                <a:uFillTx/>
                <a:ea typeface="SimSun"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zh-SG" sz="1400" kern="0" dirty="0">
                <a:solidFill>
                  <a:srgbClr val="000000"/>
                </a:solidFill>
                <a:ea typeface="SimSun"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SG" sz="1400" b="0" i="0" u="none" strike="noStrike" kern="0" cap="none" spc="0" normalizeH="0" baseline="0" noProof="0" dirty="0">
                <a:ln>
                  <a:noFill/>
                </a:ln>
                <a:solidFill>
                  <a:srgbClr val="000000"/>
                </a:solidFill>
                <a:effectLst/>
                <a:uLnTx/>
                <a:uFillTx/>
                <a:ea typeface="SimSun"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zh-SG" sz="1400" kern="0" dirty="0">
                <a:solidFill>
                  <a:srgbClr val="000000"/>
                </a:solidFill>
                <a:ea typeface="SimSun"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SG" sz="1400" b="0" i="0" u="none" strike="noStrike" kern="0" cap="none" spc="0" normalizeH="0" baseline="0" noProof="0" dirty="0">
                <a:ln>
                  <a:noFill/>
                </a:ln>
                <a:solidFill>
                  <a:srgbClr val="000000"/>
                </a:solidFill>
                <a:effectLst/>
                <a:uLnTx/>
                <a:uFillTx/>
                <a:ea typeface="SimSun" panose="02010600030101010101" pitchFamily="2" charset="-122"/>
              </a:endParaRPr>
            </a:p>
          </p:txBody>
        </p:sp>
        <p:sp>
          <p:nvSpPr>
            <p:cNvPr id="17" name="Puzzle2">
              <a:extLst>
                <a:ext uri="{FF2B5EF4-FFF2-40B4-BE49-F238E27FC236}">
                  <a16:creationId xmlns:a16="http://schemas.microsoft.com/office/drawing/2014/main" id="{1BD64F50-ADC3-4698-947C-7571249E1F60}"/>
                </a:ext>
              </a:extLst>
            </p:cNvPr>
            <p:cNvSpPr>
              <a:spLocks noEditPoints="1" noChangeArrowheads="1"/>
            </p:cNvSpPr>
            <p:nvPr/>
          </p:nvSpPr>
          <p:spPr bwMode="gray">
            <a:xfrm>
              <a:off x="2563" y="2211"/>
              <a:ext cx="1558" cy="1324"/>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DFDFDF"/>
            </a:solidFill>
            <a:ln w="38100">
              <a:solidFill>
                <a:srgbClr val="FFFFFF"/>
              </a:solidFill>
              <a:miter lim="800000"/>
              <a:headEnd/>
              <a:tailEnd/>
            </a:ln>
          </p:spPr>
          <p:txBody>
            <a:bodyPr lIns="45720" rIns="45720" bIns="18288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de-DE"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de-DE" sz="1400" kern="0" dirty="0">
                <a:solidFill>
                  <a:srgbClr val="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de-DE" sz="1400" kern="0" dirty="0">
                <a:solidFill>
                  <a:srgbClr val="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de-DE"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de-DE" sz="1400" b="0" i="0" u="none" strike="noStrike" kern="0" cap="none" spc="0" normalizeH="0" baseline="0" noProof="0" dirty="0">
                <a:ln>
                  <a:noFill/>
                </a:ln>
                <a:solidFill>
                  <a:srgbClr val="000000"/>
                </a:solidFill>
                <a:effectLst/>
                <a:uLnTx/>
                <a:uFillTx/>
              </a:endParaRPr>
            </a:p>
          </p:txBody>
        </p:sp>
        <p:sp>
          <p:nvSpPr>
            <p:cNvPr id="18" name="Puzzle4">
              <a:extLst>
                <a:ext uri="{FF2B5EF4-FFF2-40B4-BE49-F238E27FC236}">
                  <a16:creationId xmlns:a16="http://schemas.microsoft.com/office/drawing/2014/main" id="{8252DDDF-FA56-4963-8421-A4CFB97C5358}"/>
                </a:ext>
              </a:extLst>
            </p:cNvPr>
            <p:cNvSpPr>
              <a:spLocks noEditPoints="1" noChangeArrowheads="1"/>
            </p:cNvSpPr>
            <p:nvPr/>
          </p:nvSpPr>
          <p:spPr bwMode="gray">
            <a:xfrm>
              <a:off x="1962" y="2195"/>
              <a:ext cx="938" cy="169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FDFDF"/>
            </a:solidFill>
            <a:ln w="38100">
              <a:solidFill>
                <a:srgbClr val="FFFFFF"/>
              </a:solidFill>
              <a:miter lim="800000"/>
              <a:headEnd/>
              <a:tailEnd/>
            </a:ln>
          </p:spPr>
          <p:txBody>
            <a:bodyPr lIns="45720" rIns="45720" bIns="18288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lang="en-US" altLang="de-DE" sz="1400" kern="0" dirty="0">
                <a:solidFill>
                  <a:srgbClr val="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de-DE"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de-DE" sz="1400" kern="0" dirty="0">
                <a:solidFill>
                  <a:srgbClr val="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de-DE"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de-DE" sz="1400" b="0" i="0" u="none" strike="noStrike" kern="0" cap="none" spc="0" normalizeH="0" baseline="0" noProof="0" dirty="0">
                <a:ln>
                  <a:noFill/>
                </a:ln>
                <a:solidFill>
                  <a:srgbClr val="000000"/>
                </a:solidFill>
                <a:effectLst/>
                <a:uLnTx/>
                <a:uFillTx/>
              </a:endParaRPr>
            </a:p>
          </p:txBody>
        </p:sp>
        <p:sp>
          <p:nvSpPr>
            <p:cNvPr id="19" name="Puzzle1">
              <a:extLst>
                <a:ext uri="{FF2B5EF4-FFF2-40B4-BE49-F238E27FC236}">
                  <a16:creationId xmlns:a16="http://schemas.microsoft.com/office/drawing/2014/main" id="{1B28CF76-9450-4026-8BE5-439E314DF28B}"/>
                </a:ext>
              </a:extLst>
            </p:cNvPr>
            <p:cNvSpPr>
              <a:spLocks noEditPoints="1" noChangeArrowheads="1"/>
            </p:cNvSpPr>
            <p:nvPr/>
          </p:nvSpPr>
          <p:spPr bwMode="gray">
            <a:xfrm>
              <a:off x="1639" y="1592"/>
              <a:ext cx="1577" cy="100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DFDFDF"/>
            </a:solidFill>
            <a:ln w="38100">
              <a:solidFill>
                <a:srgbClr val="FFFFFF"/>
              </a:solidFill>
              <a:miter lim="800000"/>
              <a:headEnd/>
              <a:tailEnd/>
            </a:ln>
          </p:spPr>
          <p:txBody>
            <a:bodyPr lIns="45720" rIns="4572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de-DE" sz="1400" b="0" i="0" u="none" strike="noStrike" kern="0" cap="none" spc="0" normalizeH="0" baseline="0" noProof="0" dirty="0">
                <a:ln>
                  <a:noFill/>
                </a:ln>
                <a:solidFill>
                  <a:srgbClr val="000000"/>
                </a:solidFill>
                <a:effectLst/>
                <a:uLnTx/>
                <a:uFillTx/>
              </a:endParaRPr>
            </a:p>
          </p:txBody>
        </p:sp>
      </p:grpSp>
      <p:pic>
        <p:nvPicPr>
          <p:cNvPr id="20" name="Grafik 16">
            <a:extLst>
              <a:ext uri="{FF2B5EF4-FFF2-40B4-BE49-F238E27FC236}">
                <a16:creationId xmlns:a16="http://schemas.microsoft.com/office/drawing/2014/main" id="{709A1EF5-86A3-425F-87D1-AC3810B6A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693" y="2273596"/>
            <a:ext cx="1384274" cy="392403"/>
          </a:xfrm>
          <a:prstGeom prst="rect">
            <a:avLst/>
          </a:prstGeom>
        </p:spPr>
      </p:pic>
      <p:pic>
        <p:nvPicPr>
          <p:cNvPr id="21" name="Grafik 18">
            <a:extLst>
              <a:ext uri="{FF2B5EF4-FFF2-40B4-BE49-F238E27FC236}">
                <a16:creationId xmlns:a16="http://schemas.microsoft.com/office/drawing/2014/main" id="{219AF12D-E999-4787-9FEE-589A8CD95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247" y="3904217"/>
            <a:ext cx="1291833" cy="406973"/>
          </a:xfrm>
          <a:prstGeom prst="rect">
            <a:avLst/>
          </a:prstGeom>
        </p:spPr>
      </p:pic>
      <p:pic>
        <p:nvPicPr>
          <p:cNvPr id="22" name="Grafik 19" descr="check_mk.200.png">
            <a:extLst>
              <a:ext uri="{FF2B5EF4-FFF2-40B4-BE49-F238E27FC236}">
                <a16:creationId xmlns:a16="http://schemas.microsoft.com/office/drawing/2014/main" id="{D901C114-2242-43C6-9408-6E0B0344562C}"/>
              </a:ext>
            </a:extLst>
          </p:cNvPr>
          <p:cNvPicPr>
            <a:picLocks noChangeAspect="1"/>
          </p:cNvPicPr>
          <p:nvPr/>
        </p:nvPicPr>
        <p:blipFill>
          <a:blip r:embed="rId5"/>
          <a:stretch>
            <a:fillRect/>
          </a:stretch>
        </p:blipFill>
        <p:spPr>
          <a:xfrm>
            <a:off x="4250607" y="3790363"/>
            <a:ext cx="1254050" cy="723647"/>
          </a:xfrm>
          <a:prstGeom prst="rect">
            <a:avLst/>
          </a:prstGeom>
        </p:spPr>
      </p:pic>
      <p:pic>
        <p:nvPicPr>
          <p:cNvPr id="23" name="Grafik 20" descr="backup.gif">
            <a:extLst>
              <a:ext uri="{FF2B5EF4-FFF2-40B4-BE49-F238E27FC236}">
                <a16:creationId xmlns:a16="http://schemas.microsoft.com/office/drawing/2014/main" id="{F725D671-FE1A-49A0-BCC7-B78B34BE1879}"/>
              </a:ext>
            </a:extLst>
          </p:cNvPr>
          <p:cNvPicPr>
            <a:picLocks noChangeAspect="1"/>
          </p:cNvPicPr>
          <p:nvPr/>
        </p:nvPicPr>
        <p:blipFill>
          <a:blip r:embed="rId6"/>
          <a:stretch>
            <a:fillRect/>
          </a:stretch>
        </p:blipFill>
        <p:spPr>
          <a:xfrm>
            <a:off x="6445309" y="3780943"/>
            <a:ext cx="2086983" cy="676100"/>
          </a:xfrm>
          <a:prstGeom prst="rect">
            <a:avLst/>
          </a:prstGeom>
        </p:spPr>
      </p:pic>
      <p:pic>
        <p:nvPicPr>
          <p:cNvPr id="24" name="Grafik 1">
            <a:extLst>
              <a:ext uri="{FF2B5EF4-FFF2-40B4-BE49-F238E27FC236}">
                <a16:creationId xmlns:a16="http://schemas.microsoft.com/office/drawing/2014/main" id="{9BF43C8F-1954-489C-BC99-DC58C024D9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86894" y="1608037"/>
            <a:ext cx="1647072" cy="1714286"/>
          </a:xfrm>
          <a:prstGeom prst="rect">
            <a:avLst/>
          </a:prstGeom>
        </p:spPr>
      </p:pic>
      <p:pic>
        <p:nvPicPr>
          <p:cNvPr id="25" name="Grafik 3">
            <a:extLst>
              <a:ext uri="{FF2B5EF4-FFF2-40B4-BE49-F238E27FC236}">
                <a16:creationId xmlns:a16="http://schemas.microsoft.com/office/drawing/2014/main" id="{1B5D5D64-7D41-4A22-A77C-818D28CB0C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299" y="1470370"/>
            <a:ext cx="2773344" cy="2124364"/>
          </a:xfrm>
          <a:prstGeom prst="rect">
            <a:avLst/>
          </a:prstGeom>
        </p:spPr>
      </p:pic>
      <p:pic>
        <p:nvPicPr>
          <p:cNvPr id="26" name="Grafik 4">
            <a:extLst>
              <a:ext uri="{FF2B5EF4-FFF2-40B4-BE49-F238E27FC236}">
                <a16:creationId xmlns:a16="http://schemas.microsoft.com/office/drawing/2014/main" id="{9470D15A-3394-49D4-A41B-CEAEEC79C0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59717" y="1742782"/>
            <a:ext cx="1546561" cy="1579541"/>
          </a:xfrm>
          <a:prstGeom prst="rect">
            <a:avLst/>
          </a:prstGeom>
        </p:spPr>
      </p:pic>
      <p:pic>
        <p:nvPicPr>
          <p:cNvPr id="27" name="Grafik 5">
            <a:extLst>
              <a:ext uri="{FF2B5EF4-FFF2-40B4-BE49-F238E27FC236}">
                <a16:creationId xmlns:a16="http://schemas.microsoft.com/office/drawing/2014/main" id="{445D7693-720A-4ABB-869A-1913125D72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81904" y="3558332"/>
            <a:ext cx="2074696" cy="1259627"/>
          </a:xfrm>
          <a:prstGeom prst="rect">
            <a:avLst/>
          </a:prstGeom>
        </p:spPr>
      </p:pic>
      <p:sp>
        <p:nvSpPr>
          <p:cNvPr id="2" name="Titel 1"/>
          <p:cNvSpPr>
            <a:spLocks noGrp="1"/>
          </p:cNvSpPr>
          <p:nvPr>
            <p:ph type="title"/>
          </p:nvPr>
        </p:nvSpPr>
        <p:spPr/>
        <p:txBody>
          <a:bodyPr/>
          <a:lstStyle/>
          <a:p>
            <a:r>
              <a:rPr lang="en-US" b="1" dirty="0"/>
              <a:t>Big Picture of Our Cloud</a:t>
            </a:r>
          </a:p>
        </p:txBody>
      </p:sp>
    </p:spTree>
    <p:extLst>
      <p:ext uri="{BB962C8B-B14F-4D97-AF65-F5344CB8AC3E}">
        <p14:creationId xmlns:p14="http://schemas.microsoft.com/office/powerpoint/2010/main" val="1826323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Talk Reference</a:t>
            </a:r>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18</a:t>
            </a:fld>
            <a:endParaRPr lang="en-US" dirty="0"/>
          </a:p>
        </p:txBody>
      </p:sp>
      <p:sp>
        <p:nvSpPr>
          <p:cNvPr id="3" name="Textplatzhalter 2"/>
          <p:cNvSpPr>
            <a:spLocks noGrp="1"/>
          </p:cNvSpPr>
          <p:nvPr>
            <p:ph sz="quarter" idx="11"/>
          </p:nvPr>
        </p:nvSpPr>
        <p:spPr>
          <a:xfrm>
            <a:off x="448152" y="1340768"/>
            <a:ext cx="11642400" cy="5277600"/>
          </a:xfrm>
        </p:spPr>
        <p:txBody>
          <a:bodyPr>
            <a:normAutofit/>
          </a:bodyPr>
          <a:lstStyle/>
          <a:p>
            <a:pPr>
              <a:buFont typeface="Arial" panose="020B0604020202020204" pitchFamily="34" charset="0"/>
              <a:buChar char="•"/>
            </a:pPr>
            <a:r>
              <a:rPr lang="de-DE" sz="1600" b="1" dirty="0" err="1"/>
              <a:t>CloudStack</a:t>
            </a:r>
            <a:r>
              <a:rPr lang="de-DE" sz="1600" b="1" dirty="0"/>
              <a:t> + </a:t>
            </a:r>
            <a:r>
              <a:rPr lang="de-DE" sz="1600" b="1" dirty="0" err="1"/>
              <a:t>Ceph</a:t>
            </a:r>
            <a:r>
              <a:rPr lang="de-DE" sz="1600" b="1" dirty="0"/>
              <a:t> 					</a:t>
            </a:r>
            <a:r>
              <a:rPr lang="de-DE" sz="1400" dirty="0"/>
              <a:t>(Sebastian Bretschneider - </a:t>
            </a:r>
            <a:r>
              <a:rPr lang="de-DE" sz="1400" dirty="0" err="1"/>
              <a:t>Monday</a:t>
            </a:r>
            <a:r>
              <a:rPr lang="de-DE" sz="1400" dirty="0"/>
              <a:t>, 24th Sep, 15:40)</a:t>
            </a:r>
          </a:p>
          <a:p>
            <a:pPr marL="360000" lvl="2" indent="0">
              <a:buNone/>
            </a:pPr>
            <a:r>
              <a:rPr lang="en-US" i="1" dirty="0"/>
              <a:t>Abstract:</a:t>
            </a:r>
          </a:p>
          <a:p>
            <a:pPr marL="360000" lvl="2" indent="0">
              <a:buNone/>
            </a:pPr>
            <a:r>
              <a:rPr lang="en-US" dirty="0"/>
              <a:t>This is about our way from NFS to CEPH as primary Storage in </a:t>
            </a:r>
            <a:r>
              <a:rPr lang="en-US" dirty="0" err="1"/>
              <a:t>CloudStack</a:t>
            </a:r>
            <a:r>
              <a:rPr lang="en-US" dirty="0"/>
              <a:t>. Disadvantages about NFS as primary Storage - recommendations for CEPH - what can go wrong. Stories of a Sysadmin.</a:t>
            </a:r>
          </a:p>
          <a:p>
            <a:pPr marL="360000" lvl="2" indent="0">
              <a:buNone/>
            </a:pPr>
            <a:r>
              <a:rPr lang="en-US" sz="1200" dirty="0">
                <a:hlinkClick r:id="rId3"/>
              </a:rPr>
              <a:t>https://apachecon.dukecon.org/acna/2018/#/scheduledEvent/d3b061c4a120801e8</a:t>
            </a:r>
            <a:endParaRPr lang="en-US" sz="1200" dirty="0"/>
          </a:p>
          <a:p>
            <a:pPr lvl="2"/>
            <a:endParaRPr lang="en-US" dirty="0"/>
          </a:p>
          <a:p>
            <a:pPr>
              <a:buFont typeface="Arial" panose="020B0604020202020204" pitchFamily="34" charset="0"/>
              <a:buChar char="•"/>
            </a:pPr>
            <a:r>
              <a:rPr lang="de-DE" b="1" dirty="0" err="1"/>
              <a:t>Billing</a:t>
            </a:r>
            <a:r>
              <a:rPr lang="de-DE" b="1" dirty="0"/>
              <a:t> </a:t>
            </a:r>
            <a:r>
              <a:rPr lang="de-DE" b="1" dirty="0" err="1"/>
              <a:t>with</a:t>
            </a:r>
            <a:r>
              <a:rPr lang="de-DE" b="1" dirty="0"/>
              <a:t> </a:t>
            </a:r>
            <a:r>
              <a:rPr lang="de-DE" b="1" dirty="0" err="1"/>
              <a:t>CloudStack</a:t>
            </a:r>
            <a:r>
              <a:rPr lang="de-DE" b="1" dirty="0"/>
              <a:t> 				</a:t>
            </a:r>
            <a:r>
              <a:rPr lang="de-DE" sz="1400" dirty="0"/>
              <a:t>(Alexander Stock - </a:t>
            </a:r>
            <a:r>
              <a:rPr lang="de-DE" sz="1400" dirty="0" err="1"/>
              <a:t>Monday</a:t>
            </a:r>
            <a:r>
              <a:rPr lang="de-DE" sz="1400" dirty="0"/>
              <a:t>, 24th Sep, 16:40)</a:t>
            </a:r>
          </a:p>
          <a:p>
            <a:pPr marL="360000" lvl="2" indent="0">
              <a:buNone/>
            </a:pPr>
            <a:r>
              <a:rPr lang="en-US" i="1" dirty="0"/>
              <a:t>Abstract:</a:t>
            </a:r>
          </a:p>
          <a:p>
            <a:pPr marL="360000" lvl="2" indent="0">
              <a:buNone/>
            </a:pPr>
            <a:r>
              <a:rPr lang="en-US" dirty="0"/>
              <a:t>In this talk you will see which tools we use to generate billing reports for </a:t>
            </a:r>
            <a:r>
              <a:rPr lang="en-US" dirty="0" err="1"/>
              <a:t>cloudstack</a:t>
            </a:r>
            <a:r>
              <a:rPr lang="en-US" dirty="0"/>
              <a:t> and what were the difficulties which we discovered during the implementation.</a:t>
            </a:r>
          </a:p>
          <a:p>
            <a:pPr marL="360000" lvl="2" indent="0">
              <a:buNone/>
            </a:pPr>
            <a:r>
              <a:rPr lang="en-US" sz="1200" dirty="0">
                <a:hlinkClick r:id="rId4"/>
              </a:rPr>
              <a:t>https://apachecon.dukecon.org/acna/2018/#/scheduledEvent/dcf32b078a6d4f21d</a:t>
            </a:r>
            <a:endParaRPr lang="en-US" sz="1200" dirty="0"/>
          </a:p>
          <a:p>
            <a:pPr marL="360000" lvl="2" indent="0">
              <a:buNone/>
            </a:pPr>
            <a:endParaRPr lang="en-US" dirty="0"/>
          </a:p>
          <a:p>
            <a:pPr lvl="2"/>
            <a:endParaRPr lang="en-US" dirty="0"/>
          </a:p>
          <a:p>
            <a:endParaRPr lang="en-US" dirty="0"/>
          </a:p>
          <a:p>
            <a:endParaRPr lang="en-US" dirty="0"/>
          </a:p>
        </p:txBody>
      </p:sp>
    </p:spTree>
    <p:extLst>
      <p:ext uri="{BB962C8B-B14F-4D97-AF65-F5344CB8AC3E}">
        <p14:creationId xmlns:p14="http://schemas.microsoft.com/office/powerpoint/2010/main" val="416936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a:t>CloudStack</a:t>
            </a:r>
            <a:r>
              <a:rPr lang="en-US" b="1" dirty="0"/>
              <a:t> The central component </a:t>
            </a:r>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19</a:t>
            </a:fld>
            <a:endParaRPr lang="en-US" dirty="0"/>
          </a:p>
        </p:txBody>
      </p:sp>
      <p:sp>
        <p:nvSpPr>
          <p:cNvPr id="3" name="Textplatzhalter 2"/>
          <p:cNvSpPr>
            <a:spLocks noGrp="1"/>
          </p:cNvSpPr>
          <p:nvPr>
            <p:ph sz="quarter" idx="11"/>
          </p:nvPr>
        </p:nvSpPr>
        <p:spPr>
          <a:xfrm>
            <a:off x="448585" y="1272898"/>
            <a:ext cx="11642400" cy="5277600"/>
          </a:xfrm>
        </p:spPr>
        <p:txBody>
          <a:bodyPr>
            <a:normAutofit/>
          </a:bodyPr>
          <a:lstStyle/>
          <a:p>
            <a:pPr>
              <a:lnSpc>
                <a:spcPct val="150000"/>
              </a:lnSpc>
              <a:buFont typeface="Arial" panose="020B0604020202020204" pitchFamily="34" charset="0"/>
              <a:buChar char="•"/>
            </a:pPr>
            <a:r>
              <a:rPr lang="en-US" sz="1600" dirty="0"/>
              <a:t>Used via API.</a:t>
            </a:r>
          </a:p>
          <a:p>
            <a:pPr>
              <a:lnSpc>
                <a:spcPct val="150000"/>
              </a:lnSpc>
              <a:buFont typeface="Arial" panose="020B0604020202020204" pitchFamily="34" charset="0"/>
              <a:buChar char="•"/>
            </a:pPr>
            <a:r>
              <a:rPr lang="en-US" sz="1600" dirty="0"/>
              <a:t>We use it for:</a:t>
            </a:r>
          </a:p>
          <a:p>
            <a:pPr lvl="2">
              <a:lnSpc>
                <a:spcPct val="150000"/>
              </a:lnSpc>
              <a:buFont typeface="Arial" panose="020B0604020202020204" pitchFamily="34" charset="0"/>
              <a:buChar char="•"/>
            </a:pPr>
            <a:r>
              <a:rPr lang="en-US" dirty="0"/>
              <a:t>Compute.</a:t>
            </a:r>
          </a:p>
          <a:p>
            <a:pPr lvl="2">
              <a:lnSpc>
                <a:spcPct val="150000"/>
              </a:lnSpc>
              <a:buFont typeface="Arial" panose="020B0604020202020204" pitchFamily="34" charset="0"/>
              <a:buChar char="•"/>
            </a:pPr>
            <a:r>
              <a:rPr lang="en-US" dirty="0"/>
              <a:t>Block storage.</a:t>
            </a:r>
          </a:p>
          <a:p>
            <a:pPr lvl="2">
              <a:lnSpc>
                <a:spcPct val="150000"/>
              </a:lnSpc>
              <a:buFont typeface="Arial" panose="020B0604020202020204" pitchFamily="34" charset="0"/>
              <a:buChar char="•"/>
            </a:pPr>
            <a:r>
              <a:rPr lang="en-US" dirty="0"/>
              <a:t>Network.</a:t>
            </a:r>
          </a:p>
          <a:p>
            <a:pPr lvl="2">
              <a:lnSpc>
                <a:spcPct val="150000"/>
              </a:lnSpc>
              <a:buFont typeface="Arial" panose="020B0604020202020204" pitchFamily="34" charset="0"/>
              <a:buChar char="•"/>
            </a:pPr>
            <a:r>
              <a:rPr lang="en-US" dirty="0"/>
              <a:t>Usage recording.</a:t>
            </a:r>
          </a:p>
          <a:p>
            <a:pPr lvl="2">
              <a:lnSpc>
                <a:spcPct val="150000"/>
              </a:lnSpc>
              <a:buFont typeface="Arial" panose="020B0604020202020204" pitchFamily="34" charset="0"/>
              <a:buChar char="•"/>
            </a:pPr>
            <a:r>
              <a:rPr lang="en-US" dirty="0"/>
              <a:t>Tagging.</a:t>
            </a:r>
          </a:p>
          <a:p>
            <a:endParaRPr lang="en-US" sz="1600" dirty="0"/>
          </a:p>
          <a:p>
            <a:endParaRPr lang="en-US" dirty="0"/>
          </a:p>
          <a:p>
            <a:endParaRPr lang="en-US" dirty="0"/>
          </a:p>
        </p:txBody>
      </p:sp>
      <p:pic>
        <p:nvPicPr>
          <p:cNvPr id="7" name="Picture 6">
            <a:extLst>
              <a:ext uri="{FF2B5EF4-FFF2-40B4-BE49-F238E27FC236}">
                <a16:creationId xmlns:a16="http://schemas.microsoft.com/office/drawing/2014/main" id="{FEB4CC32-7783-40CF-BAF7-38096D28140E}"/>
              </a:ext>
            </a:extLst>
          </p:cNvPr>
          <p:cNvPicPr>
            <a:picLocks noChangeAspect="1"/>
          </p:cNvPicPr>
          <p:nvPr/>
        </p:nvPicPr>
        <p:blipFill>
          <a:blip r:embed="rId3"/>
          <a:stretch>
            <a:fillRect/>
          </a:stretch>
        </p:blipFill>
        <p:spPr>
          <a:xfrm>
            <a:off x="3719736" y="1365258"/>
            <a:ext cx="7789868" cy="4032448"/>
          </a:xfrm>
          <a:prstGeom prst="rect">
            <a:avLst/>
          </a:prstGeom>
        </p:spPr>
      </p:pic>
    </p:spTree>
    <p:extLst>
      <p:ext uri="{BB962C8B-B14F-4D97-AF65-F5344CB8AC3E}">
        <p14:creationId xmlns:p14="http://schemas.microsoft.com/office/powerpoint/2010/main" val="31728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Agenda</a:t>
            </a:r>
          </a:p>
        </p:txBody>
      </p:sp>
      <p:sp>
        <p:nvSpPr>
          <p:cNvPr id="3" name="Textplatzhalter 2"/>
          <p:cNvSpPr>
            <a:spLocks noGrp="1"/>
          </p:cNvSpPr>
          <p:nvPr>
            <p:ph type="body" sz="quarter" idx="10"/>
          </p:nvPr>
        </p:nvSpPr>
        <p:spPr>
          <a:xfrm>
            <a:off x="448152" y="1340768"/>
            <a:ext cx="11642400" cy="5277600"/>
          </a:xfrm>
        </p:spPr>
        <p:txBody>
          <a:bodyPr/>
          <a:lstStyle/>
          <a:p>
            <a:r>
              <a:rPr lang="en-US" dirty="0"/>
              <a:t>Talk André</a:t>
            </a:r>
          </a:p>
          <a:p>
            <a:r>
              <a:rPr lang="en-US" dirty="0"/>
              <a:t>Talk Ingo</a:t>
            </a:r>
          </a:p>
          <a:p>
            <a:endParaRPr lang="en-US" dirty="0"/>
          </a:p>
          <a:p>
            <a:endParaRPr lang="en-US" dirty="0"/>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2</a:t>
            </a:fld>
            <a:endParaRPr lang="en-US" dirty="0"/>
          </a:p>
        </p:txBody>
      </p:sp>
      <p:pic>
        <p:nvPicPr>
          <p:cNvPr id="10" name="Picture 9">
            <a:extLst>
              <a:ext uri="{FF2B5EF4-FFF2-40B4-BE49-F238E27FC236}">
                <a16:creationId xmlns:a16="http://schemas.microsoft.com/office/drawing/2014/main" id="{AAB72344-62DB-4CC7-B8ED-0B2AAE40C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816" y="2852936"/>
            <a:ext cx="2409056" cy="2409056"/>
          </a:xfrm>
          <a:prstGeom prst="rect">
            <a:avLst/>
          </a:prstGeom>
        </p:spPr>
      </p:pic>
      <p:pic>
        <p:nvPicPr>
          <p:cNvPr id="12" name="Picture 11">
            <a:extLst>
              <a:ext uri="{FF2B5EF4-FFF2-40B4-BE49-F238E27FC236}">
                <a16:creationId xmlns:a16="http://schemas.microsoft.com/office/drawing/2014/main" id="{0A1276A5-E760-43D8-9107-CD5478C06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96" y="2852936"/>
            <a:ext cx="2155469" cy="2385012"/>
          </a:xfrm>
          <a:prstGeom prst="rect">
            <a:avLst/>
          </a:prstGeom>
        </p:spPr>
      </p:pic>
    </p:spTree>
    <p:extLst>
      <p:ext uri="{BB962C8B-B14F-4D97-AF65-F5344CB8AC3E}">
        <p14:creationId xmlns:p14="http://schemas.microsoft.com/office/powerpoint/2010/main" val="2894424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Customer Portal</a:t>
            </a:r>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20</a:t>
            </a:fld>
            <a:endParaRPr lang="en-US" dirty="0"/>
          </a:p>
        </p:txBody>
      </p:sp>
      <p:pic>
        <p:nvPicPr>
          <p:cNvPr id="7" name="Grafik 6">
            <a:extLst>
              <a:ext uri="{FF2B5EF4-FFF2-40B4-BE49-F238E27FC236}">
                <a16:creationId xmlns:a16="http://schemas.microsoft.com/office/drawing/2014/main" id="{3E907978-BA2B-478E-9331-94F76C6ACB5B}"/>
              </a:ext>
            </a:extLst>
          </p:cNvPr>
          <p:cNvPicPr>
            <a:picLocks noChangeAspect="1"/>
          </p:cNvPicPr>
          <p:nvPr/>
        </p:nvPicPr>
        <p:blipFill>
          <a:blip r:embed="rId3"/>
          <a:stretch>
            <a:fillRect/>
          </a:stretch>
        </p:blipFill>
        <p:spPr>
          <a:xfrm>
            <a:off x="7659852" y="102830"/>
            <a:ext cx="4243846" cy="2803696"/>
          </a:xfrm>
          <a:prstGeom prst="rect">
            <a:avLst/>
          </a:prstGeom>
        </p:spPr>
      </p:pic>
      <p:pic>
        <p:nvPicPr>
          <p:cNvPr id="8" name="Grafik 5">
            <a:extLst>
              <a:ext uri="{FF2B5EF4-FFF2-40B4-BE49-F238E27FC236}">
                <a16:creationId xmlns:a16="http://schemas.microsoft.com/office/drawing/2014/main" id="{577A7BE5-32A5-40B5-BF4E-761EA266D878}"/>
              </a:ext>
            </a:extLst>
          </p:cNvPr>
          <p:cNvPicPr>
            <a:picLocks noChangeAspect="1"/>
          </p:cNvPicPr>
          <p:nvPr/>
        </p:nvPicPr>
        <p:blipFill>
          <a:blip r:embed="rId4"/>
          <a:stretch>
            <a:fillRect/>
          </a:stretch>
        </p:blipFill>
        <p:spPr>
          <a:xfrm>
            <a:off x="1559496" y="2677619"/>
            <a:ext cx="8136904" cy="3907376"/>
          </a:xfrm>
          <a:prstGeom prst="rect">
            <a:avLst/>
          </a:prstGeom>
          <a:effectLst>
            <a:glow rad="139700">
              <a:schemeClr val="accent1">
                <a:satMod val="175000"/>
                <a:alpha val="40000"/>
              </a:schemeClr>
            </a:glow>
          </a:effectLst>
        </p:spPr>
      </p:pic>
      <p:sp>
        <p:nvSpPr>
          <p:cNvPr id="11" name="Inhaltsplatzhalter 6">
            <a:extLst>
              <a:ext uri="{FF2B5EF4-FFF2-40B4-BE49-F238E27FC236}">
                <a16:creationId xmlns:a16="http://schemas.microsoft.com/office/drawing/2014/main" id="{FC176718-B404-4DDD-8194-3D95E1802F96}"/>
              </a:ext>
            </a:extLst>
          </p:cNvPr>
          <p:cNvSpPr txBox="1">
            <a:spLocks/>
          </p:cNvSpPr>
          <p:nvPr/>
        </p:nvSpPr>
        <p:spPr>
          <a:xfrm>
            <a:off x="453548" y="1214525"/>
            <a:ext cx="7109346" cy="1328569"/>
          </a:xfrm>
          <a:prstGeom prst="rect">
            <a:avLst/>
          </a:prstGeom>
        </p:spPr>
        <p:txBody>
          <a:bodyPr vert="horz" wrap="square" lIns="91440" tIns="45720" rIns="91440" bIns="45720" rtlCol="0" anchor="ctr">
            <a:spAutoFit/>
          </a:bodyPr>
          <a:lstStyle>
            <a:lvl1pPr marL="266700" indent="-266700" algn="l" defTabSz="914400" rtl="0" eaLnBrk="1" latinLnBrk="0" hangingPunct="1">
              <a:lnSpc>
                <a:spcPct val="100000"/>
              </a:lnSpc>
              <a:spcBef>
                <a:spcPts val="1000"/>
              </a:spcBef>
              <a:buClr>
                <a:schemeClr val="accent6"/>
              </a:buClr>
              <a:buFont typeface="Wingdings" panose="05000000000000000000" pitchFamily="2" charset="2"/>
              <a:buChar char="§"/>
              <a:defRPr sz="18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60000" indent="-230400" algn="l" defTabSz="914400" rtl="0" eaLnBrk="1" latinLnBrk="0" hangingPunct="1">
              <a:lnSpc>
                <a:spcPct val="100000"/>
              </a:lnSpc>
              <a:spcBef>
                <a:spcPts val="1000"/>
              </a:spcBef>
              <a:buClr>
                <a:srgbClr val="666666"/>
              </a:buClr>
              <a:buFont typeface="Wingdings" panose="05000000000000000000" pitchFamily="2" charset="2"/>
              <a:buChar char="§"/>
              <a:defRPr sz="1800" kern="1200">
                <a:solidFill>
                  <a:schemeClr val="tx1"/>
                </a:solidFill>
                <a:latin typeface="+mn-lt"/>
                <a:ea typeface="+mn-ea"/>
                <a:cs typeface="+mn-cs"/>
              </a:defRPr>
            </a:lvl2pPr>
            <a:lvl3pPr marL="540000" indent="-230400" algn="l" defTabSz="914400" rtl="0" eaLnBrk="1" latinLnBrk="0" hangingPunct="1">
              <a:lnSpc>
                <a:spcPct val="100000"/>
              </a:lnSpc>
              <a:spcBef>
                <a:spcPts val="1000"/>
              </a:spcBef>
              <a:buClr>
                <a:srgbClr val="666666"/>
              </a:buClr>
              <a:buFont typeface="Wingdings" panose="05000000000000000000" pitchFamily="2" charset="2"/>
              <a:buChar char="§"/>
              <a:defRPr sz="1600" kern="1200">
                <a:solidFill>
                  <a:schemeClr val="tx1"/>
                </a:solidFill>
                <a:latin typeface="+mn-lt"/>
                <a:ea typeface="+mn-ea"/>
                <a:cs typeface="+mn-cs"/>
              </a:defRPr>
            </a:lvl3pPr>
            <a:lvl4pPr marL="720000" indent="-230400" algn="l" defTabSz="914400" rtl="0" eaLnBrk="1" latinLnBrk="0" hangingPunct="1">
              <a:lnSpc>
                <a:spcPct val="100000"/>
              </a:lnSpc>
              <a:spcBef>
                <a:spcPts val="1000"/>
              </a:spcBef>
              <a:buClr>
                <a:srgbClr val="666666"/>
              </a:buClr>
              <a:buFont typeface="Wingdings" panose="05000000000000000000" pitchFamily="2" charset="2"/>
              <a:buChar char="§"/>
              <a:defRPr sz="1600" kern="1200">
                <a:solidFill>
                  <a:schemeClr val="tx1"/>
                </a:solidFill>
                <a:latin typeface="+mn-lt"/>
                <a:ea typeface="+mn-ea"/>
                <a:cs typeface="+mn-cs"/>
              </a:defRPr>
            </a:lvl4pPr>
            <a:lvl5pPr marL="90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5pPr>
            <a:lvl6pPr marL="108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6pPr>
            <a:lvl7pPr marL="126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7pPr>
            <a:lvl8pPr marL="144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8pPr>
            <a:lvl9pPr marL="162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baseline="0">
                <a:solidFill>
                  <a:schemeClr val="tx1"/>
                </a:solidFill>
                <a:latin typeface="+mn-lt"/>
                <a:ea typeface="+mn-ea"/>
                <a:cs typeface="+mn-cs"/>
              </a:defRPr>
            </a:lvl9pPr>
          </a:lstStyle>
          <a:p>
            <a:pPr>
              <a:lnSpc>
                <a:spcPct val="150000"/>
              </a:lnSpc>
              <a:buFont typeface="Arial" panose="020B0604020202020204" pitchFamily="34" charset="0"/>
              <a:buChar char="•"/>
            </a:pPr>
            <a:r>
              <a:rPr lang="en-US" sz="1600" dirty="0"/>
              <a:t>Consol</a:t>
            </a:r>
            <a:r>
              <a:rPr lang="en-US" sz="1600" dirty="0">
                <a:sym typeface="Wingdings" panose="05000000000000000000" pitchFamily="2" charset="2"/>
              </a:rPr>
              <a:t>idate the varying systems with their individual design and functions.</a:t>
            </a:r>
          </a:p>
          <a:p>
            <a:pPr>
              <a:lnSpc>
                <a:spcPct val="150000"/>
              </a:lnSpc>
              <a:buFont typeface="Arial" panose="020B0604020202020204" pitchFamily="34" charset="0"/>
              <a:buChar char="•"/>
            </a:pPr>
            <a:r>
              <a:rPr lang="en-US" sz="1600" dirty="0">
                <a:sym typeface="Wingdings" panose="05000000000000000000" pitchFamily="2" charset="2"/>
              </a:rPr>
              <a:t>Facilitate process automation.</a:t>
            </a:r>
            <a:endParaRPr lang="en-US" sz="1400" dirty="0">
              <a:solidFill>
                <a:srgbClr val="FFFFFF">
                  <a:lumMod val="65000"/>
                </a:srgbClr>
              </a:solidFill>
              <a:sym typeface="Wingdings" panose="05000000000000000000" pitchFamily="2" charset="2"/>
            </a:endParaRPr>
          </a:p>
        </p:txBody>
      </p:sp>
    </p:spTree>
    <p:extLst>
      <p:ext uri="{BB962C8B-B14F-4D97-AF65-F5344CB8AC3E}">
        <p14:creationId xmlns:p14="http://schemas.microsoft.com/office/powerpoint/2010/main" val="2280264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2179" y="454574"/>
            <a:ext cx="11644254" cy="720000"/>
          </a:xfrm>
        </p:spPr>
        <p:txBody>
          <a:bodyPr>
            <a:normAutofit fontScale="90000"/>
          </a:bodyPr>
          <a:lstStyle/>
          <a:p>
            <a:r>
              <a:rPr lang="en-US" b="1" dirty="0"/>
              <a:t>Portal - How it works?</a:t>
            </a:r>
            <a:br>
              <a:rPr lang="en-US" b="1" dirty="0"/>
            </a:br>
            <a:endParaRPr lang="en-US" b="1" dirty="0"/>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21</a:t>
            </a:fld>
            <a:endParaRPr lang="en-US" dirty="0"/>
          </a:p>
        </p:txBody>
      </p:sp>
      <p:pic>
        <p:nvPicPr>
          <p:cNvPr id="16" name="Bild 15" descr="user-BLAU.png">
            <a:extLst>
              <a:ext uri="{FF2B5EF4-FFF2-40B4-BE49-F238E27FC236}">
                <a16:creationId xmlns:a16="http://schemas.microsoft.com/office/drawing/2014/main" id="{1211EC74-D0FE-4271-A17F-6173E34096C3}"/>
              </a:ext>
            </a:extLst>
          </p:cNvPr>
          <p:cNvPicPr>
            <a:picLocks noChangeAspect="1"/>
          </p:cNvPicPr>
          <p:nvPr/>
        </p:nvPicPr>
        <p:blipFill>
          <a:blip r:embed="rId3"/>
          <a:stretch>
            <a:fillRect/>
          </a:stretch>
        </p:blipFill>
        <p:spPr>
          <a:xfrm>
            <a:off x="640079" y="2059292"/>
            <a:ext cx="810650" cy="1082456"/>
          </a:xfrm>
          <a:prstGeom prst="rect">
            <a:avLst/>
          </a:prstGeom>
        </p:spPr>
      </p:pic>
      <p:pic>
        <p:nvPicPr>
          <p:cNvPr id="34" name="Picture 33">
            <a:extLst>
              <a:ext uri="{FF2B5EF4-FFF2-40B4-BE49-F238E27FC236}">
                <a16:creationId xmlns:a16="http://schemas.microsoft.com/office/drawing/2014/main" id="{AA1B07F3-B8A7-4BE3-9C3E-0FDF48E0C5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104" y="783268"/>
            <a:ext cx="1367111" cy="1106709"/>
          </a:xfrm>
          <a:prstGeom prst="rect">
            <a:avLst/>
          </a:prstGeom>
        </p:spPr>
      </p:pic>
      <p:pic>
        <p:nvPicPr>
          <p:cNvPr id="36" name="Grafik 4">
            <a:extLst>
              <a:ext uri="{FF2B5EF4-FFF2-40B4-BE49-F238E27FC236}">
                <a16:creationId xmlns:a16="http://schemas.microsoft.com/office/drawing/2014/main" id="{A6B58E9F-135E-4A90-A515-D739C025ED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5337" y="3402769"/>
            <a:ext cx="1579541" cy="1579541"/>
          </a:xfrm>
          <a:prstGeom prst="rect">
            <a:avLst/>
          </a:prstGeom>
        </p:spPr>
      </p:pic>
      <p:pic>
        <p:nvPicPr>
          <p:cNvPr id="37" name="Grafik 19" descr="check_mk.200.png">
            <a:extLst>
              <a:ext uri="{FF2B5EF4-FFF2-40B4-BE49-F238E27FC236}">
                <a16:creationId xmlns:a16="http://schemas.microsoft.com/office/drawing/2014/main" id="{3D8C08DB-9D52-4A14-895D-01BB55A4E0CD}"/>
              </a:ext>
            </a:extLst>
          </p:cNvPr>
          <p:cNvPicPr>
            <a:picLocks noChangeAspect="1"/>
          </p:cNvPicPr>
          <p:nvPr/>
        </p:nvPicPr>
        <p:blipFill>
          <a:blip r:embed="rId6"/>
          <a:stretch>
            <a:fillRect/>
          </a:stretch>
        </p:blipFill>
        <p:spPr>
          <a:xfrm>
            <a:off x="7403549" y="2577998"/>
            <a:ext cx="1280792" cy="723647"/>
          </a:xfrm>
          <a:prstGeom prst="rect">
            <a:avLst/>
          </a:prstGeom>
        </p:spPr>
      </p:pic>
      <p:pic>
        <p:nvPicPr>
          <p:cNvPr id="38" name="Grafik 5">
            <a:extLst>
              <a:ext uri="{FF2B5EF4-FFF2-40B4-BE49-F238E27FC236}">
                <a16:creationId xmlns:a16="http://schemas.microsoft.com/office/drawing/2014/main" id="{972A60B0-AE51-42AE-988B-996FB19E4B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2383" y="4812826"/>
            <a:ext cx="2159361" cy="1123743"/>
          </a:xfrm>
          <a:prstGeom prst="rect">
            <a:avLst/>
          </a:prstGeom>
        </p:spPr>
      </p:pic>
      <p:pic>
        <p:nvPicPr>
          <p:cNvPr id="39" name="Grafik 1">
            <a:extLst>
              <a:ext uri="{FF2B5EF4-FFF2-40B4-BE49-F238E27FC236}">
                <a16:creationId xmlns:a16="http://schemas.microsoft.com/office/drawing/2014/main" id="{4E56C082-ADDC-427B-B41F-93CABA1FE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0547" y="3443632"/>
            <a:ext cx="1714286" cy="1453818"/>
          </a:xfrm>
          <a:prstGeom prst="rect">
            <a:avLst/>
          </a:prstGeom>
        </p:spPr>
      </p:pic>
      <p:sp>
        <p:nvSpPr>
          <p:cNvPr id="42" name="Arrow: Right 41">
            <a:extLst>
              <a:ext uri="{FF2B5EF4-FFF2-40B4-BE49-F238E27FC236}">
                <a16:creationId xmlns:a16="http://schemas.microsoft.com/office/drawing/2014/main" id="{D9DF12F1-5E20-4BE0-A3E2-6E9DD8803FCE}"/>
              </a:ext>
            </a:extLst>
          </p:cNvPr>
          <p:cNvSpPr/>
          <p:nvPr/>
        </p:nvSpPr>
        <p:spPr>
          <a:xfrm rot="20830534">
            <a:off x="1953831" y="1716220"/>
            <a:ext cx="5131868" cy="299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rrow: Right 42">
            <a:extLst>
              <a:ext uri="{FF2B5EF4-FFF2-40B4-BE49-F238E27FC236}">
                <a16:creationId xmlns:a16="http://schemas.microsoft.com/office/drawing/2014/main" id="{4853D841-C8CB-4E21-ADDF-08D7DD8B65AE}"/>
              </a:ext>
            </a:extLst>
          </p:cNvPr>
          <p:cNvSpPr/>
          <p:nvPr/>
        </p:nvSpPr>
        <p:spPr>
          <a:xfrm rot="1327681">
            <a:off x="1904733" y="3279960"/>
            <a:ext cx="2188951" cy="245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rrow: Right 43">
            <a:extLst>
              <a:ext uri="{FF2B5EF4-FFF2-40B4-BE49-F238E27FC236}">
                <a16:creationId xmlns:a16="http://schemas.microsoft.com/office/drawing/2014/main" id="{5171D9D1-6F00-4A4D-8215-0E17286542FF}"/>
              </a:ext>
            </a:extLst>
          </p:cNvPr>
          <p:cNvSpPr/>
          <p:nvPr/>
        </p:nvSpPr>
        <p:spPr>
          <a:xfrm rot="1327681">
            <a:off x="5697528" y="4790420"/>
            <a:ext cx="1239357" cy="245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rrow: Right 44">
            <a:extLst>
              <a:ext uri="{FF2B5EF4-FFF2-40B4-BE49-F238E27FC236}">
                <a16:creationId xmlns:a16="http://schemas.microsoft.com/office/drawing/2014/main" id="{ACACBB5C-E589-4E2E-A54E-F7414C2CACD6}"/>
              </a:ext>
            </a:extLst>
          </p:cNvPr>
          <p:cNvSpPr/>
          <p:nvPr/>
        </p:nvSpPr>
        <p:spPr>
          <a:xfrm rot="20502896">
            <a:off x="5718286" y="3229398"/>
            <a:ext cx="1239357" cy="245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rrow: Right 45">
            <a:extLst>
              <a:ext uri="{FF2B5EF4-FFF2-40B4-BE49-F238E27FC236}">
                <a16:creationId xmlns:a16="http://schemas.microsoft.com/office/drawing/2014/main" id="{6954D53E-87C8-44C8-A11B-77A35A2AC642}"/>
              </a:ext>
            </a:extLst>
          </p:cNvPr>
          <p:cNvSpPr/>
          <p:nvPr/>
        </p:nvSpPr>
        <p:spPr>
          <a:xfrm>
            <a:off x="5850261" y="3994560"/>
            <a:ext cx="1239357" cy="245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rrow: Right 46">
            <a:extLst>
              <a:ext uri="{FF2B5EF4-FFF2-40B4-BE49-F238E27FC236}">
                <a16:creationId xmlns:a16="http://schemas.microsoft.com/office/drawing/2014/main" id="{A66EFB53-5147-4F98-9016-BC7DE9EE7427}"/>
              </a:ext>
            </a:extLst>
          </p:cNvPr>
          <p:cNvSpPr/>
          <p:nvPr/>
        </p:nvSpPr>
        <p:spPr>
          <a:xfrm rot="2052890">
            <a:off x="5315849" y="5467838"/>
            <a:ext cx="1239357" cy="245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TextBox 47">
            <a:extLst>
              <a:ext uri="{FF2B5EF4-FFF2-40B4-BE49-F238E27FC236}">
                <a16:creationId xmlns:a16="http://schemas.microsoft.com/office/drawing/2014/main" id="{0C694AED-2982-4CB3-8908-9FAA2BFE6295}"/>
              </a:ext>
            </a:extLst>
          </p:cNvPr>
          <p:cNvSpPr txBox="1"/>
          <p:nvPr/>
        </p:nvSpPr>
        <p:spPr>
          <a:xfrm>
            <a:off x="1018768" y="1401711"/>
            <a:ext cx="2628873" cy="307777"/>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sz="1400" dirty="0">
                <a:latin typeface="Verdana" panose="020B0604030504040204" pitchFamily="34" charset="0"/>
                <a:ea typeface="Verdana" panose="020B0604030504040204" pitchFamily="34" charset="0"/>
                <a:cs typeface="Verdana" panose="020B0604030504040204" pitchFamily="34" charset="0"/>
              </a:rPr>
              <a:t>r</a:t>
            </a:r>
            <a:r>
              <a:rPr kumimoji="0" lang="de-DE" sz="14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ead</a:t>
            </a:r>
            <a:r>
              <a:rPr kumimoji="0" lang="de-DE" sz="1400" b="0" i="0" u="none" strike="noStrike" kern="1200" cap="none" spc="0" normalizeH="0" baseline="0" noProof="0" dirty="0">
                <a:ln>
                  <a:noFill/>
                </a:ln>
                <a:solidFill>
                  <a:srgbClr val="FFFFFF">
                    <a:lumMod val="6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400" b="0" i="0" u="none" strike="noStrike" kern="1200" cap="none" spc="0" normalizeH="0" baseline="0" noProof="0" dirty="0" err="1">
                <a:ln>
                  <a:noFill/>
                </a:ln>
                <a:solidFill>
                  <a:srgbClr val="FFFFFF">
                    <a:lumMod val="65000"/>
                  </a:srgbClr>
                </a:solidFill>
                <a:effectLst/>
                <a:uLnTx/>
                <a:uFillTx/>
                <a:latin typeface="Verdana" panose="020B0604030504040204" pitchFamily="34" charset="0"/>
                <a:ea typeface="Verdana" panose="020B0604030504040204" pitchFamily="34" charset="0"/>
                <a:cs typeface="Verdana" panose="020B0604030504040204" pitchFamily="34" charset="0"/>
              </a:rPr>
              <a:t>operations</a:t>
            </a:r>
            <a:r>
              <a:rPr kumimoji="0" lang="de-DE" sz="1400" b="0" i="0" u="none" strike="noStrike" kern="1200" cap="none" spc="0" normalizeH="0" baseline="0" noProof="0" dirty="0">
                <a:ln>
                  <a:noFill/>
                </a:ln>
                <a:solidFill>
                  <a:srgbClr val="FFFFFF">
                    <a:lumMod val="65000"/>
                  </a:srgbClr>
                </a:solidFill>
                <a:effectLst/>
                <a:uLnTx/>
                <a:uFillTx/>
                <a:latin typeface="Verdana" panose="020B0604030504040204" pitchFamily="34" charset="0"/>
                <a:ea typeface="Verdana" panose="020B0604030504040204" pitchFamily="34" charset="0"/>
                <a:cs typeface="Verdana" panose="020B0604030504040204" pitchFamily="34" charset="0"/>
              </a:rPr>
              <a:t> - </a:t>
            </a:r>
            <a:r>
              <a:rPr kumimoji="0" lang="de-DE" sz="1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synchron</a:t>
            </a:r>
          </a:p>
        </p:txBody>
      </p:sp>
      <p:sp>
        <p:nvSpPr>
          <p:cNvPr id="49" name="TextBox 48">
            <a:extLst>
              <a:ext uri="{FF2B5EF4-FFF2-40B4-BE49-F238E27FC236}">
                <a16:creationId xmlns:a16="http://schemas.microsoft.com/office/drawing/2014/main" id="{CAB884FA-1394-49B4-BBA2-90434537FFC7}"/>
              </a:ext>
            </a:extLst>
          </p:cNvPr>
          <p:cNvSpPr txBox="1"/>
          <p:nvPr/>
        </p:nvSpPr>
        <p:spPr>
          <a:xfrm>
            <a:off x="972160" y="3920993"/>
            <a:ext cx="2990028" cy="307777"/>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kumimoji="0" lang="de-DE" sz="14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Verdana" panose="020B0604030504040204" pitchFamily="34" charset="0"/>
              </a:rPr>
              <a:t>write</a:t>
            </a:r>
            <a:r>
              <a:rPr kumimoji="0" lang="de-DE" sz="1400" b="0" i="0" u="none" strike="noStrike" kern="1200" cap="none" spc="0" normalizeH="0" baseline="0" noProof="0" dirty="0">
                <a:ln>
                  <a:noFill/>
                </a:ln>
                <a:solidFill>
                  <a:srgbClr val="FFFFFF">
                    <a:lumMod val="6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1400" b="0" i="0" u="none" strike="noStrike" kern="1200" cap="none" spc="0" normalizeH="0" baseline="0" noProof="0" dirty="0" err="1">
                <a:ln>
                  <a:noFill/>
                </a:ln>
                <a:solidFill>
                  <a:srgbClr val="FFFFFF">
                    <a:lumMod val="65000"/>
                  </a:srgbClr>
                </a:solidFill>
                <a:effectLst/>
                <a:uLnTx/>
                <a:uFillTx/>
                <a:latin typeface="Verdana" panose="020B0604030504040204" pitchFamily="34" charset="0"/>
                <a:ea typeface="Verdana" panose="020B0604030504040204" pitchFamily="34" charset="0"/>
                <a:cs typeface="Verdana" panose="020B0604030504040204" pitchFamily="34" charset="0"/>
              </a:rPr>
              <a:t>operations</a:t>
            </a:r>
            <a:r>
              <a:rPr kumimoji="0" lang="de-DE" sz="1400" b="0" i="0" u="none" strike="noStrike" kern="1200" cap="none" spc="0" normalizeH="0" baseline="0" noProof="0" dirty="0">
                <a:ln>
                  <a:noFill/>
                </a:ln>
                <a:solidFill>
                  <a:srgbClr val="FFFFFF">
                    <a:lumMod val="65000"/>
                  </a:srgbClr>
                </a:solidFill>
                <a:effectLst/>
                <a:uLnTx/>
                <a:uFillTx/>
                <a:latin typeface="Verdana" panose="020B0604030504040204" pitchFamily="34" charset="0"/>
                <a:ea typeface="Verdana" panose="020B0604030504040204" pitchFamily="34" charset="0"/>
                <a:cs typeface="Verdana" panose="020B0604030504040204" pitchFamily="34" charset="0"/>
              </a:rPr>
              <a:t> - </a:t>
            </a:r>
            <a:r>
              <a:rPr kumimoji="0" lang="de-DE" sz="1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asynchron</a:t>
            </a:r>
          </a:p>
        </p:txBody>
      </p:sp>
      <p:sp>
        <p:nvSpPr>
          <p:cNvPr id="20" name="TextBox 19">
            <a:extLst>
              <a:ext uri="{FF2B5EF4-FFF2-40B4-BE49-F238E27FC236}">
                <a16:creationId xmlns:a16="http://schemas.microsoft.com/office/drawing/2014/main" id="{3D401880-AD7A-4D01-BFC0-D928ACA1FAAE}"/>
              </a:ext>
            </a:extLst>
          </p:cNvPr>
          <p:cNvSpPr txBox="1"/>
          <p:nvPr/>
        </p:nvSpPr>
        <p:spPr>
          <a:xfrm>
            <a:off x="7189890" y="5769663"/>
            <a:ext cx="836556" cy="707886"/>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sz="4000" dirty="0">
                <a:latin typeface="Verdana" panose="020B0604030504040204" pitchFamily="34" charset="0"/>
                <a:ea typeface="Verdana" panose="020B0604030504040204" pitchFamily="34" charset="0"/>
                <a:cs typeface="Verdana" panose="020B0604030504040204" pitchFamily="34" charset="0"/>
              </a:rPr>
              <a:t>...</a:t>
            </a:r>
            <a:endParaRPr kumimoji="0" lang="de-DE" sz="4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 name="Arrow: Right 20">
            <a:extLst>
              <a:ext uri="{FF2B5EF4-FFF2-40B4-BE49-F238E27FC236}">
                <a16:creationId xmlns:a16="http://schemas.microsoft.com/office/drawing/2014/main" id="{6198AE8D-5E0E-4BBF-BEA9-693BB005DD17}"/>
              </a:ext>
            </a:extLst>
          </p:cNvPr>
          <p:cNvSpPr/>
          <p:nvPr/>
        </p:nvSpPr>
        <p:spPr>
          <a:xfrm rot="19841859">
            <a:off x="5292510" y="2298400"/>
            <a:ext cx="2049391" cy="245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8463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a:t>Ansible</a:t>
            </a:r>
            <a:r>
              <a:rPr lang="en-US" b="1" dirty="0"/>
              <a:t> Daemon</a:t>
            </a:r>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dirty="0"/>
              <a:t>© 2016 </a:t>
            </a:r>
            <a:r>
              <a:rPr lang="en-US" dirty="0" err="1"/>
              <a:t>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22</a:t>
            </a:fld>
            <a:endParaRPr lang="en-US" dirty="0"/>
          </a:p>
        </p:txBody>
      </p:sp>
      <p:sp>
        <p:nvSpPr>
          <p:cNvPr id="3" name="Textplatzhalter 2"/>
          <p:cNvSpPr>
            <a:spLocks noGrp="1"/>
          </p:cNvSpPr>
          <p:nvPr>
            <p:ph sz="quarter" idx="11"/>
          </p:nvPr>
        </p:nvSpPr>
        <p:spPr>
          <a:xfrm>
            <a:off x="448152" y="1316694"/>
            <a:ext cx="11642400" cy="5277600"/>
          </a:xfrm>
        </p:spPr>
        <p:txBody>
          <a:bodyPr>
            <a:normAutofit/>
          </a:bodyPr>
          <a:lstStyle/>
          <a:p>
            <a:pPr>
              <a:lnSpc>
                <a:spcPct val="150000"/>
              </a:lnSpc>
              <a:buFont typeface="Arial" panose="020B0604020202020204" pitchFamily="34" charset="0"/>
              <a:buChar char="•"/>
            </a:pPr>
            <a:r>
              <a:rPr lang="en-US" sz="1600" dirty="0"/>
              <a:t>Self written application.</a:t>
            </a:r>
          </a:p>
          <a:p>
            <a:pPr>
              <a:lnSpc>
                <a:spcPct val="150000"/>
              </a:lnSpc>
              <a:buFont typeface="Arial" panose="020B0604020202020204" pitchFamily="34" charset="0"/>
              <a:buChar char="•"/>
            </a:pPr>
            <a:r>
              <a:rPr lang="en-US" sz="1600" dirty="0"/>
              <a:t>Functionality:</a:t>
            </a:r>
          </a:p>
          <a:p>
            <a:pPr lvl="1">
              <a:lnSpc>
                <a:spcPct val="150000"/>
              </a:lnSpc>
              <a:buFont typeface="Arial" panose="020B0604020202020204" pitchFamily="34" charset="0"/>
              <a:buChar char="•"/>
            </a:pPr>
            <a:r>
              <a:rPr lang="en-US" sz="1600" dirty="0"/>
              <a:t>Queueing jobs.</a:t>
            </a:r>
          </a:p>
          <a:p>
            <a:pPr lvl="1">
              <a:lnSpc>
                <a:spcPct val="150000"/>
              </a:lnSpc>
              <a:buFont typeface="Arial" panose="020B0604020202020204" pitchFamily="34" charset="0"/>
              <a:buChar char="•"/>
            </a:pPr>
            <a:r>
              <a:rPr lang="en-US" sz="1600" dirty="0"/>
              <a:t>Parallel execution.</a:t>
            </a:r>
          </a:p>
          <a:p>
            <a:pPr lvl="1">
              <a:lnSpc>
                <a:spcPct val="150000"/>
              </a:lnSpc>
              <a:buFont typeface="Arial" panose="020B0604020202020204" pitchFamily="34" charset="0"/>
              <a:buChar char="•"/>
            </a:pPr>
            <a:r>
              <a:rPr lang="en-US" sz="1600" dirty="0"/>
              <a:t>Status response of jobs.</a:t>
            </a:r>
          </a:p>
          <a:p>
            <a:pPr lvl="1">
              <a:lnSpc>
                <a:spcPct val="150000"/>
              </a:lnSpc>
              <a:buFont typeface="Arial" panose="020B0604020202020204" pitchFamily="34" charset="0"/>
              <a:buChar char="•"/>
            </a:pPr>
            <a:r>
              <a:rPr lang="en-US" sz="1600" dirty="0"/>
              <a:t>Reading automation playbooks (header information).</a:t>
            </a:r>
          </a:p>
          <a:p>
            <a:pPr>
              <a:buFont typeface="Arial" panose="020B0604020202020204" pitchFamily="34" charset="0"/>
              <a:buChar char="•"/>
            </a:pPr>
            <a:endParaRPr lang="en-US" dirty="0"/>
          </a:p>
          <a:p>
            <a:endParaRPr lang="en-US" dirty="0"/>
          </a:p>
        </p:txBody>
      </p:sp>
      <p:sp>
        <p:nvSpPr>
          <p:cNvPr id="8" name="Rectangle: Rounded Corners 7">
            <a:extLst>
              <a:ext uri="{FF2B5EF4-FFF2-40B4-BE49-F238E27FC236}">
                <a16:creationId xmlns:a16="http://schemas.microsoft.com/office/drawing/2014/main" id="{FB8D7E69-0A63-4325-8398-BF8960A47696}"/>
              </a:ext>
            </a:extLst>
          </p:cNvPr>
          <p:cNvSpPr/>
          <p:nvPr/>
        </p:nvSpPr>
        <p:spPr>
          <a:xfrm>
            <a:off x="8081154" y="729900"/>
            <a:ext cx="504056" cy="3637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4" name="Rectangle: Rounded Corners 13">
            <a:extLst>
              <a:ext uri="{FF2B5EF4-FFF2-40B4-BE49-F238E27FC236}">
                <a16:creationId xmlns:a16="http://schemas.microsoft.com/office/drawing/2014/main" id="{394AC07B-96B8-41EF-BA2A-A79740A6744D}"/>
              </a:ext>
            </a:extLst>
          </p:cNvPr>
          <p:cNvSpPr/>
          <p:nvPr/>
        </p:nvSpPr>
        <p:spPr>
          <a:xfrm>
            <a:off x="8003222" y="775717"/>
            <a:ext cx="504056" cy="3637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5" name="Rectangle: Rounded Corners 14">
            <a:extLst>
              <a:ext uri="{FF2B5EF4-FFF2-40B4-BE49-F238E27FC236}">
                <a16:creationId xmlns:a16="http://schemas.microsoft.com/office/drawing/2014/main" id="{D2AA218C-8CE8-470D-94C6-271ECAAFA432}"/>
              </a:ext>
            </a:extLst>
          </p:cNvPr>
          <p:cNvSpPr/>
          <p:nvPr/>
        </p:nvSpPr>
        <p:spPr>
          <a:xfrm>
            <a:off x="7911366" y="864957"/>
            <a:ext cx="504056" cy="3637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Rectangle: Rounded Corners 15">
            <a:extLst>
              <a:ext uri="{FF2B5EF4-FFF2-40B4-BE49-F238E27FC236}">
                <a16:creationId xmlns:a16="http://schemas.microsoft.com/office/drawing/2014/main" id="{289BFE86-EF87-414F-90B0-05162BE793EA}"/>
              </a:ext>
            </a:extLst>
          </p:cNvPr>
          <p:cNvSpPr/>
          <p:nvPr/>
        </p:nvSpPr>
        <p:spPr>
          <a:xfrm>
            <a:off x="7806242" y="965349"/>
            <a:ext cx="504056" cy="3637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 name="Rectangle: Rounded Corners 16">
            <a:extLst>
              <a:ext uri="{FF2B5EF4-FFF2-40B4-BE49-F238E27FC236}">
                <a16:creationId xmlns:a16="http://schemas.microsoft.com/office/drawing/2014/main" id="{DB1C3F30-EB95-4B51-B0E2-6248629D9167}"/>
              </a:ext>
            </a:extLst>
          </p:cNvPr>
          <p:cNvSpPr/>
          <p:nvPr/>
        </p:nvSpPr>
        <p:spPr>
          <a:xfrm>
            <a:off x="7708097" y="1063204"/>
            <a:ext cx="504056" cy="3637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8" name="Rectangle: Rounded Corners 17">
            <a:extLst>
              <a:ext uri="{FF2B5EF4-FFF2-40B4-BE49-F238E27FC236}">
                <a16:creationId xmlns:a16="http://schemas.microsoft.com/office/drawing/2014/main" id="{9210D8CC-B48B-43F8-A883-F4D0A9DC7182}"/>
              </a:ext>
            </a:extLst>
          </p:cNvPr>
          <p:cNvSpPr/>
          <p:nvPr/>
        </p:nvSpPr>
        <p:spPr>
          <a:xfrm>
            <a:off x="7616241" y="1168858"/>
            <a:ext cx="504056" cy="3637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 name="Rectangle: Rounded Corners 18">
            <a:extLst>
              <a:ext uri="{FF2B5EF4-FFF2-40B4-BE49-F238E27FC236}">
                <a16:creationId xmlns:a16="http://schemas.microsoft.com/office/drawing/2014/main" id="{7FCDC435-88BF-4B1C-A448-00767F3D495A}"/>
              </a:ext>
            </a:extLst>
          </p:cNvPr>
          <p:cNvSpPr/>
          <p:nvPr/>
        </p:nvSpPr>
        <p:spPr>
          <a:xfrm>
            <a:off x="7992151" y="2572807"/>
            <a:ext cx="504056" cy="3637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0" name="Rectangle: Rounded Corners 19">
            <a:extLst>
              <a:ext uri="{FF2B5EF4-FFF2-40B4-BE49-F238E27FC236}">
                <a16:creationId xmlns:a16="http://schemas.microsoft.com/office/drawing/2014/main" id="{7C2A9835-FDE5-4810-998F-F519E392C560}"/>
              </a:ext>
            </a:extLst>
          </p:cNvPr>
          <p:cNvSpPr/>
          <p:nvPr/>
        </p:nvSpPr>
        <p:spPr>
          <a:xfrm>
            <a:off x="7994711" y="3004833"/>
            <a:ext cx="504056" cy="3637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 name="Rectangle: Rounded Corners 20">
            <a:extLst>
              <a:ext uri="{FF2B5EF4-FFF2-40B4-BE49-F238E27FC236}">
                <a16:creationId xmlns:a16="http://schemas.microsoft.com/office/drawing/2014/main" id="{16D0AEC5-AF47-4BC0-8D68-B0E6C319C73C}"/>
              </a:ext>
            </a:extLst>
          </p:cNvPr>
          <p:cNvSpPr/>
          <p:nvPr/>
        </p:nvSpPr>
        <p:spPr>
          <a:xfrm>
            <a:off x="7994711" y="3438718"/>
            <a:ext cx="504056" cy="3637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23" name="Straight Arrow Connector 22">
            <a:extLst>
              <a:ext uri="{FF2B5EF4-FFF2-40B4-BE49-F238E27FC236}">
                <a16:creationId xmlns:a16="http://schemas.microsoft.com/office/drawing/2014/main" id="{46892023-DEE1-4503-BF4B-5A1FA6377A47}"/>
              </a:ext>
            </a:extLst>
          </p:cNvPr>
          <p:cNvCxnSpPr>
            <a:stCxn id="19" idx="3"/>
          </p:cNvCxnSpPr>
          <p:nvPr/>
        </p:nvCxnSpPr>
        <p:spPr>
          <a:xfrm flipV="1">
            <a:off x="8496207" y="2754698"/>
            <a:ext cx="2951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C7811D9-13CB-4290-B9CF-6FA4F2B28938}"/>
              </a:ext>
            </a:extLst>
          </p:cNvPr>
          <p:cNvCxnSpPr/>
          <p:nvPr/>
        </p:nvCxnSpPr>
        <p:spPr>
          <a:xfrm flipV="1">
            <a:off x="8499418" y="3603760"/>
            <a:ext cx="2951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D8AC882-BAD2-4514-BAED-FB98D9ED4B8E}"/>
              </a:ext>
            </a:extLst>
          </p:cNvPr>
          <p:cNvCxnSpPr/>
          <p:nvPr/>
        </p:nvCxnSpPr>
        <p:spPr>
          <a:xfrm flipV="1">
            <a:off x="8496207" y="3175983"/>
            <a:ext cx="2951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5EBD18E7-50AE-4D02-B4B8-C2E6F7715EDB}"/>
              </a:ext>
            </a:extLst>
          </p:cNvPr>
          <p:cNvSpPr/>
          <p:nvPr/>
        </p:nvSpPr>
        <p:spPr>
          <a:xfrm>
            <a:off x="6987879" y="3006698"/>
            <a:ext cx="504056" cy="3637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27" name="Straight Arrow Connector 26">
            <a:extLst>
              <a:ext uri="{FF2B5EF4-FFF2-40B4-BE49-F238E27FC236}">
                <a16:creationId xmlns:a16="http://schemas.microsoft.com/office/drawing/2014/main" id="{21C1E905-CC39-48E6-977E-79CD09319189}"/>
              </a:ext>
            </a:extLst>
          </p:cNvPr>
          <p:cNvCxnSpPr/>
          <p:nvPr/>
        </p:nvCxnSpPr>
        <p:spPr>
          <a:xfrm flipV="1">
            <a:off x="7616238" y="3175982"/>
            <a:ext cx="2951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988BCDD-8BC0-4140-9E19-288FC9C6D3B0}"/>
              </a:ext>
            </a:extLst>
          </p:cNvPr>
          <p:cNvCxnSpPr>
            <a:cxnSpLocks/>
          </p:cNvCxnSpPr>
          <p:nvPr/>
        </p:nvCxnSpPr>
        <p:spPr>
          <a:xfrm>
            <a:off x="7616238" y="3438718"/>
            <a:ext cx="284057" cy="165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DD5C2AA-DFDC-452A-BA76-3A529ECE80FB}"/>
              </a:ext>
            </a:extLst>
          </p:cNvPr>
          <p:cNvCxnSpPr>
            <a:cxnSpLocks/>
          </p:cNvCxnSpPr>
          <p:nvPr/>
        </p:nvCxnSpPr>
        <p:spPr>
          <a:xfrm flipV="1">
            <a:off x="7616238" y="2755759"/>
            <a:ext cx="284057" cy="249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C51AB4B-DC26-4DCD-BCD2-2D164D812460}"/>
              </a:ext>
            </a:extLst>
          </p:cNvPr>
          <p:cNvSpPr txBox="1"/>
          <p:nvPr/>
        </p:nvSpPr>
        <p:spPr>
          <a:xfrm>
            <a:off x="9180045" y="907610"/>
            <a:ext cx="1188373" cy="369332"/>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i="1" dirty="0">
                <a:latin typeface="Verdana" panose="020B0604030504040204" pitchFamily="34" charset="0"/>
                <a:ea typeface="Verdana" panose="020B0604030504040204" pitchFamily="34" charset="0"/>
                <a:cs typeface="Verdana" panose="020B0604030504040204" pitchFamily="34" charset="0"/>
              </a:rPr>
              <a:t>Queue</a:t>
            </a:r>
            <a:endParaRPr kumimoji="0" lang="de-DE"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4" name="TextBox 33">
            <a:extLst>
              <a:ext uri="{FF2B5EF4-FFF2-40B4-BE49-F238E27FC236}">
                <a16:creationId xmlns:a16="http://schemas.microsoft.com/office/drawing/2014/main" id="{FE5CE548-ACC3-47B0-AC5F-E0081E1316E6}"/>
              </a:ext>
            </a:extLst>
          </p:cNvPr>
          <p:cNvSpPr txBox="1"/>
          <p:nvPr/>
        </p:nvSpPr>
        <p:spPr>
          <a:xfrm>
            <a:off x="9135525" y="2944113"/>
            <a:ext cx="2481469" cy="369332"/>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i="1" dirty="0">
                <a:latin typeface="Verdana" panose="020B0604030504040204" pitchFamily="34" charset="0"/>
                <a:ea typeface="Verdana" panose="020B0604030504040204" pitchFamily="34" charset="0"/>
                <a:cs typeface="Verdana" panose="020B0604030504040204" pitchFamily="34" charset="0"/>
              </a:rPr>
              <a:t>Parallel </a:t>
            </a:r>
            <a:r>
              <a:rPr lang="de-DE" i="1" dirty="0" err="1">
                <a:latin typeface="Verdana" panose="020B0604030504040204" pitchFamily="34" charset="0"/>
                <a:ea typeface="Verdana" panose="020B0604030504040204" pitchFamily="34" charset="0"/>
                <a:cs typeface="Verdana" panose="020B0604030504040204" pitchFamily="34" charset="0"/>
              </a:rPr>
              <a:t>execution</a:t>
            </a:r>
            <a:endParaRPr kumimoji="0" lang="de-DE"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35" name="Straight Arrow Connector 34">
            <a:extLst>
              <a:ext uri="{FF2B5EF4-FFF2-40B4-BE49-F238E27FC236}">
                <a16:creationId xmlns:a16="http://schemas.microsoft.com/office/drawing/2014/main" id="{3613E172-475F-4BBD-9584-09C638F4AB03}"/>
              </a:ext>
            </a:extLst>
          </p:cNvPr>
          <p:cNvCxnSpPr>
            <a:cxnSpLocks/>
          </p:cNvCxnSpPr>
          <p:nvPr/>
        </p:nvCxnSpPr>
        <p:spPr>
          <a:xfrm flipV="1">
            <a:off x="7116025" y="695850"/>
            <a:ext cx="690217" cy="654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75EE6F0A-8F8B-4FC2-BA5A-82EA7545F716}"/>
              </a:ext>
            </a:extLst>
          </p:cNvPr>
          <p:cNvSpPr/>
          <p:nvPr/>
        </p:nvSpPr>
        <p:spPr>
          <a:xfrm>
            <a:off x="7117186" y="4869160"/>
            <a:ext cx="1698329" cy="12265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Rectangle: Rounded Corners 38">
            <a:extLst>
              <a:ext uri="{FF2B5EF4-FFF2-40B4-BE49-F238E27FC236}">
                <a16:creationId xmlns:a16="http://schemas.microsoft.com/office/drawing/2014/main" id="{F57A5DC4-8E7D-4DFB-BE7E-1AA164D9B30F}"/>
              </a:ext>
            </a:extLst>
          </p:cNvPr>
          <p:cNvSpPr/>
          <p:nvPr/>
        </p:nvSpPr>
        <p:spPr>
          <a:xfrm>
            <a:off x="7117185" y="4871024"/>
            <a:ext cx="1698329" cy="361919"/>
          </a:xfrm>
          <a:prstGeom prst="roundRect">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Box 39">
            <a:extLst>
              <a:ext uri="{FF2B5EF4-FFF2-40B4-BE49-F238E27FC236}">
                <a16:creationId xmlns:a16="http://schemas.microsoft.com/office/drawing/2014/main" id="{C96949B6-A74E-4B96-B397-46F13D5739B9}"/>
              </a:ext>
            </a:extLst>
          </p:cNvPr>
          <p:cNvSpPr txBox="1"/>
          <p:nvPr/>
        </p:nvSpPr>
        <p:spPr>
          <a:xfrm>
            <a:off x="9230431" y="5118417"/>
            <a:ext cx="2481469" cy="369332"/>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i="1" dirty="0" err="1">
                <a:latin typeface="Verdana" panose="020B0604030504040204" pitchFamily="34" charset="0"/>
                <a:ea typeface="Verdana" panose="020B0604030504040204" pitchFamily="34" charset="0"/>
                <a:cs typeface="Verdana" panose="020B0604030504040204" pitchFamily="34" charset="0"/>
              </a:rPr>
              <a:t>Playbook</a:t>
            </a:r>
            <a:r>
              <a:rPr lang="de-DE" i="1" dirty="0">
                <a:latin typeface="Verdana" panose="020B0604030504040204" pitchFamily="34" charset="0"/>
                <a:ea typeface="Verdana" panose="020B0604030504040204" pitchFamily="34" charset="0"/>
                <a:cs typeface="Verdana" panose="020B0604030504040204" pitchFamily="34" charset="0"/>
              </a:rPr>
              <a:t> </a:t>
            </a:r>
            <a:r>
              <a:rPr lang="de-DE" i="1" dirty="0" err="1">
                <a:latin typeface="Verdana" panose="020B0604030504040204" pitchFamily="34" charset="0"/>
                <a:ea typeface="Verdana" panose="020B0604030504040204" pitchFamily="34" charset="0"/>
                <a:cs typeface="Verdana" panose="020B0604030504040204" pitchFamily="34" charset="0"/>
              </a:rPr>
              <a:t>header</a:t>
            </a:r>
            <a:endParaRPr kumimoji="0" lang="de-DE"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4149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Response in User Interface – </a:t>
            </a:r>
            <a:r>
              <a:rPr lang="en-US" b="1" dirty="0" err="1"/>
              <a:t>Asynchron</a:t>
            </a:r>
            <a:r>
              <a:rPr lang="en-US" b="1" dirty="0"/>
              <a:t> Jobs</a:t>
            </a:r>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23</a:t>
            </a:fld>
            <a:endParaRPr lang="en-US" dirty="0"/>
          </a:p>
        </p:txBody>
      </p:sp>
      <p:pic>
        <p:nvPicPr>
          <p:cNvPr id="7" name="Picture 6">
            <a:extLst>
              <a:ext uri="{FF2B5EF4-FFF2-40B4-BE49-F238E27FC236}">
                <a16:creationId xmlns:a16="http://schemas.microsoft.com/office/drawing/2014/main" id="{B056F33E-A6A1-47C1-A4BD-B626E3C17446}"/>
              </a:ext>
            </a:extLst>
          </p:cNvPr>
          <p:cNvPicPr>
            <a:picLocks noChangeAspect="1"/>
          </p:cNvPicPr>
          <p:nvPr/>
        </p:nvPicPr>
        <p:blipFill>
          <a:blip r:embed="rId3"/>
          <a:stretch>
            <a:fillRect/>
          </a:stretch>
        </p:blipFill>
        <p:spPr>
          <a:xfrm>
            <a:off x="2423592" y="1713650"/>
            <a:ext cx="5881032" cy="3637401"/>
          </a:xfrm>
          <a:prstGeom prst="rect">
            <a:avLst/>
          </a:prstGeom>
        </p:spPr>
      </p:pic>
      <p:sp>
        <p:nvSpPr>
          <p:cNvPr id="12" name="Oval 11">
            <a:extLst>
              <a:ext uri="{FF2B5EF4-FFF2-40B4-BE49-F238E27FC236}">
                <a16:creationId xmlns:a16="http://schemas.microsoft.com/office/drawing/2014/main" id="{ED731E8E-1650-47D1-852C-4432966A8DB2}"/>
              </a:ext>
            </a:extLst>
          </p:cNvPr>
          <p:cNvSpPr/>
          <p:nvPr/>
        </p:nvSpPr>
        <p:spPr>
          <a:xfrm>
            <a:off x="7464152" y="1548404"/>
            <a:ext cx="1199306" cy="772031"/>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Oval 12">
            <a:extLst>
              <a:ext uri="{FF2B5EF4-FFF2-40B4-BE49-F238E27FC236}">
                <a16:creationId xmlns:a16="http://schemas.microsoft.com/office/drawing/2014/main" id="{B1CEB868-6D58-4514-BE33-37D09491870B}"/>
              </a:ext>
            </a:extLst>
          </p:cNvPr>
          <p:cNvSpPr/>
          <p:nvPr/>
        </p:nvSpPr>
        <p:spPr>
          <a:xfrm>
            <a:off x="4079776" y="2060848"/>
            <a:ext cx="4968552" cy="367240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58423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0474" y="541688"/>
            <a:ext cx="11644254" cy="655064"/>
          </a:xfrm>
        </p:spPr>
        <p:txBody>
          <a:bodyPr>
            <a:normAutofit fontScale="90000"/>
          </a:bodyPr>
          <a:lstStyle/>
          <a:p>
            <a:r>
              <a:rPr lang="en-US" b="1" dirty="0"/>
              <a:t>Dynamical User Interface by Playbooks</a:t>
            </a:r>
            <a:br>
              <a:rPr lang="en-US" b="1" dirty="0"/>
            </a:br>
            <a:endParaRPr lang="en-US" b="1" dirty="0"/>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24</a:t>
            </a:fld>
            <a:endParaRPr lang="en-US" dirty="0"/>
          </a:p>
        </p:txBody>
      </p:sp>
      <p:sp>
        <p:nvSpPr>
          <p:cNvPr id="3" name="Textplatzhalter 2"/>
          <p:cNvSpPr>
            <a:spLocks noGrp="1"/>
          </p:cNvSpPr>
          <p:nvPr>
            <p:ph sz="quarter" idx="11"/>
          </p:nvPr>
        </p:nvSpPr>
        <p:spPr/>
        <p:txBody>
          <a:bodyPr>
            <a:normAutofit/>
          </a:bodyPr>
          <a:lstStyle/>
          <a:p>
            <a:pPr>
              <a:lnSpc>
                <a:spcPct val="150000"/>
              </a:lnSpc>
              <a:buFont typeface="Arial" panose="020B0604020202020204" pitchFamily="34" charset="0"/>
              <a:buChar char="•"/>
            </a:pPr>
            <a:r>
              <a:rPr lang="en-US" dirty="0"/>
              <a:t>Defined in playbook header</a:t>
            </a:r>
          </a:p>
          <a:p>
            <a:pPr lvl="2">
              <a:lnSpc>
                <a:spcPct val="150000"/>
              </a:lnSpc>
              <a:buFont typeface="Arial" panose="020B0604020202020204" pitchFamily="34" charset="0"/>
              <a:buChar char="•"/>
            </a:pPr>
            <a:r>
              <a:rPr lang="en-US" dirty="0"/>
              <a:t>Category</a:t>
            </a:r>
          </a:p>
          <a:p>
            <a:pPr lvl="2">
              <a:lnSpc>
                <a:spcPct val="150000"/>
              </a:lnSpc>
              <a:buFont typeface="Arial" panose="020B0604020202020204" pitchFamily="34" charset="0"/>
              <a:buChar char="•"/>
            </a:pPr>
            <a:r>
              <a:rPr lang="en-US" dirty="0"/>
              <a:t>Available playbooks</a:t>
            </a:r>
          </a:p>
          <a:p>
            <a:pPr lvl="2">
              <a:lnSpc>
                <a:spcPct val="150000"/>
              </a:lnSpc>
              <a:buFont typeface="Arial" panose="020B0604020202020204" pitchFamily="34" charset="0"/>
              <a:buChar char="•"/>
            </a:pPr>
            <a:r>
              <a:rPr lang="en-US" dirty="0"/>
              <a:t>Required values</a:t>
            </a:r>
          </a:p>
          <a:p>
            <a:pPr lvl="2">
              <a:lnSpc>
                <a:spcPct val="150000"/>
              </a:lnSpc>
              <a:buFont typeface="Arial" panose="020B0604020202020204" pitchFamily="34" charset="0"/>
              <a:buChar char="•"/>
            </a:pPr>
            <a:r>
              <a:rPr lang="en-US" dirty="0"/>
              <a:t>Dependencies</a:t>
            </a:r>
          </a:p>
          <a:p>
            <a:endParaRPr lang="en-US" dirty="0"/>
          </a:p>
        </p:txBody>
      </p:sp>
      <p:pic>
        <p:nvPicPr>
          <p:cNvPr id="7" name="Grafik 8">
            <a:extLst>
              <a:ext uri="{FF2B5EF4-FFF2-40B4-BE49-F238E27FC236}">
                <a16:creationId xmlns:a16="http://schemas.microsoft.com/office/drawing/2014/main" id="{26495D40-39DB-4E00-AAF1-5555B502AB3F}"/>
              </a:ext>
            </a:extLst>
          </p:cNvPr>
          <p:cNvPicPr>
            <a:picLocks noChangeAspect="1"/>
          </p:cNvPicPr>
          <p:nvPr/>
        </p:nvPicPr>
        <p:blipFill>
          <a:blip r:embed="rId3"/>
          <a:stretch>
            <a:fillRect/>
          </a:stretch>
        </p:blipFill>
        <p:spPr>
          <a:xfrm>
            <a:off x="4223792" y="1614949"/>
            <a:ext cx="7613000" cy="4675701"/>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089154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b="1" dirty="0"/>
              <a:t>Automation Host and Network Setup</a:t>
            </a:r>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25</a:t>
            </a:fld>
            <a:endParaRPr lang="en-US" dirty="0"/>
          </a:p>
        </p:txBody>
      </p:sp>
      <p:sp>
        <p:nvSpPr>
          <p:cNvPr id="9" name="Rectangle: Rounded Corners 8">
            <a:extLst>
              <a:ext uri="{FF2B5EF4-FFF2-40B4-BE49-F238E27FC236}">
                <a16:creationId xmlns:a16="http://schemas.microsoft.com/office/drawing/2014/main" id="{E3610641-8B16-4C36-9571-4B0DBAEBB805}"/>
              </a:ext>
            </a:extLst>
          </p:cNvPr>
          <p:cNvSpPr/>
          <p:nvPr/>
        </p:nvSpPr>
        <p:spPr>
          <a:xfrm>
            <a:off x="1425314" y="2149800"/>
            <a:ext cx="1368152" cy="62080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Straight Connector 10">
            <a:extLst>
              <a:ext uri="{FF2B5EF4-FFF2-40B4-BE49-F238E27FC236}">
                <a16:creationId xmlns:a16="http://schemas.microsoft.com/office/drawing/2014/main" id="{8C94C737-952E-4347-9707-D33DEF421E38}"/>
              </a:ext>
            </a:extLst>
          </p:cNvPr>
          <p:cNvCxnSpPr/>
          <p:nvPr/>
        </p:nvCxnSpPr>
        <p:spPr>
          <a:xfrm>
            <a:off x="839416" y="2149800"/>
            <a:ext cx="0" cy="252028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BC8D9713-8C86-4A75-B31A-761736FA2721}"/>
              </a:ext>
            </a:extLst>
          </p:cNvPr>
          <p:cNvCxnSpPr>
            <a:cxnSpLocks/>
          </p:cNvCxnSpPr>
          <p:nvPr/>
        </p:nvCxnSpPr>
        <p:spPr>
          <a:xfrm>
            <a:off x="839416" y="3301928"/>
            <a:ext cx="10863249"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07248CC4-DF5B-48F9-8096-20EE3CD3113E}"/>
              </a:ext>
            </a:extLst>
          </p:cNvPr>
          <p:cNvCxnSpPr>
            <a:cxnSpLocks/>
            <a:stCxn id="9" idx="2"/>
          </p:cNvCxnSpPr>
          <p:nvPr/>
        </p:nvCxnSpPr>
        <p:spPr>
          <a:xfrm>
            <a:off x="2109390" y="2770608"/>
            <a:ext cx="0" cy="53132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12C49F35-E4DB-4631-87F0-BD89EFEFDA17}"/>
              </a:ext>
            </a:extLst>
          </p:cNvPr>
          <p:cNvCxnSpPr>
            <a:cxnSpLocks/>
          </p:cNvCxnSpPr>
          <p:nvPr/>
        </p:nvCxnSpPr>
        <p:spPr>
          <a:xfrm>
            <a:off x="2109390" y="3252292"/>
            <a:ext cx="0" cy="53132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E04C72A4-A29D-46C3-9978-738524B77509}"/>
              </a:ext>
            </a:extLst>
          </p:cNvPr>
          <p:cNvCxnSpPr>
            <a:cxnSpLocks/>
          </p:cNvCxnSpPr>
          <p:nvPr/>
        </p:nvCxnSpPr>
        <p:spPr>
          <a:xfrm>
            <a:off x="3625519" y="3301928"/>
            <a:ext cx="0" cy="53132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BD96FE73-BF02-4D5D-A273-8523B2E0D0A1}"/>
              </a:ext>
            </a:extLst>
          </p:cNvPr>
          <p:cNvCxnSpPr>
            <a:cxnSpLocks/>
          </p:cNvCxnSpPr>
          <p:nvPr/>
        </p:nvCxnSpPr>
        <p:spPr>
          <a:xfrm>
            <a:off x="5209695" y="3301928"/>
            <a:ext cx="0" cy="531320"/>
          </a:xfrm>
          <a:prstGeom prst="line">
            <a:avLst/>
          </a:prstGeom>
        </p:spPr>
        <p:style>
          <a:lnRef idx="3">
            <a:schemeClr val="dk1"/>
          </a:lnRef>
          <a:fillRef idx="0">
            <a:schemeClr val="dk1"/>
          </a:fillRef>
          <a:effectRef idx="2">
            <a:schemeClr val="dk1"/>
          </a:effectRef>
          <a:fontRef idx="minor">
            <a:schemeClr val="tx1"/>
          </a:fontRef>
        </p:style>
      </p:cxnSp>
      <p:sp>
        <p:nvSpPr>
          <p:cNvPr id="14" name="Rectangle: Rounded Corners 13">
            <a:extLst>
              <a:ext uri="{FF2B5EF4-FFF2-40B4-BE49-F238E27FC236}">
                <a16:creationId xmlns:a16="http://schemas.microsoft.com/office/drawing/2014/main" id="{216B734C-FD26-4BAC-9000-6A803112494C}"/>
              </a:ext>
            </a:extLst>
          </p:cNvPr>
          <p:cNvSpPr/>
          <p:nvPr/>
        </p:nvSpPr>
        <p:spPr>
          <a:xfrm>
            <a:off x="1393271" y="3783612"/>
            <a:ext cx="1368152" cy="62080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tangle: Rounded Corners 14">
            <a:extLst>
              <a:ext uri="{FF2B5EF4-FFF2-40B4-BE49-F238E27FC236}">
                <a16:creationId xmlns:a16="http://schemas.microsoft.com/office/drawing/2014/main" id="{4AD1EE9F-6D6B-4C2F-A34D-65753D7F1405}"/>
              </a:ext>
            </a:extLst>
          </p:cNvPr>
          <p:cNvSpPr/>
          <p:nvPr/>
        </p:nvSpPr>
        <p:spPr>
          <a:xfrm>
            <a:off x="2937375" y="3783612"/>
            <a:ext cx="1368152" cy="62080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tangle: Rounded Corners 16">
            <a:extLst>
              <a:ext uri="{FF2B5EF4-FFF2-40B4-BE49-F238E27FC236}">
                <a16:creationId xmlns:a16="http://schemas.microsoft.com/office/drawing/2014/main" id="{B307AC1A-91E0-4535-A866-F6311A3A62AB}"/>
              </a:ext>
            </a:extLst>
          </p:cNvPr>
          <p:cNvSpPr/>
          <p:nvPr/>
        </p:nvSpPr>
        <p:spPr>
          <a:xfrm>
            <a:off x="4489724" y="3783612"/>
            <a:ext cx="1368152" cy="62080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tangle: Rounded Corners 17">
            <a:extLst>
              <a:ext uri="{FF2B5EF4-FFF2-40B4-BE49-F238E27FC236}">
                <a16:creationId xmlns:a16="http://schemas.microsoft.com/office/drawing/2014/main" id="{377408A0-8290-420C-85E1-642875787846}"/>
              </a:ext>
            </a:extLst>
          </p:cNvPr>
          <p:cNvSpPr/>
          <p:nvPr/>
        </p:nvSpPr>
        <p:spPr>
          <a:xfrm>
            <a:off x="4949944" y="4143653"/>
            <a:ext cx="1368152" cy="62080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tangle: Rounded Corners 18">
            <a:extLst>
              <a:ext uri="{FF2B5EF4-FFF2-40B4-BE49-F238E27FC236}">
                <a16:creationId xmlns:a16="http://schemas.microsoft.com/office/drawing/2014/main" id="{05F33290-A421-4EE1-B456-6291AEA847D9}"/>
              </a:ext>
            </a:extLst>
          </p:cNvPr>
          <p:cNvSpPr/>
          <p:nvPr/>
        </p:nvSpPr>
        <p:spPr>
          <a:xfrm>
            <a:off x="5569626" y="4498156"/>
            <a:ext cx="1368152" cy="62080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a:extLst>
              <a:ext uri="{FF2B5EF4-FFF2-40B4-BE49-F238E27FC236}">
                <a16:creationId xmlns:a16="http://schemas.microsoft.com/office/drawing/2014/main" id="{AB9983C5-C760-42C0-B1AD-91543B3FFE5C}"/>
              </a:ext>
            </a:extLst>
          </p:cNvPr>
          <p:cNvSpPr txBox="1"/>
          <p:nvPr/>
        </p:nvSpPr>
        <p:spPr>
          <a:xfrm>
            <a:off x="5974194" y="2344530"/>
            <a:ext cx="3312365" cy="369332"/>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i="1" noProof="0" dirty="0">
                <a:latin typeface="Verdana" panose="020B0604030504040204" pitchFamily="34" charset="0"/>
                <a:ea typeface="Verdana" panose="020B0604030504040204" pitchFamily="34" charset="0"/>
                <a:cs typeface="Verdana" panose="020B0604030504040204" pitchFamily="34" charset="0"/>
              </a:rPr>
              <a:t>A</a:t>
            </a:r>
            <a:r>
              <a:rPr kumimoji="0" lang="de-DE"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utomation host</a:t>
            </a:r>
          </a:p>
        </p:txBody>
      </p:sp>
      <p:sp>
        <p:nvSpPr>
          <p:cNvPr id="27" name="TextBox 26">
            <a:extLst>
              <a:ext uri="{FF2B5EF4-FFF2-40B4-BE49-F238E27FC236}">
                <a16:creationId xmlns:a16="http://schemas.microsoft.com/office/drawing/2014/main" id="{68398439-8082-4F81-8740-76096374193B}"/>
              </a:ext>
            </a:extLst>
          </p:cNvPr>
          <p:cNvSpPr txBox="1"/>
          <p:nvPr/>
        </p:nvSpPr>
        <p:spPr>
          <a:xfrm>
            <a:off x="5974194" y="3695600"/>
            <a:ext cx="3312365" cy="369332"/>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i="1" dirty="0">
                <a:latin typeface="Verdana" panose="020B0604030504040204" pitchFamily="34" charset="0"/>
                <a:ea typeface="Verdana" panose="020B0604030504040204" pitchFamily="34" charset="0"/>
                <a:cs typeface="Verdana" panose="020B0604030504040204" pitchFamily="34" charset="0"/>
              </a:rPr>
              <a:t>Customer </a:t>
            </a:r>
            <a:r>
              <a:rPr lang="de-DE" i="1" dirty="0" err="1">
                <a:latin typeface="Verdana" panose="020B0604030504040204" pitchFamily="34" charset="0"/>
                <a:ea typeface="Verdana" panose="020B0604030504040204" pitchFamily="34" charset="0"/>
                <a:cs typeface="Verdana" panose="020B0604030504040204" pitchFamily="34" charset="0"/>
              </a:rPr>
              <a:t>machines</a:t>
            </a:r>
            <a:endParaRPr kumimoji="0" lang="de-DE"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a:extLst>
              <a:ext uri="{FF2B5EF4-FFF2-40B4-BE49-F238E27FC236}">
                <a16:creationId xmlns:a16="http://schemas.microsoft.com/office/drawing/2014/main" id="{84B82593-6F9C-42DC-A694-339BE2487D5C}"/>
              </a:ext>
            </a:extLst>
          </p:cNvPr>
          <p:cNvSpPr txBox="1"/>
          <p:nvPr/>
        </p:nvSpPr>
        <p:spPr>
          <a:xfrm>
            <a:off x="9408370" y="2924944"/>
            <a:ext cx="2502886" cy="380675"/>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i="1" dirty="0">
                <a:latin typeface="Verdana" panose="020B0604030504040204" pitchFamily="34" charset="0"/>
                <a:ea typeface="Verdana" panose="020B0604030504040204" pitchFamily="34" charset="0"/>
                <a:cs typeface="Verdana" panose="020B0604030504040204" pitchFamily="34" charset="0"/>
              </a:rPr>
              <a:t>Customer </a:t>
            </a:r>
            <a:r>
              <a:rPr lang="de-DE" i="1" dirty="0" err="1">
                <a:latin typeface="Verdana" panose="020B0604030504040204" pitchFamily="34" charset="0"/>
                <a:ea typeface="Verdana" panose="020B0604030504040204" pitchFamily="34" charset="0"/>
                <a:cs typeface="Verdana" panose="020B0604030504040204" pitchFamily="34" charset="0"/>
              </a:rPr>
              <a:t>network</a:t>
            </a:r>
            <a:endParaRPr kumimoji="0" lang="de-DE"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3003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719" y="508295"/>
            <a:ext cx="2784992" cy="769885"/>
          </a:xfrm>
        </p:spPr>
        <p:txBody>
          <a:bodyPr>
            <a:normAutofit/>
          </a:bodyPr>
          <a:lstStyle/>
          <a:p>
            <a:r>
              <a:rPr lang="en-US" b="1" dirty="0"/>
              <a:t>Scalable Setup</a:t>
            </a:r>
            <a:br>
              <a:rPr lang="en-US" b="1" dirty="0"/>
            </a:br>
            <a:endParaRPr lang="en-US" b="1" dirty="0"/>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26</a:t>
            </a:fld>
            <a:endParaRPr lang="en-US" dirty="0"/>
          </a:p>
        </p:txBody>
      </p:sp>
      <p:sp>
        <p:nvSpPr>
          <p:cNvPr id="9" name="Rectangle: Rounded Corners 8">
            <a:extLst>
              <a:ext uri="{FF2B5EF4-FFF2-40B4-BE49-F238E27FC236}">
                <a16:creationId xmlns:a16="http://schemas.microsoft.com/office/drawing/2014/main" id="{F149A0B0-036C-4444-AE08-7B792DF4CF2A}"/>
              </a:ext>
            </a:extLst>
          </p:cNvPr>
          <p:cNvSpPr/>
          <p:nvPr/>
        </p:nvSpPr>
        <p:spPr>
          <a:xfrm>
            <a:off x="1522724" y="5271520"/>
            <a:ext cx="382358" cy="17192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Straight Connector 10">
            <a:extLst>
              <a:ext uri="{FF2B5EF4-FFF2-40B4-BE49-F238E27FC236}">
                <a16:creationId xmlns:a16="http://schemas.microsoft.com/office/drawing/2014/main" id="{6BCB9C58-1CC4-43A4-A997-246DC140A3CD}"/>
              </a:ext>
            </a:extLst>
          </p:cNvPr>
          <p:cNvCxnSpPr>
            <a:cxnSpLocks/>
          </p:cNvCxnSpPr>
          <p:nvPr/>
        </p:nvCxnSpPr>
        <p:spPr>
          <a:xfrm>
            <a:off x="1342704" y="5554350"/>
            <a:ext cx="3035957" cy="0"/>
          </a:xfrm>
          <a:prstGeom prst="line">
            <a:avLst/>
          </a:prstGeom>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CF90C41B-E33A-44A9-A651-E22B4892E643}"/>
              </a:ext>
            </a:extLst>
          </p:cNvPr>
          <p:cNvSpPr txBox="1"/>
          <p:nvPr/>
        </p:nvSpPr>
        <p:spPr>
          <a:xfrm>
            <a:off x="4974424" y="1503624"/>
            <a:ext cx="3033106" cy="369332"/>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i="1" dirty="0" err="1">
                <a:latin typeface="Verdana" panose="020B0604030504040204" pitchFamily="34" charset="0"/>
                <a:ea typeface="Verdana" panose="020B0604030504040204" pitchFamily="34" charset="0"/>
                <a:cs typeface="Verdana" panose="020B0604030504040204" pitchFamily="34" charset="0"/>
              </a:rPr>
              <a:t>portal</a:t>
            </a:r>
            <a:r>
              <a:rPr lang="de-DE" i="1" dirty="0">
                <a:latin typeface="Verdana" panose="020B0604030504040204" pitchFamily="34" charset="0"/>
                <a:ea typeface="Verdana" panose="020B0604030504040204" pitchFamily="34" charset="0"/>
                <a:cs typeface="Verdana" panose="020B0604030504040204" pitchFamily="34" charset="0"/>
              </a:rPr>
              <a:t>, LDAP, </a:t>
            </a:r>
            <a:r>
              <a:rPr lang="de-DE" i="1" dirty="0" err="1">
                <a:latin typeface="Verdana" panose="020B0604030504040204" pitchFamily="34" charset="0"/>
                <a:ea typeface="Verdana" panose="020B0604030504040204" pitchFamily="34" charset="0"/>
                <a:cs typeface="Verdana" panose="020B0604030504040204" pitchFamily="34" charset="0"/>
              </a:rPr>
              <a:t>monitoring</a:t>
            </a:r>
            <a:endParaRPr kumimoji="0" lang="de-DE"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a:extLst>
              <a:ext uri="{FF2B5EF4-FFF2-40B4-BE49-F238E27FC236}">
                <a16:creationId xmlns:a16="http://schemas.microsoft.com/office/drawing/2014/main" id="{FB3CD6D5-D635-47F9-906D-C3CD14EE0B17}"/>
              </a:ext>
            </a:extLst>
          </p:cNvPr>
          <p:cNvSpPr txBox="1"/>
          <p:nvPr/>
        </p:nvSpPr>
        <p:spPr>
          <a:xfrm>
            <a:off x="5003496" y="3936033"/>
            <a:ext cx="4541192" cy="369332"/>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i="1" dirty="0" err="1">
                <a:latin typeface="Verdana" panose="020B0604030504040204" pitchFamily="34" charset="0"/>
                <a:ea typeface="Verdana" panose="020B0604030504040204" pitchFamily="34" charset="0"/>
                <a:cs typeface="Verdana" panose="020B0604030504040204" pitchFamily="34" charset="0"/>
              </a:rPr>
              <a:t>scalelable</a:t>
            </a:r>
            <a:r>
              <a:rPr lang="de-DE" i="1" dirty="0">
                <a:latin typeface="Verdana" panose="020B0604030504040204" pitchFamily="34" charset="0"/>
                <a:ea typeface="Verdana" panose="020B0604030504040204" pitchFamily="34" charset="0"/>
                <a:cs typeface="Verdana" panose="020B0604030504040204" pitchFamily="34" charset="0"/>
              </a:rPr>
              <a:t>: </a:t>
            </a:r>
            <a:r>
              <a:rPr lang="de-DE" i="1" dirty="0" err="1">
                <a:latin typeface="Verdana" panose="020B0604030504040204" pitchFamily="34" charset="0"/>
                <a:ea typeface="Verdana" panose="020B0604030504040204" pitchFamily="34" charset="0"/>
                <a:cs typeface="Verdana" panose="020B0604030504040204" pitchFamily="34" charset="0"/>
              </a:rPr>
              <a:t>ansible</a:t>
            </a:r>
            <a:r>
              <a:rPr lang="de-DE" i="1" dirty="0">
                <a:latin typeface="Verdana" panose="020B0604030504040204" pitchFamily="34" charset="0"/>
                <a:ea typeface="Verdana" panose="020B0604030504040204" pitchFamily="34" charset="0"/>
                <a:cs typeface="Verdana" panose="020B0604030504040204" pitchFamily="34" charset="0"/>
              </a:rPr>
              <a:t>, LDAP, </a:t>
            </a:r>
            <a:r>
              <a:rPr lang="de-DE" i="1" dirty="0" err="1">
                <a:latin typeface="Verdana" panose="020B0604030504040204" pitchFamily="34" charset="0"/>
                <a:ea typeface="Verdana" panose="020B0604030504040204" pitchFamily="34" charset="0"/>
                <a:cs typeface="Verdana" panose="020B0604030504040204" pitchFamily="34" charset="0"/>
              </a:rPr>
              <a:t>monitoring</a:t>
            </a:r>
            <a:endParaRPr kumimoji="0" lang="de-DE"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 name="Rectangle: Rounded Corners 27">
            <a:extLst>
              <a:ext uri="{FF2B5EF4-FFF2-40B4-BE49-F238E27FC236}">
                <a16:creationId xmlns:a16="http://schemas.microsoft.com/office/drawing/2014/main" id="{640FCF15-C149-498F-898A-935D8C21AF13}"/>
              </a:ext>
            </a:extLst>
          </p:cNvPr>
          <p:cNvSpPr/>
          <p:nvPr/>
        </p:nvSpPr>
        <p:spPr>
          <a:xfrm>
            <a:off x="695459" y="1377886"/>
            <a:ext cx="1368152" cy="62080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9" name="Straight Connector 28">
            <a:extLst>
              <a:ext uri="{FF2B5EF4-FFF2-40B4-BE49-F238E27FC236}">
                <a16:creationId xmlns:a16="http://schemas.microsoft.com/office/drawing/2014/main" id="{F28571C1-B317-469F-8215-8BA483FF637A}"/>
              </a:ext>
            </a:extLst>
          </p:cNvPr>
          <p:cNvCxnSpPr>
            <a:cxnSpLocks/>
          </p:cNvCxnSpPr>
          <p:nvPr/>
        </p:nvCxnSpPr>
        <p:spPr>
          <a:xfrm>
            <a:off x="3805613" y="5554350"/>
            <a:ext cx="0" cy="216024"/>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69FF0DE7-BBA7-41AF-AAF7-6D5F9D4C34F3}"/>
              </a:ext>
            </a:extLst>
          </p:cNvPr>
          <p:cNvCxnSpPr>
            <a:cxnSpLocks/>
          </p:cNvCxnSpPr>
          <p:nvPr/>
        </p:nvCxnSpPr>
        <p:spPr>
          <a:xfrm>
            <a:off x="3270001" y="5562041"/>
            <a:ext cx="0" cy="216024"/>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1970DB25-E4F5-497C-AF55-2319E70B7259}"/>
              </a:ext>
            </a:extLst>
          </p:cNvPr>
          <p:cNvCxnSpPr>
            <a:cxnSpLocks/>
          </p:cNvCxnSpPr>
          <p:nvPr/>
        </p:nvCxnSpPr>
        <p:spPr>
          <a:xfrm>
            <a:off x="2734389" y="5562041"/>
            <a:ext cx="0" cy="216024"/>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4DEF0F43-5095-4E92-9269-81D42A4B26D8}"/>
              </a:ext>
            </a:extLst>
          </p:cNvPr>
          <p:cNvCxnSpPr>
            <a:cxnSpLocks/>
          </p:cNvCxnSpPr>
          <p:nvPr/>
        </p:nvCxnSpPr>
        <p:spPr>
          <a:xfrm>
            <a:off x="2195332" y="5562041"/>
            <a:ext cx="8480" cy="221292"/>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9C0935DC-97FF-44F3-B1E5-9C9ACC4199A4}"/>
              </a:ext>
            </a:extLst>
          </p:cNvPr>
          <p:cNvCxnSpPr>
            <a:cxnSpLocks/>
          </p:cNvCxnSpPr>
          <p:nvPr/>
        </p:nvCxnSpPr>
        <p:spPr>
          <a:xfrm>
            <a:off x="1713903" y="5437482"/>
            <a:ext cx="0" cy="216024"/>
          </a:xfrm>
          <a:prstGeom prst="line">
            <a:avLst/>
          </a:prstGeom>
        </p:spPr>
        <p:style>
          <a:lnRef idx="3">
            <a:schemeClr val="dk1"/>
          </a:lnRef>
          <a:fillRef idx="0">
            <a:schemeClr val="dk1"/>
          </a:fillRef>
          <a:effectRef idx="2">
            <a:schemeClr val="dk1"/>
          </a:effectRef>
          <a:fontRef idx="minor">
            <a:schemeClr val="tx1"/>
          </a:fontRef>
        </p:style>
      </p:cxnSp>
      <p:sp>
        <p:nvSpPr>
          <p:cNvPr id="16" name="Rectangle: Rounded Corners 15">
            <a:extLst>
              <a:ext uri="{FF2B5EF4-FFF2-40B4-BE49-F238E27FC236}">
                <a16:creationId xmlns:a16="http://schemas.microsoft.com/office/drawing/2014/main" id="{5EF8AEB7-5D1E-4183-B182-0D2B0F024734}"/>
              </a:ext>
            </a:extLst>
          </p:cNvPr>
          <p:cNvSpPr/>
          <p:nvPr/>
        </p:nvSpPr>
        <p:spPr>
          <a:xfrm>
            <a:off x="1522724" y="5653506"/>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tangle: Rounded Corners 16">
            <a:extLst>
              <a:ext uri="{FF2B5EF4-FFF2-40B4-BE49-F238E27FC236}">
                <a16:creationId xmlns:a16="http://schemas.microsoft.com/office/drawing/2014/main" id="{4DAE2004-0FA2-4F22-A875-0DDA76C0D86B}"/>
              </a:ext>
            </a:extLst>
          </p:cNvPr>
          <p:cNvSpPr/>
          <p:nvPr/>
        </p:nvSpPr>
        <p:spPr>
          <a:xfrm>
            <a:off x="2004153" y="5653506"/>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tangle: Rounded Corners 17">
            <a:extLst>
              <a:ext uri="{FF2B5EF4-FFF2-40B4-BE49-F238E27FC236}">
                <a16:creationId xmlns:a16="http://schemas.microsoft.com/office/drawing/2014/main" id="{3375C644-E10E-41A1-9E5F-582CA4E5D16E}"/>
              </a:ext>
            </a:extLst>
          </p:cNvPr>
          <p:cNvSpPr/>
          <p:nvPr/>
        </p:nvSpPr>
        <p:spPr>
          <a:xfrm>
            <a:off x="2543210" y="5661937"/>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tangle: Rounded Corners 18">
            <a:extLst>
              <a:ext uri="{FF2B5EF4-FFF2-40B4-BE49-F238E27FC236}">
                <a16:creationId xmlns:a16="http://schemas.microsoft.com/office/drawing/2014/main" id="{201E9839-80F6-4441-A034-004B223948C8}"/>
              </a:ext>
            </a:extLst>
          </p:cNvPr>
          <p:cNvSpPr/>
          <p:nvPr/>
        </p:nvSpPr>
        <p:spPr>
          <a:xfrm>
            <a:off x="3078822" y="5662940"/>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tangle: Rounded Corners 19">
            <a:extLst>
              <a:ext uri="{FF2B5EF4-FFF2-40B4-BE49-F238E27FC236}">
                <a16:creationId xmlns:a16="http://schemas.microsoft.com/office/drawing/2014/main" id="{C7012178-5936-469D-9CC0-2AF03C0728B5}"/>
              </a:ext>
            </a:extLst>
          </p:cNvPr>
          <p:cNvSpPr/>
          <p:nvPr/>
        </p:nvSpPr>
        <p:spPr>
          <a:xfrm>
            <a:off x="3614434" y="5663928"/>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Straight Connector 35">
            <a:extLst>
              <a:ext uri="{FF2B5EF4-FFF2-40B4-BE49-F238E27FC236}">
                <a16:creationId xmlns:a16="http://schemas.microsoft.com/office/drawing/2014/main" id="{01ACEAEF-79C6-4EEB-9B3A-6721082264F2}"/>
              </a:ext>
            </a:extLst>
          </p:cNvPr>
          <p:cNvCxnSpPr>
            <a:cxnSpLocks/>
          </p:cNvCxnSpPr>
          <p:nvPr/>
        </p:nvCxnSpPr>
        <p:spPr>
          <a:xfrm flipV="1">
            <a:off x="1349979" y="1998694"/>
            <a:ext cx="29556" cy="3771680"/>
          </a:xfrm>
          <a:prstGeom prst="line">
            <a:avLst/>
          </a:prstGeom>
        </p:spPr>
        <p:style>
          <a:lnRef idx="3">
            <a:schemeClr val="dk1"/>
          </a:lnRef>
          <a:fillRef idx="0">
            <a:schemeClr val="dk1"/>
          </a:fillRef>
          <a:effectRef idx="2">
            <a:schemeClr val="dk1"/>
          </a:effectRef>
          <a:fontRef idx="minor">
            <a:schemeClr val="tx1"/>
          </a:fontRef>
        </p:style>
      </p:cxnSp>
      <p:sp>
        <p:nvSpPr>
          <p:cNvPr id="39" name="Rectangle: Rounded Corners 38">
            <a:extLst>
              <a:ext uri="{FF2B5EF4-FFF2-40B4-BE49-F238E27FC236}">
                <a16:creationId xmlns:a16="http://schemas.microsoft.com/office/drawing/2014/main" id="{D1C55B1C-325B-4CA9-9108-8675F704E3F7}"/>
              </a:ext>
            </a:extLst>
          </p:cNvPr>
          <p:cNvSpPr/>
          <p:nvPr/>
        </p:nvSpPr>
        <p:spPr>
          <a:xfrm>
            <a:off x="1540335" y="4551915"/>
            <a:ext cx="382358" cy="17192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 name="Straight Connector 39">
            <a:extLst>
              <a:ext uri="{FF2B5EF4-FFF2-40B4-BE49-F238E27FC236}">
                <a16:creationId xmlns:a16="http://schemas.microsoft.com/office/drawing/2014/main" id="{A39C6D40-C174-457C-B3F7-30675671DA8A}"/>
              </a:ext>
            </a:extLst>
          </p:cNvPr>
          <p:cNvCxnSpPr>
            <a:cxnSpLocks/>
          </p:cNvCxnSpPr>
          <p:nvPr/>
        </p:nvCxnSpPr>
        <p:spPr>
          <a:xfrm>
            <a:off x="1360315" y="4834745"/>
            <a:ext cx="3035957" cy="0"/>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0D27537B-1B34-4A79-B173-33D3E6C669EF}"/>
              </a:ext>
            </a:extLst>
          </p:cNvPr>
          <p:cNvCxnSpPr>
            <a:cxnSpLocks/>
          </p:cNvCxnSpPr>
          <p:nvPr/>
        </p:nvCxnSpPr>
        <p:spPr>
          <a:xfrm>
            <a:off x="3823224" y="4834745"/>
            <a:ext cx="0" cy="216024"/>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4F697E21-1ADE-4D92-8A02-2B933D4940E7}"/>
              </a:ext>
            </a:extLst>
          </p:cNvPr>
          <p:cNvCxnSpPr>
            <a:cxnSpLocks/>
          </p:cNvCxnSpPr>
          <p:nvPr/>
        </p:nvCxnSpPr>
        <p:spPr>
          <a:xfrm>
            <a:off x="3287612" y="4842436"/>
            <a:ext cx="0" cy="216024"/>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094A4AD8-DE80-4F86-95EE-EC5F0A54CFB0}"/>
              </a:ext>
            </a:extLst>
          </p:cNvPr>
          <p:cNvCxnSpPr>
            <a:cxnSpLocks/>
          </p:cNvCxnSpPr>
          <p:nvPr/>
        </p:nvCxnSpPr>
        <p:spPr>
          <a:xfrm>
            <a:off x="2752000" y="4842436"/>
            <a:ext cx="0" cy="216024"/>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98CE938D-E295-43D3-AF24-A5C04BAFDDAB}"/>
              </a:ext>
            </a:extLst>
          </p:cNvPr>
          <p:cNvCxnSpPr>
            <a:cxnSpLocks/>
          </p:cNvCxnSpPr>
          <p:nvPr/>
        </p:nvCxnSpPr>
        <p:spPr>
          <a:xfrm>
            <a:off x="2212943" y="4842436"/>
            <a:ext cx="8480" cy="221292"/>
          </a:xfrm>
          <a:prstGeom prst="line">
            <a:avLst/>
          </a:prstGeom>
        </p:spPr>
        <p:style>
          <a:lnRef idx="3">
            <a:schemeClr val="dk1"/>
          </a:lnRef>
          <a:fillRef idx="0">
            <a:schemeClr val="dk1"/>
          </a:fillRef>
          <a:effectRef idx="2">
            <a:schemeClr val="dk1"/>
          </a:effectRef>
          <a:fontRef idx="minor">
            <a:schemeClr val="tx1"/>
          </a:fontRef>
        </p:style>
      </p:cxnSp>
      <p:cxnSp>
        <p:nvCxnSpPr>
          <p:cNvPr id="45" name="Straight Connector 44">
            <a:extLst>
              <a:ext uri="{FF2B5EF4-FFF2-40B4-BE49-F238E27FC236}">
                <a16:creationId xmlns:a16="http://schemas.microsoft.com/office/drawing/2014/main" id="{9EC0CBFC-A1FC-400F-937C-9852F81F38B2}"/>
              </a:ext>
            </a:extLst>
          </p:cNvPr>
          <p:cNvCxnSpPr>
            <a:cxnSpLocks/>
          </p:cNvCxnSpPr>
          <p:nvPr/>
        </p:nvCxnSpPr>
        <p:spPr>
          <a:xfrm>
            <a:off x="1731514" y="4717877"/>
            <a:ext cx="0" cy="216024"/>
          </a:xfrm>
          <a:prstGeom prst="line">
            <a:avLst/>
          </a:prstGeom>
        </p:spPr>
        <p:style>
          <a:lnRef idx="3">
            <a:schemeClr val="dk1"/>
          </a:lnRef>
          <a:fillRef idx="0">
            <a:schemeClr val="dk1"/>
          </a:fillRef>
          <a:effectRef idx="2">
            <a:schemeClr val="dk1"/>
          </a:effectRef>
          <a:fontRef idx="minor">
            <a:schemeClr val="tx1"/>
          </a:fontRef>
        </p:style>
      </p:cxnSp>
      <p:sp>
        <p:nvSpPr>
          <p:cNvPr id="46" name="Rectangle: Rounded Corners 45">
            <a:extLst>
              <a:ext uri="{FF2B5EF4-FFF2-40B4-BE49-F238E27FC236}">
                <a16:creationId xmlns:a16="http://schemas.microsoft.com/office/drawing/2014/main" id="{01A77A73-642F-4C55-A9B8-2AD1A3D5CDBD}"/>
              </a:ext>
            </a:extLst>
          </p:cNvPr>
          <p:cNvSpPr/>
          <p:nvPr/>
        </p:nvSpPr>
        <p:spPr>
          <a:xfrm>
            <a:off x="1540335" y="4933901"/>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tangle: Rounded Corners 46">
            <a:extLst>
              <a:ext uri="{FF2B5EF4-FFF2-40B4-BE49-F238E27FC236}">
                <a16:creationId xmlns:a16="http://schemas.microsoft.com/office/drawing/2014/main" id="{F9C8ABB2-E93A-4B2D-814A-AF56ED63AAFB}"/>
              </a:ext>
            </a:extLst>
          </p:cNvPr>
          <p:cNvSpPr/>
          <p:nvPr/>
        </p:nvSpPr>
        <p:spPr>
          <a:xfrm>
            <a:off x="2021764" y="4933901"/>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tangle: Rounded Corners 47">
            <a:extLst>
              <a:ext uri="{FF2B5EF4-FFF2-40B4-BE49-F238E27FC236}">
                <a16:creationId xmlns:a16="http://schemas.microsoft.com/office/drawing/2014/main" id="{78B1FB10-209C-472E-9F30-ADCFC3E55E26}"/>
              </a:ext>
            </a:extLst>
          </p:cNvPr>
          <p:cNvSpPr/>
          <p:nvPr/>
        </p:nvSpPr>
        <p:spPr>
          <a:xfrm>
            <a:off x="2560821" y="4942332"/>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tangle: Rounded Corners 48">
            <a:extLst>
              <a:ext uri="{FF2B5EF4-FFF2-40B4-BE49-F238E27FC236}">
                <a16:creationId xmlns:a16="http://schemas.microsoft.com/office/drawing/2014/main" id="{3DB4BAB9-5F52-4085-A8C6-7F76FA3E943F}"/>
              </a:ext>
            </a:extLst>
          </p:cNvPr>
          <p:cNvSpPr/>
          <p:nvPr/>
        </p:nvSpPr>
        <p:spPr>
          <a:xfrm>
            <a:off x="3096433" y="4943335"/>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tangle: Rounded Corners 49">
            <a:extLst>
              <a:ext uri="{FF2B5EF4-FFF2-40B4-BE49-F238E27FC236}">
                <a16:creationId xmlns:a16="http://schemas.microsoft.com/office/drawing/2014/main" id="{E0C87B8A-E6E4-4205-A297-39A5B9EE9B3E}"/>
              </a:ext>
            </a:extLst>
          </p:cNvPr>
          <p:cNvSpPr/>
          <p:nvPr/>
        </p:nvSpPr>
        <p:spPr>
          <a:xfrm>
            <a:off x="3632045" y="4944323"/>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tangle: Rounded Corners 50">
            <a:extLst>
              <a:ext uri="{FF2B5EF4-FFF2-40B4-BE49-F238E27FC236}">
                <a16:creationId xmlns:a16="http://schemas.microsoft.com/office/drawing/2014/main" id="{00669A43-C44F-4279-A3C1-10904BB90FAE}"/>
              </a:ext>
            </a:extLst>
          </p:cNvPr>
          <p:cNvSpPr/>
          <p:nvPr/>
        </p:nvSpPr>
        <p:spPr>
          <a:xfrm>
            <a:off x="1540335" y="3798820"/>
            <a:ext cx="382358" cy="17192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2" name="Straight Connector 51">
            <a:extLst>
              <a:ext uri="{FF2B5EF4-FFF2-40B4-BE49-F238E27FC236}">
                <a16:creationId xmlns:a16="http://schemas.microsoft.com/office/drawing/2014/main" id="{595CB8FB-3ED7-4FED-8A2B-DFEAC32FF144}"/>
              </a:ext>
            </a:extLst>
          </p:cNvPr>
          <p:cNvCxnSpPr>
            <a:cxnSpLocks/>
          </p:cNvCxnSpPr>
          <p:nvPr/>
        </p:nvCxnSpPr>
        <p:spPr>
          <a:xfrm>
            <a:off x="1360315" y="4081650"/>
            <a:ext cx="3035957" cy="0"/>
          </a:xfrm>
          <a:prstGeom prst="line">
            <a:avLst/>
          </a:prstGeom>
        </p:spPr>
        <p:style>
          <a:lnRef idx="3">
            <a:schemeClr val="dk1"/>
          </a:lnRef>
          <a:fillRef idx="0">
            <a:schemeClr val="dk1"/>
          </a:fillRef>
          <a:effectRef idx="2">
            <a:schemeClr val="dk1"/>
          </a:effectRef>
          <a:fontRef idx="minor">
            <a:schemeClr val="tx1"/>
          </a:fontRef>
        </p:style>
      </p:cxnSp>
      <p:cxnSp>
        <p:nvCxnSpPr>
          <p:cNvPr id="53" name="Straight Connector 52">
            <a:extLst>
              <a:ext uri="{FF2B5EF4-FFF2-40B4-BE49-F238E27FC236}">
                <a16:creationId xmlns:a16="http://schemas.microsoft.com/office/drawing/2014/main" id="{B0AC7B4F-4B35-48AD-AD0F-8E2865DCDD5A}"/>
              </a:ext>
            </a:extLst>
          </p:cNvPr>
          <p:cNvCxnSpPr>
            <a:cxnSpLocks/>
          </p:cNvCxnSpPr>
          <p:nvPr/>
        </p:nvCxnSpPr>
        <p:spPr>
          <a:xfrm>
            <a:off x="3823224" y="4081650"/>
            <a:ext cx="0" cy="216024"/>
          </a:xfrm>
          <a:prstGeom prst="line">
            <a:avLst/>
          </a:prstGeom>
        </p:spPr>
        <p:style>
          <a:lnRef idx="3">
            <a:schemeClr val="dk1"/>
          </a:lnRef>
          <a:fillRef idx="0">
            <a:schemeClr val="dk1"/>
          </a:fillRef>
          <a:effectRef idx="2">
            <a:schemeClr val="dk1"/>
          </a:effectRef>
          <a:fontRef idx="minor">
            <a:schemeClr val="tx1"/>
          </a:fontRef>
        </p:style>
      </p:cxnSp>
      <p:cxnSp>
        <p:nvCxnSpPr>
          <p:cNvPr id="54" name="Straight Connector 53">
            <a:extLst>
              <a:ext uri="{FF2B5EF4-FFF2-40B4-BE49-F238E27FC236}">
                <a16:creationId xmlns:a16="http://schemas.microsoft.com/office/drawing/2014/main" id="{DA99360E-2514-41A0-9896-2D5E0CB38ACF}"/>
              </a:ext>
            </a:extLst>
          </p:cNvPr>
          <p:cNvCxnSpPr>
            <a:cxnSpLocks/>
          </p:cNvCxnSpPr>
          <p:nvPr/>
        </p:nvCxnSpPr>
        <p:spPr>
          <a:xfrm>
            <a:off x="3287612" y="4089341"/>
            <a:ext cx="0" cy="216024"/>
          </a:xfrm>
          <a:prstGeom prst="line">
            <a:avLst/>
          </a:prstGeom>
        </p:spPr>
        <p:style>
          <a:lnRef idx="3">
            <a:schemeClr val="dk1"/>
          </a:lnRef>
          <a:fillRef idx="0">
            <a:schemeClr val="dk1"/>
          </a:fillRef>
          <a:effectRef idx="2">
            <a:schemeClr val="dk1"/>
          </a:effectRef>
          <a:fontRef idx="minor">
            <a:schemeClr val="tx1"/>
          </a:fontRef>
        </p:style>
      </p:cxnSp>
      <p:cxnSp>
        <p:nvCxnSpPr>
          <p:cNvPr id="55" name="Straight Connector 54">
            <a:extLst>
              <a:ext uri="{FF2B5EF4-FFF2-40B4-BE49-F238E27FC236}">
                <a16:creationId xmlns:a16="http://schemas.microsoft.com/office/drawing/2014/main" id="{A698AB05-537F-411A-B114-FD1116DCB2BD}"/>
              </a:ext>
            </a:extLst>
          </p:cNvPr>
          <p:cNvCxnSpPr>
            <a:cxnSpLocks/>
          </p:cNvCxnSpPr>
          <p:nvPr/>
        </p:nvCxnSpPr>
        <p:spPr>
          <a:xfrm>
            <a:off x="2752000" y="4089341"/>
            <a:ext cx="0" cy="216024"/>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A24DAEAE-6C46-45D7-B3AB-9B65A8E0B885}"/>
              </a:ext>
            </a:extLst>
          </p:cNvPr>
          <p:cNvCxnSpPr>
            <a:cxnSpLocks/>
          </p:cNvCxnSpPr>
          <p:nvPr/>
        </p:nvCxnSpPr>
        <p:spPr>
          <a:xfrm>
            <a:off x="2212943" y="4089341"/>
            <a:ext cx="8480" cy="221292"/>
          </a:xfrm>
          <a:prstGeom prst="line">
            <a:avLst/>
          </a:prstGeom>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C83F8909-309D-4A5E-85DF-772455CEB061}"/>
              </a:ext>
            </a:extLst>
          </p:cNvPr>
          <p:cNvCxnSpPr>
            <a:cxnSpLocks/>
          </p:cNvCxnSpPr>
          <p:nvPr/>
        </p:nvCxnSpPr>
        <p:spPr>
          <a:xfrm>
            <a:off x="1731514" y="3964782"/>
            <a:ext cx="0" cy="216024"/>
          </a:xfrm>
          <a:prstGeom prst="line">
            <a:avLst/>
          </a:prstGeom>
        </p:spPr>
        <p:style>
          <a:lnRef idx="3">
            <a:schemeClr val="dk1"/>
          </a:lnRef>
          <a:fillRef idx="0">
            <a:schemeClr val="dk1"/>
          </a:fillRef>
          <a:effectRef idx="2">
            <a:schemeClr val="dk1"/>
          </a:effectRef>
          <a:fontRef idx="minor">
            <a:schemeClr val="tx1"/>
          </a:fontRef>
        </p:style>
      </p:cxnSp>
      <p:sp>
        <p:nvSpPr>
          <p:cNvPr id="58" name="Rectangle: Rounded Corners 57">
            <a:extLst>
              <a:ext uri="{FF2B5EF4-FFF2-40B4-BE49-F238E27FC236}">
                <a16:creationId xmlns:a16="http://schemas.microsoft.com/office/drawing/2014/main" id="{EBAF7B32-B5CC-489D-8F63-792B099BB1FC}"/>
              </a:ext>
            </a:extLst>
          </p:cNvPr>
          <p:cNvSpPr/>
          <p:nvPr/>
        </p:nvSpPr>
        <p:spPr>
          <a:xfrm>
            <a:off x="1540335" y="4180806"/>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tangle: Rounded Corners 58">
            <a:extLst>
              <a:ext uri="{FF2B5EF4-FFF2-40B4-BE49-F238E27FC236}">
                <a16:creationId xmlns:a16="http://schemas.microsoft.com/office/drawing/2014/main" id="{03E0713B-DF08-4640-9EA9-F808E49F75C3}"/>
              </a:ext>
            </a:extLst>
          </p:cNvPr>
          <p:cNvSpPr/>
          <p:nvPr/>
        </p:nvSpPr>
        <p:spPr>
          <a:xfrm>
            <a:off x="2021764" y="4180806"/>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tangle: Rounded Corners 59">
            <a:extLst>
              <a:ext uri="{FF2B5EF4-FFF2-40B4-BE49-F238E27FC236}">
                <a16:creationId xmlns:a16="http://schemas.microsoft.com/office/drawing/2014/main" id="{31DF547A-64E5-4EFF-B8E5-396F28367935}"/>
              </a:ext>
            </a:extLst>
          </p:cNvPr>
          <p:cNvSpPr/>
          <p:nvPr/>
        </p:nvSpPr>
        <p:spPr>
          <a:xfrm>
            <a:off x="2560821" y="4189237"/>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tangle: Rounded Corners 60">
            <a:extLst>
              <a:ext uri="{FF2B5EF4-FFF2-40B4-BE49-F238E27FC236}">
                <a16:creationId xmlns:a16="http://schemas.microsoft.com/office/drawing/2014/main" id="{3C61B8F9-D508-4216-A6E9-D820885E7A7A}"/>
              </a:ext>
            </a:extLst>
          </p:cNvPr>
          <p:cNvSpPr/>
          <p:nvPr/>
        </p:nvSpPr>
        <p:spPr>
          <a:xfrm>
            <a:off x="3096433" y="4190240"/>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tangle: Rounded Corners 61">
            <a:extLst>
              <a:ext uri="{FF2B5EF4-FFF2-40B4-BE49-F238E27FC236}">
                <a16:creationId xmlns:a16="http://schemas.microsoft.com/office/drawing/2014/main" id="{9B55DFCA-8B50-4439-941D-3798372A8ED9}"/>
              </a:ext>
            </a:extLst>
          </p:cNvPr>
          <p:cNvSpPr/>
          <p:nvPr/>
        </p:nvSpPr>
        <p:spPr>
          <a:xfrm>
            <a:off x="3632045" y="4191228"/>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tangle: Rounded Corners 62">
            <a:extLst>
              <a:ext uri="{FF2B5EF4-FFF2-40B4-BE49-F238E27FC236}">
                <a16:creationId xmlns:a16="http://schemas.microsoft.com/office/drawing/2014/main" id="{E1B12498-2B81-4B93-BA07-0AE17D3B4894}"/>
              </a:ext>
            </a:extLst>
          </p:cNvPr>
          <p:cNvSpPr/>
          <p:nvPr/>
        </p:nvSpPr>
        <p:spPr>
          <a:xfrm>
            <a:off x="1540335" y="3072986"/>
            <a:ext cx="382358" cy="17192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4" name="Straight Connector 63">
            <a:extLst>
              <a:ext uri="{FF2B5EF4-FFF2-40B4-BE49-F238E27FC236}">
                <a16:creationId xmlns:a16="http://schemas.microsoft.com/office/drawing/2014/main" id="{97CD0F80-FB52-4F63-9BB1-2197E40A5E33}"/>
              </a:ext>
            </a:extLst>
          </p:cNvPr>
          <p:cNvCxnSpPr>
            <a:cxnSpLocks/>
          </p:cNvCxnSpPr>
          <p:nvPr/>
        </p:nvCxnSpPr>
        <p:spPr>
          <a:xfrm>
            <a:off x="1360315" y="3355816"/>
            <a:ext cx="3035957" cy="0"/>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Connector 64">
            <a:extLst>
              <a:ext uri="{FF2B5EF4-FFF2-40B4-BE49-F238E27FC236}">
                <a16:creationId xmlns:a16="http://schemas.microsoft.com/office/drawing/2014/main" id="{0537B1C3-75B2-46E3-A9C3-0DE53CA00341}"/>
              </a:ext>
            </a:extLst>
          </p:cNvPr>
          <p:cNvCxnSpPr>
            <a:cxnSpLocks/>
          </p:cNvCxnSpPr>
          <p:nvPr/>
        </p:nvCxnSpPr>
        <p:spPr>
          <a:xfrm>
            <a:off x="3823224" y="3355816"/>
            <a:ext cx="0" cy="216024"/>
          </a:xfrm>
          <a:prstGeom prst="line">
            <a:avLst/>
          </a:prstGeom>
        </p:spPr>
        <p:style>
          <a:lnRef idx="3">
            <a:schemeClr val="dk1"/>
          </a:lnRef>
          <a:fillRef idx="0">
            <a:schemeClr val="dk1"/>
          </a:fillRef>
          <a:effectRef idx="2">
            <a:schemeClr val="dk1"/>
          </a:effectRef>
          <a:fontRef idx="minor">
            <a:schemeClr val="tx1"/>
          </a:fontRef>
        </p:style>
      </p:cxnSp>
      <p:cxnSp>
        <p:nvCxnSpPr>
          <p:cNvPr id="66" name="Straight Connector 65">
            <a:extLst>
              <a:ext uri="{FF2B5EF4-FFF2-40B4-BE49-F238E27FC236}">
                <a16:creationId xmlns:a16="http://schemas.microsoft.com/office/drawing/2014/main" id="{24AA3F2E-1160-48E1-B75B-79C8F637A1C4}"/>
              </a:ext>
            </a:extLst>
          </p:cNvPr>
          <p:cNvCxnSpPr>
            <a:cxnSpLocks/>
          </p:cNvCxnSpPr>
          <p:nvPr/>
        </p:nvCxnSpPr>
        <p:spPr>
          <a:xfrm>
            <a:off x="3287612" y="3363507"/>
            <a:ext cx="0" cy="216024"/>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a:extLst>
              <a:ext uri="{FF2B5EF4-FFF2-40B4-BE49-F238E27FC236}">
                <a16:creationId xmlns:a16="http://schemas.microsoft.com/office/drawing/2014/main" id="{9CA68BC8-43E7-410D-8154-3E38895DB2F2}"/>
              </a:ext>
            </a:extLst>
          </p:cNvPr>
          <p:cNvCxnSpPr>
            <a:cxnSpLocks/>
          </p:cNvCxnSpPr>
          <p:nvPr/>
        </p:nvCxnSpPr>
        <p:spPr>
          <a:xfrm>
            <a:off x="2752000" y="3363507"/>
            <a:ext cx="0" cy="216024"/>
          </a:xfrm>
          <a:prstGeom prst="line">
            <a:avLst/>
          </a:prstGeom>
        </p:spPr>
        <p:style>
          <a:lnRef idx="3">
            <a:schemeClr val="dk1"/>
          </a:lnRef>
          <a:fillRef idx="0">
            <a:schemeClr val="dk1"/>
          </a:fillRef>
          <a:effectRef idx="2">
            <a:schemeClr val="dk1"/>
          </a:effectRef>
          <a:fontRef idx="minor">
            <a:schemeClr val="tx1"/>
          </a:fontRef>
        </p:style>
      </p:cxnSp>
      <p:cxnSp>
        <p:nvCxnSpPr>
          <p:cNvPr id="68" name="Straight Connector 67">
            <a:extLst>
              <a:ext uri="{FF2B5EF4-FFF2-40B4-BE49-F238E27FC236}">
                <a16:creationId xmlns:a16="http://schemas.microsoft.com/office/drawing/2014/main" id="{2B4A2BE6-F908-4EA1-80E1-90FE9B9A326E}"/>
              </a:ext>
            </a:extLst>
          </p:cNvPr>
          <p:cNvCxnSpPr>
            <a:cxnSpLocks/>
          </p:cNvCxnSpPr>
          <p:nvPr/>
        </p:nvCxnSpPr>
        <p:spPr>
          <a:xfrm>
            <a:off x="2212943" y="3363507"/>
            <a:ext cx="8480" cy="221292"/>
          </a:xfrm>
          <a:prstGeom prst="line">
            <a:avLst/>
          </a:prstGeom>
        </p:spPr>
        <p:style>
          <a:lnRef idx="3">
            <a:schemeClr val="dk1"/>
          </a:lnRef>
          <a:fillRef idx="0">
            <a:schemeClr val="dk1"/>
          </a:fillRef>
          <a:effectRef idx="2">
            <a:schemeClr val="dk1"/>
          </a:effectRef>
          <a:fontRef idx="minor">
            <a:schemeClr val="tx1"/>
          </a:fontRef>
        </p:style>
      </p:cxnSp>
      <p:cxnSp>
        <p:nvCxnSpPr>
          <p:cNvPr id="69" name="Straight Connector 68">
            <a:extLst>
              <a:ext uri="{FF2B5EF4-FFF2-40B4-BE49-F238E27FC236}">
                <a16:creationId xmlns:a16="http://schemas.microsoft.com/office/drawing/2014/main" id="{8FE6F48C-8D98-4267-B4AB-37CA7775492C}"/>
              </a:ext>
            </a:extLst>
          </p:cNvPr>
          <p:cNvCxnSpPr>
            <a:cxnSpLocks/>
          </p:cNvCxnSpPr>
          <p:nvPr/>
        </p:nvCxnSpPr>
        <p:spPr>
          <a:xfrm>
            <a:off x="1731514" y="3238948"/>
            <a:ext cx="0" cy="216024"/>
          </a:xfrm>
          <a:prstGeom prst="line">
            <a:avLst/>
          </a:prstGeom>
        </p:spPr>
        <p:style>
          <a:lnRef idx="3">
            <a:schemeClr val="dk1"/>
          </a:lnRef>
          <a:fillRef idx="0">
            <a:schemeClr val="dk1"/>
          </a:fillRef>
          <a:effectRef idx="2">
            <a:schemeClr val="dk1"/>
          </a:effectRef>
          <a:fontRef idx="minor">
            <a:schemeClr val="tx1"/>
          </a:fontRef>
        </p:style>
      </p:cxnSp>
      <p:sp>
        <p:nvSpPr>
          <p:cNvPr id="70" name="Rectangle: Rounded Corners 69">
            <a:extLst>
              <a:ext uri="{FF2B5EF4-FFF2-40B4-BE49-F238E27FC236}">
                <a16:creationId xmlns:a16="http://schemas.microsoft.com/office/drawing/2014/main" id="{122E855F-7938-4904-A7EE-FBA5D760163F}"/>
              </a:ext>
            </a:extLst>
          </p:cNvPr>
          <p:cNvSpPr/>
          <p:nvPr/>
        </p:nvSpPr>
        <p:spPr>
          <a:xfrm>
            <a:off x="1540335" y="3454972"/>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tangle: Rounded Corners 70">
            <a:extLst>
              <a:ext uri="{FF2B5EF4-FFF2-40B4-BE49-F238E27FC236}">
                <a16:creationId xmlns:a16="http://schemas.microsoft.com/office/drawing/2014/main" id="{20FF8FCA-0F0F-45EA-A2D9-1D2760E314AF}"/>
              </a:ext>
            </a:extLst>
          </p:cNvPr>
          <p:cNvSpPr/>
          <p:nvPr/>
        </p:nvSpPr>
        <p:spPr>
          <a:xfrm>
            <a:off x="2021764" y="3454972"/>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tangle: Rounded Corners 71">
            <a:extLst>
              <a:ext uri="{FF2B5EF4-FFF2-40B4-BE49-F238E27FC236}">
                <a16:creationId xmlns:a16="http://schemas.microsoft.com/office/drawing/2014/main" id="{ABBA1AE9-2743-4373-85DC-E94962575949}"/>
              </a:ext>
            </a:extLst>
          </p:cNvPr>
          <p:cNvSpPr/>
          <p:nvPr/>
        </p:nvSpPr>
        <p:spPr>
          <a:xfrm>
            <a:off x="2560821" y="3463403"/>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tangle: Rounded Corners 72">
            <a:extLst>
              <a:ext uri="{FF2B5EF4-FFF2-40B4-BE49-F238E27FC236}">
                <a16:creationId xmlns:a16="http://schemas.microsoft.com/office/drawing/2014/main" id="{6BD9D63A-9BBA-4AD9-85F7-BA5FDCB617CA}"/>
              </a:ext>
            </a:extLst>
          </p:cNvPr>
          <p:cNvSpPr/>
          <p:nvPr/>
        </p:nvSpPr>
        <p:spPr>
          <a:xfrm>
            <a:off x="3096433" y="3464406"/>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tangle: Rounded Corners 73">
            <a:extLst>
              <a:ext uri="{FF2B5EF4-FFF2-40B4-BE49-F238E27FC236}">
                <a16:creationId xmlns:a16="http://schemas.microsoft.com/office/drawing/2014/main" id="{D0B9AEA8-9FC0-4615-99A0-9B724332F03B}"/>
              </a:ext>
            </a:extLst>
          </p:cNvPr>
          <p:cNvSpPr/>
          <p:nvPr/>
        </p:nvSpPr>
        <p:spPr>
          <a:xfrm>
            <a:off x="3632045" y="3465394"/>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tangle: Rounded Corners 74">
            <a:extLst>
              <a:ext uri="{FF2B5EF4-FFF2-40B4-BE49-F238E27FC236}">
                <a16:creationId xmlns:a16="http://schemas.microsoft.com/office/drawing/2014/main" id="{FDDAD68F-9273-44B2-A9E4-C96271853EFA}"/>
              </a:ext>
            </a:extLst>
          </p:cNvPr>
          <p:cNvSpPr/>
          <p:nvPr/>
        </p:nvSpPr>
        <p:spPr>
          <a:xfrm>
            <a:off x="1552613" y="2318232"/>
            <a:ext cx="382358" cy="17192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6" name="Straight Connector 75">
            <a:extLst>
              <a:ext uri="{FF2B5EF4-FFF2-40B4-BE49-F238E27FC236}">
                <a16:creationId xmlns:a16="http://schemas.microsoft.com/office/drawing/2014/main" id="{0BECD5F9-4986-4E91-9E35-53C98832EA35}"/>
              </a:ext>
            </a:extLst>
          </p:cNvPr>
          <p:cNvCxnSpPr>
            <a:cxnSpLocks/>
          </p:cNvCxnSpPr>
          <p:nvPr/>
        </p:nvCxnSpPr>
        <p:spPr>
          <a:xfrm>
            <a:off x="1372593" y="2601062"/>
            <a:ext cx="3035957" cy="0"/>
          </a:xfrm>
          <a:prstGeom prst="line">
            <a:avLst/>
          </a:prstGeom>
        </p:spPr>
        <p:style>
          <a:lnRef idx="3">
            <a:schemeClr val="dk1"/>
          </a:lnRef>
          <a:fillRef idx="0">
            <a:schemeClr val="dk1"/>
          </a:fillRef>
          <a:effectRef idx="2">
            <a:schemeClr val="dk1"/>
          </a:effectRef>
          <a:fontRef idx="minor">
            <a:schemeClr val="tx1"/>
          </a:fontRef>
        </p:style>
      </p:cxnSp>
      <p:cxnSp>
        <p:nvCxnSpPr>
          <p:cNvPr id="77" name="Straight Connector 76">
            <a:extLst>
              <a:ext uri="{FF2B5EF4-FFF2-40B4-BE49-F238E27FC236}">
                <a16:creationId xmlns:a16="http://schemas.microsoft.com/office/drawing/2014/main" id="{4BF9DE7F-4E9A-4018-9E4E-ACA3C1A619B0}"/>
              </a:ext>
            </a:extLst>
          </p:cNvPr>
          <p:cNvCxnSpPr>
            <a:cxnSpLocks/>
          </p:cNvCxnSpPr>
          <p:nvPr/>
        </p:nvCxnSpPr>
        <p:spPr>
          <a:xfrm>
            <a:off x="3835502" y="2601062"/>
            <a:ext cx="0" cy="216024"/>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19EA4684-8E08-4B66-9DAE-75AAC6AEA6B0}"/>
              </a:ext>
            </a:extLst>
          </p:cNvPr>
          <p:cNvCxnSpPr>
            <a:cxnSpLocks/>
          </p:cNvCxnSpPr>
          <p:nvPr/>
        </p:nvCxnSpPr>
        <p:spPr>
          <a:xfrm>
            <a:off x="3299890" y="2608753"/>
            <a:ext cx="0" cy="216024"/>
          </a:xfrm>
          <a:prstGeom prst="line">
            <a:avLst/>
          </a:prstGeom>
        </p:spPr>
        <p:style>
          <a:lnRef idx="3">
            <a:schemeClr val="dk1"/>
          </a:lnRef>
          <a:fillRef idx="0">
            <a:schemeClr val="dk1"/>
          </a:fillRef>
          <a:effectRef idx="2">
            <a:schemeClr val="dk1"/>
          </a:effectRef>
          <a:fontRef idx="minor">
            <a:schemeClr val="tx1"/>
          </a:fontRef>
        </p:style>
      </p:cxnSp>
      <p:cxnSp>
        <p:nvCxnSpPr>
          <p:cNvPr id="79" name="Straight Connector 78">
            <a:extLst>
              <a:ext uri="{FF2B5EF4-FFF2-40B4-BE49-F238E27FC236}">
                <a16:creationId xmlns:a16="http://schemas.microsoft.com/office/drawing/2014/main" id="{96BD3EBE-EBF6-46AE-BA0C-BE3C993F0A4F}"/>
              </a:ext>
            </a:extLst>
          </p:cNvPr>
          <p:cNvCxnSpPr>
            <a:cxnSpLocks/>
          </p:cNvCxnSpPr>
          <p:nvPr/>
        </p:nvCxnSpPr>
        <p:spPr>
          <a:xfrm>
            <a:off x="2764278" y="2608753"/>
            <a:ext cx="0" cy="216024"/>
          </a:xfrm>
          <a:prstGeom prst="line">
            <a:avLst/>
          </a:prstGeom>
        </p:spPr>
        <p:style>
          <a:lnRef idx="3">
            <a:schemeClr val="dk1"/>
          </a:lnRef>
          <a:fillRef idx="0">
            <a:schemeClr val="dk1"/>
          </a:fillRef>
          <a:effectRef idx="2">
            <a:schemeClr val="dk1"/>
          </a:effectRef>
          <a:fontRef idx="minor">
            <a:schemeClr val="tx1"/>
          </a:fontRef>
        </p:style>
      </p:cxnSp>
      <p:cxnSp>
        <p:nvCxnSpPr>
          <p:cNvPr id="80" name="Straight Connector 79">
            <a:extLst>
              <a:ext uri="{FF2B5EF4-FFF2-40B4-BE49-F238E27FC236}">
                <a16:creationId xmlns:a16="http://schemas.microsoft.com/office/drawing/2014/main" id="{A045F10C-467E-49F1-AB41-0A32F26D512C}"/>
              </a:ext>
            </a:extLst>
          </p:cNvPr>
          <p:cNvCxnSpPr>
            <a:cxnSpLocks/>
          </p:cNvCxnSpPr>
          <p:nvPr/>
        </p:nvCxnSpPr>
        <p:spPr>
          <a:xfrm>
            <a:off x="2225221" y="2608753"/>
            <a:ext cx="8480" cy="221292"/>
          </a:xfrm>
          <a:prstGeom prst="line">
            <a:avLst/>
          </a:prstGeom>
        </p:spPr>
        <p:style>
          <a:lnRef idx="3">
            <a:schemeClr val="dk1"/>
          </a:lnRef>
          <a:fillRef idx="0">
            <a:schemeClr val="dk1"/>
          </a:fillRef>
          <a:effectRef idx="2">
            <a:schemeClr val="dk1"/>
          </a:effectRef>
          <a:fontRef idx="minor">
            <a:schemeClr val="tx1"/>
          </a:fontRef>
        </p:style>
      </p:cxnSp>
      <p:cxnSp>
        <p:nvCxnSpPr>
          <p:cNvPr id="81" name="Straight Connector 80">
            <a:extLst>
              <a:ext uri="{FF2B5EF4-FFF2-40B4-BE49-F238E27FC236}">
                <a16:creationId xmlns:a16="http://schemas.microsoft.com/office/drawing/2014/main" id="{B325DDB3-F04C-4787-B95F-6B2E865D8EAC}"/>
              </a:ext>
            </a:extLst>
          </p:cNvPr>
          <p:cNvCxnSpPr>
            <a:cxnSpLocks/>
          </p:cNvCxnSpPr>
          <p:nvPr/>
        </p:nvCxnSpPr>
        <p:spPr>
          <a:xfrm>
            <a:off x="1743792" y="2484194"/>
            <a:ext cx="0" cy="216024"/>
          </a:xfrm>
          <a:prstGeom prst="line">
            <a:avLst/>
          </a:prstGeom>
        </p:spPr>
        <p:style>
          <a:lnRef idx="3">
            <a:schemeClr val="dk1"/>
          </a:lnRef>
          <a:fillRef idx="0">
            <a:schemeClr val="dk1"/>
          </a:fillRef>
          <a:effectRef idx="2">
            <a:schemeClr val="dk1"/>
          </a:effectRef>
          <a:fontRef idx="minor">
            <a:schemeClr val="tx1"/>
          </a:fontRef>
        </p:style>
      </p:cxnSp>
      <p:sp>
        <p:nvSpPr>
          <p:cNvPr id="82" name="Rectangle: Rounded Corners 81">
            <a:extLst>
              <a:ext uri="{FF2B5EF4-FFF2-40B4-BE49-F238E27FC236}">
                <a16:creationId xmlns:a16="http://schemas.microsoft.com/office/drawing/2014/main" id="{987C75C1-408C-4029-8F8C-04B1CFDC43A7}"/>
              </a:ext>
            </a:extLst>
          </p:cNvPr>
          <p:cNvSpPr/>
          <p:nvPr/>
        </p:nvSpPr>
        <p:spPr>
          <a:xfrm>
            <a:off x="1552613" y="2700218"/>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tangle: Rounded Corners 82">
            <a:extLst>
              <a:ext uri="{FF2B5EF4-FFF2-40B4-BE49-F238E27FC236}">
                <a16:creationId xmlns:a16="http://schemas.microsoft.com/office/drawing/2014/main" id="{868353E1-1669-4D22-92E9-C37B5F81FE74}"/>
              </a:ext>
            </a:extLst>
          </p:cNvPr>
          <p:cNvSpPr/>
          <p:nvPr/>
        </p:nvSpPr>
        <p:spPr>
          <a:xfrm>
            <a:off x="2034042" y="2700218"/>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tangle: Rounded Corners 83">
            <a:extLst>
              <a:ext uri="{FF2B5EF4-FFF2-40B4-BE49-F238E27FC236}">
                <a16:creationId xmlns:a16="http://schemas.microsoft.com/office/drawing/2014/main" id="{6C84BF5C-9BBE-4A30-8408-4774D407110C}"/>
              </a:ext>
            </a:extLst>
          </p:cNvPr>
          <p:cNvSpPr/>
          <p:nvPr/>
        </p:nvSpPr>
        <p:spPr>
          <a:xfrm>
            <a:off x="2573099" y="2708649"/>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tangle: Rounded Corners 84">
            <a:extLst>
              <a:ext uri="{FF2B5EF4-FFF2-40B4-BE49-F238E27FC236}">
                <a16:creationId xmlns:a16="http://schemas.microsoft.com/office/drawing/2014/main" id="{C74BEA9A-1722-4D72-A765-E07311E0100E}"/>
              </a:ext>
            </a:extLst>
          </p:cNvPr>
          <p:cNvSpPr/>
          <p:nvPr/>
        </p:nvSpPr>
        <p:spPr>
          <a:xfrm>
            <a:off x="3108711" y="2709652"/>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tangle: Rounded Corners 85">
            <a:extLst>
              <a:ext uri="{FF2B5EF4-FFF2-40B4-BE49-F238E27FC236}">
                <a16:creationId xmlns:a16="http://schemas.microsoft.com/office/drawing/2014/main" id="{BA6020EA-9B65-4A40-ADA5-4249099AAE63}"/>
              </a:ext>
            </a:extLst>
          </p:cNvPr>
          <p:cNvSpPr/>
          <p:nvPr/>
        </p:nvSpPr>
        <p:spPr>
          <a:xfrm>
            <a:off x="3644323" y="2710640"/>
            <a:ext cx="382358" cy="17192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93240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b="1" dirty="0"/>
              <a:t>Application Installation Automation</a:t>
            </a:r>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27</a:t>
            </a:fld>
            <a:endParaRPr lang="en-US" dirty="0"/>
          </a:p>
        </p:txBody>
      </p:sp>
      <p:pic>
        <p:nvPicPr>
          <p:cNvPr id="12" name="Picture 11">
            <a:extLst>
              <a:ext uri="{FF2B5EF4-FFF2-40B4-BE49-F238E27FC236}">
                <a16:creationId xmlns:a16="http://schemas.microsoft.com/office/drawing/2014/main" id="{910E8F02-0FE6-4FAF-B620-F60FE143F5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032" y="4188831"/>
            <a:ext cx="1615787" cy="1213165"/>
          </a:xfrm>
          <a:prstGeom prst="rect">
            <a:avLst/>
          </a:prstGeom>
        </p:spPr>
      </p:pic>
      <p:pic>
        <p:nvPicPr>
          <p:cNvPr id="18" name="Picture 17">
            <a:extLst>
              <a:ext uri="{FF2B5EF4-FFF2-40B4-BE49-F238E27FC236}">
                <a16:creationId xmlns:a16="http://schemas.microsoft.com/office/drawing/2014/main" id="{269BB796-13F9-4A42-BDF4-2E8418B37F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2748" y="4281784"/>
            <a:ext cx="1073750" cy="1022292"/>
          </a:xfrm>
          <a:prstGeom prst="rect">
            <a:avLst/>
          </a:prstGeom>
        </p:spPr>
      </p:pic>
      <p:pic>
        <p:nvPicPr>
          <p:cNvPr id="20" name="Picture 19">
            <a:extLst>
              <a:ext uri="{FF2B5EF4-FFF2-40B4-BE49-F238E27FC236}">
                <a16:creationId xmlns:a16="http://schemas.microsoft.com/office/drawing/2014/main" id="{80A27A5A-23F1-49F8-963D-3B7B11891C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806" y="4263030"/>
            <a:ext cx="1115161" cy="1115161"/>
          </a:xfrm>
          <a:prstGeom prst="rect">
            <a:avLst/>
          </a:prstGeom>
        </p:spPr>
      </p:pic>
      <p:pic>
        <p:nvPicPr>
          <p:cNvPr id="22" name="Picture 21">
            <a:extLst>
              <a:ext uri="{FF2B5EF4-FFF2-40B4-BE49-F238E27FC236}">
                <a16:creationId xmlns:a16="http://schemas.microsoft.com/office/drawing/2014/main" id="{625D6D96-EC51-4C07-A676-10B9D2D6CC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328" y="4050614"/>
            <a:ext cx="1247831" cy="1462783"/>
          </a:xfrm>
          <a:prstGeom prst="rect">
            <a:avLst/>
          </a:prstGeom>
        </p:spPr>
      </p:pic>
      <p:pic>
        <p:nvPicPr>
          <p:cNvPr id="24" name="Picture 23">
            <a:extLst>
              <a:ext uri="{FF2B5EF4-FFF2-40B4-BE49-F238E27FC236}">
                <a16:creationId xmlns:a16="http://schemas.microsoft.com/office/drawing/2014/main" id="{B6D98E02-EC40-4947-86FB-8F5A05C80F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7029" y="4121355"/>
            <a:ext cx="1331787" cy="1331787"/>
          </a:xfrm>
          <a:prstGeom prst="rect">
            <a:avLst/>
          </a:prstGeom>
        </p:spPr>
      </p:pic>
      <p:pic>
        <p:nvPicPr>
          <p:cNvPr id="28" name="Picture 27">
            <a:extLst>
              <a:ext uri="{FF2B5EF4-FFF2-40B4-BE49-F238E27FC236}">
                <a16:creationId xmlns:a16="http://schemas.microsoft.com/office/drawing/2014/main" id="{7D5EBEA0-9CEA-4CD6-81BA-420D031A85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0363" y="4235039"/>
            <a:ext cx="1194030" cy="1171141"/>
          </a:xfrm>
          <a:prstGeom prst="rect">
            <a:avLst/>
          </a:prstGeom>
        </p:spPr>
      </p:pic>
      <p:sp>
        <p:nvSpPr>
          <p:cNvPr id="31" name="TextBox 30">
            <a:extLst>
              <a:ext uri="{FF2B5EF4-FFF2-40B4-BE49-F238E27FC236}">
                <a16:creationId xmlns:a16="http://schemas.microsoft.com/office/drawing/2014/main" id="{E453626B-A098-43B4-A8E0-3BA63DFCAAFD}"/>
              </a:ext>
            </a:extLst>
          </p:cNvPr>
          <p:cNvSpPr txBox="1"/>
          <p:nvPr/>
        </p:nvSpPr>
        <p:spPr>
          <a:xfrm>
            <a:off x="3439434" y="1745643"/>
            <a:ext cx="4549803" cy="369332"/>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i="1" dirty="0" err="1">
                <a:latin typeface="Verdana" panose="020B0604030504040204" pitchFamily="34" charset="0"/>
                <a:ea typeface="Verdana" panose="020B0604030504040204" pitchFamily="34" charset="0"/>
                <a:cs typeface="Verdana" panose="020B0604030504040204" pitchFamily="34" charset="0"/>
              </a:rPr>
              <a:t>Complete</a:t>
            </a:r>
            <a:r>
              <a:rPr lang="de-DE" dirty="0">
                <a:latin typeface="Verdana" panose="020B0604030504040204" pitchFamily="34" charset="0"/>
                <a:ea typeface="Verdana" panose="020B0604030504040204" pitchFamily="34" charset="0"/>
                <a:cs typeface="Verdana" panose="020B0604030504040204" pitchFamily="34" charset="0"/>
              </a:rPr>
              <a:t> </a:t>
            </a:r>
            <a:r>
              <a:rPr lang="de-DE" i="1" dirty="0" err="1">
                <a:latin typeface="Verdana" panose="020B0604030504040204" pitchFamily="34" charset="0"/>
                <a:ea typeface="Verdana" panose="020B0604030504040204" pitchFamily="34" charset="0"/>
                <a:cs typeface="Verdana" panose="020B0604030504040204" pitchFamily="34" charset="0"/>
              </a:rPr>
              <a:t>automation</a:t>
            </a:r>
            <a:r>
              <a:rPr lang="de-DE" i="1" dirty="0">
                <a:latin typeface="Verdana" panose="020B0604030504040204" pitchFamily="34" charset="0"/>
                <a:ea typeface="Verdana" panose="020B0604030504040204" pitchFamily="34" charset="0"/>
                <a:cs typeface="Verdana" panose="020B0604030504040204" pitchFamily="34" charset="0"/>
              </a:rPr>
              <a:t> in a </a:t>
            </a:r>
            <a:r>
              <a:rPr lang="de-DE" i="1" dirty="0" err="1">
                <a:latin typeface="Verdana" panose="020B0604030504040204" pitchFamily="34" charset="0"/>
                <a:ea typeface="Verdana" panose="020B0604030504040204" pitchFamily="34" charset="0"/>
                <a:cs typeface="Verdana" panose="020B0604030504040204" pitchFamily="34" charset="0"/>
              </a:rPr>
              <a:t>single</a:t>
            </a:r>
            <a:r>
              <a:rPr lang="de-DE" i="1" dirty="0">
                <a:latin typeface="Verdana" panose="020B0604030504040204" pitchFamily="34" charset="0"/>
                <a:ea typeface="Verdana" panose="020B0604030504040204" pitchFamily="34" charset="0"/>
                <a:cs typeface="Verdana" panose="020B0604030504040204" pitchFamily="34" charset="0"/>
              </a:rPr>
              <a:t> </a:t>
            </a:r>
            <a:r>
              <a:rPr lang="de-DE" i="1" dirty="0" err="1">
                <a:latin typeface="Verdana" panose="020B0604030504040204" pitchFamily="34" charset="0"/>
                <a:ea typeface="Verdana" panose="020B0604030504040204" pitchFamily="34" charset="0"/>
                <a:cs typeface="Verdana" panose="020B0604030504040204" pitchFamily="34" charset="0"/>
              </a:rPr>
              <a:t>step</a:t>
            </a:r>
            <a:endParaRPr kumimoji="0" lang="de-DE"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2" name="TextBox 31">
            <a:extLst>
              <a:ext uri="{FF2B5EF4-FFF2-40B4-BE49-F238E27FC236}">
                <a16:creationId xmlns:a16="http://schemas.microsoft.com/office/drawing/2014/main" id="{B93209B8-05D4-470E-BCC5-D63EFE6EB8D5}"/>
              </a:ext>
            </a:extLst>
          </p:cNvPr>
          <p:cNvSpPr txBox="1"/>
          <p:nvPr/>
        </p:nvSpPr>
        <p:spPr>
          <a:xfrm rot="19199453">
            <a:off x="750696" y="3167506"/>
            <a:ext cx="1731364" cy="335756"/>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i="1" dirty="0" err="1">
                <a:latin typeface="Verdana" panose="020B0604030504040204" pitchFamily="34" charset="0"/>
                <a:ea typeface="Verdana" panose="020B0604030504040204" pitchFamily="34" charset="0"/>
                <a:cs typeface="Verdana" panose="020B0604030504040204" pitchFamily="34" charset="0"/>
              </a:rPr>
              <a:t>Compute</a:t>
            </a:r>
            <a:endParaRPr kumimoji="0" lang="de-DE" b="0" i="1"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 name="TextBox 32">
            <a:extLst>
              <a:ext uri="{FF2B5EF4-FFF2-40B4-BE49-F238E27FC236}">
                <a16:creationId xmlns:a16="http://schemas.microsoft.com/office/drawing/2014/main" id="{F143A70A-79F7-4B6F-834F-20E730B2B009}"/>
              </a:ext>
            </a:extLst>
          </p:cNvPr>
          <p:cNvSpPr txBox="1"/>
          <p:nvPr/>
        </p:nvSpPr>
        <p:spPr>
          <a:xfrm rot="19199453">
            <a:off x="2651592" y="3119625"/>
            <a:ext cx="1731364" cy="335756"/>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i="1" dirty="0">
                <a:latin typeface="Verdana" panose="020B0604030504040204" pitchFamily="34" charset="0"/>
                <a:ea typeface="Verdana" panose="020B0604030504040204" pitchFamily="34" charset="0"/>
                <a:cs typeface="Verdana" panose="020B0604030504040204" pitchFamily="34" charset="0"/>
              </a:rPr>
              <a:t>Storage</a:t>
            </a:r>
          </a:p>
        </p:txBody>
      </p:sp>
      <p:sp>
        <p:nvSpPr>
          <p:cNvPr id="34" name="TextBox 33">
            <a:extLst>
              <a:ext uri="{FF2B5EF4-FFF2-40B4-BE49-F238E27FC236}">
                <a16:creationId xmlns:a16="http://schemas.microsoft.com/office/drawing/2014/main" id="{B18E21E0-9A56-46D9-9B0F-FA7FB8F74C25}"/>
              </a:ext>
            </a:extLst>
          </p:cNvPr>
          <p:cNvSpPr txBox="1"/>
          <p:nvPr/>
        </p:nvSpPr>
        <p:spPr>
          <a:xfrm rot="19199453">
            <a:off x="4488598" y="3154258"/>
            <a:ext cx="1731364" cy="335756"/>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i="1" dirty="0" err="1">
                <a:latin typeface="Verdana" panose="020B0604030504040204" pitchFamily="34" charset="0"/>
                <a:ea typeface="Verdana" panose="020B0604030504040204" pitchFamily="34" charset="0"/>
                <a:cs typeface="Verdana" panose="020B0604030504040204" pitchFamily="34" charset="0"/>
              </a:rPr>
              <a:t>Application</a:t>
            </a:r>
            <a:endParaRPr lang="de-DE" i="1" dirty="0">
              <a:latin typeface="Verdana" panose="020B0604030504040204" pitchFamily="34" charset="0"/>
              <a:ea typeface="Verdana" panose="020B0604030504040204" pitchFamily="34" charset="0"/>
              <a:cs typeface="Verdana" panose="020B0604030504040204" pitchFamily="34" charset="0"/>
            </a:endParaRPr>
          </a:p>
        </p:txBody>
      </p:sp>
      <p:sp>
        <p:nvSpPr>
          <p:cNvPr id="35" name="TextBox 34">
            <a:extLst>
              <a:ext uri="{FF2B5EF4-FFF2-40B4-BE49-F238E27FC236}">
                <a16:creationId xmlns:a16="http://schemas.microsoft.com/office/drawing/2014/main" id="{D6E7B6AF-E9B0-40D3-8F4E-42441F01E35C}"/>
              </a:ext>
            </a:extLst>
          </p:cNvPr>
          <p:cNvSpPr txBox="1"/>
          <p:nvPr/>
        </p:nvSpPr>
        <p:spPr>
          <a:xfrm rot="19199453">
            <a:off x="6417189" y="3167506"/>
            <a:ext cx="1731364" cy="335756"/>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i="1" dirty="0">
                <a:latin typeface="Verdana" panose="020B0604030504040204" pitchFamily="34" charset="0"/>
                <a:ea typeface="Verdana" panose="020B0604030504040204" pitchFamily="34" charset="0"/>
                <a:cs typeface="Verdana" panose="020B0604030504040204" pitchFamily="34" charset="0"/>
              </a:rPr>
              <a:t>Firewall</a:t>
            </a:r>
          </a:p>
        </p:txBody>
      </p:sp>
      <p:sp>
        <p:nvSpPr>
          <p:cNvPr id="36" name="TextBox 35">
            <a:extLst>
              <a:ext uri="{FF2B5EF4-FFF2-40B4-BE49-F238E27FC236}">
                <a16:creationId xmlns:a16="http://schemas.microsoft.com/office/drawing/2014/main" id="{EF06DA46-E571-4EE1-9BB4-1A86BF257E83}"/>
              </a:ext>
            </a:extLst>
          </p:cNvPr>
          <p:cNvSpPr txBox="1"/>
          <p:nvPr/>
        </p:nvSpPr>
        <p:spPr>
          <a:xfrm rot="19199453">
            <a:off x="8315348" y="3111598"/>
            <a:ext cx="1731364" cy="335756"/>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i="1" dirty="0">
                <a:latin typeface="Verdana" panose="020B0604030504040204" pitchFamily="34" charset="0"/>
                <a:ea typeface="Verdana" panose="020B0604030504040204" pitchFamily="34" charset="0"/>
                <a:cs typeface="Verdana" panose="020B0604030504040204" pitchFamily="34" charset="0"/>
              </a:rPr>
              <a:t>Monitoring</a:t>
            </a:r>
          </a:p>
        </p:txBody>
      </p:sp>
      <p:sp>
        <p:nvSpPr>
          <p:cNvPr id="37" name="TextBox 36">
            <a:extLst>
              <a:ext uri="{FF2B5EF4-FFF2-40B4-BE49-F238E27FC236}">
                <a16:creationId xmlns:a16="http://schemas.microsoft.com/office/drawing/2014/main" id="{37932853-B758-44CA-82F3-192FE554D10D}"/>
              </a:ext>
            </a:extLst>
          </p:cNvPr>
          <p:cNvSpPr txBox="1"/>
          <p:nvPr/>
        </p:nvSpPr>
        <p:spPr>
          <a:xfrm rot="19199453">
            <a:off x="10121695" y="3111598"/>
            <a:ext cx="1731364" cy="335756"/>
          </a:xfrm>
          <a:prstGeom prst="rect">
            <a:avLst/>
          </a:prstGeom>
        </p:spPr>
        <p:txBody>
          <a:bodyPr vert="horz" wrap="square" lIns="91440" tIns="45720" rIns="91440" bIns="4572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de-DE" i="1" dirty="0">
                <a:latin typeface="Verdana" panose="020B0604030504040204" pitchFamily="34" charset="0"/>
                <a:ea typeface="Verdana" panose="020B0604030504040204" pitchFamily="34" charset="0"/>
                <a:cs typeface="Verdana" panose="020B0604030504040204" pitchFamily="34" charset="0"/>
              </a:rPr>
              <a:t>Backup</a:t>
            </a:r>
          </a:p>
        </p:txBody>
      </p:sp>
      <p:pic>
        <p:nvPicPr>
          <p:cNvPr id="39" name="Bild 15" descr="user-BLAU.png">
            <a:extLst>
              <a:ext uri="{FF2B5EF4-FFF2-40B4-BE49-F238E27FC236}">
                <a16:creationId xmlns:a16="http://schemas.microsoft.com/office/drawing/2014/main" id="{8855F8C0-3380-4B1A-947E-0DC34A9913D2}"/>
              </a:ext>
            </a:extLst>
          </p:cNvPr>
          <p:cNvPicPr>
            <a:picLocks noChangeAspect="1"/>
          </p:cNvPicPr>
          <p:nvPr/>
        </p:nvPicPr>
        <p:blipFill>
          <a:blip r:embed="rId9"/>
          <a:stretch>
            <a:fillRect/>
          </a:stretch>
        </p:blipFill>
        <p:spPr>
          <a:xfrm>
            <a:off x="428054" y="2265162"/>
            <a:ext cx="343132" cy="458182"/>
          </a:xfrm>
          <a:prstGeom prst="rect">
            <a:avLst/>
          </a:prstGeom>
        </p:spPr>
      </p:pic>
      <p:pic>
        <p:nvPicPr>
          <p:cNvPr id="40" name="Grafik 8">
            <a:extLst>
              <a:ext uri="{FF2B5EF4-FFF2-40B4-BE49-F238E27FC236}">
                <a16:creationId xmlns:a16="http://schemas.microsoft.com/office/drawing/2014/main" id="{A2A2B5E0-E335-447B-8238-27BE2588113D}"/>
              </a:ext>
            </a:extLst>
          </p:cNvPr>
          <p:cNvPicPr>
            <a:picLocks noChangeAspect="1"/>
          </p:cNvPicPr>
          <p:nvPr/>
        </p:nvPicPr>
        <p:blipFill>
          <a:blip r:embed="rId10">
            <a:duotone>
              <a:prstClr val="black"/>
              <a:schemeClr val="accent3">
                <a:tint val="45000"/>
                <a:satMod val="400000"/>
              </a:schemeClr>
            </a:duotone>
          </a:blip>
          <a:stretch>
            <a:fillRect/>
          </a:stretch>
        </p:blipFill>
        <p:spPr>
          <a:xfrm>
            <a:off x="10870429" y="2117890"/>
            <a:ext cx="738238" cy="752727"/>
          </a:xfrm>
          <a:prstGeom prst="rect">
            <a:avLst/>
          </a:prstGeom>
        </p:spPr>
      </p:pic>
      <p:sp>
        <p:nvSpPr>
          <p:cNvPr id="41" name="Pfeil nach rechts 2">
            <a:extLst>
              <a:ext uri="{FF2B5EF4-FFF2-40B4-BE49-F238E27FC236}">
                <a16:creationId xmlns:a16="http://schemas.microsoft.com/office/drawing/2014/main" id="{F74F1691-619A-4494-B16F-76476284281F}"/>
              </a:ext>
            </a:extLst>
          </p:cNvPr>
          <p:cNvSpPr/>
          <p:nvPr/>
        </p:nvSpPr>
        <p:spPr>
          <a:xfrm>
            <a:off x="1337136" y="2364133"/>
            <a:ext cx="9372798" cy="260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528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platzhalter 2"/>
          <p:cNvSpPr>
            <a:spLocks noGrp="1"/>
          </p:cNvSpPr>
          <p:nvPr>
            <p:ph type="body" sz="quarter" idx="15"/>
          </p:nvPr>
        </p:nvSpPr>
        <p:spPr/>
        <p:txBody>
          <a:bodyPr/>
          <a:lstStyle/>
          <a:p>
            <a:endParaRPr lang="de-DE"/>
          </a:p>
        </p:txBody>
      </p:sp>
      <p:sp>
        <p:nvSpPr>
          <p:cNvPr id="4" name="Textplatzhalter 3"/>
          <p:cNvSpPr>
            <a:spLocks noGrp="1"/>
          </p:cNvSpPr>
          <p:nvPr>
            <p:ph type="body" sz="quarter" idx="16"/>
          </p:nvPr>
        </p:nvSpPr>
        <p:spPr/>
        <p:txBody>
          <a:bodyPr/>
          <a:lstStyle/>
          <a:p>
            <a:endParaRPr lang="de-DE"/>
          </a:p>
        </p:txBody>
      </p:sp>
      <p:sp>
        <p:nvSpPr>
          <p:cNvPr id="5" name="Textplatzhalter 4"/>
          <p:cNvSpPr>
            <a:spLocks noGrp="1"/>
          </p:cNvSpPr>
          <p:nvPr>
            <p:ph type="body" sz="quarter" idx="10"/>
          </p:nvPr>
        </p:nvSpPr>
        <p:spPr/>
        <p:txBody>
          <a:bodyPr/>
          <a:lstStyle/>
          <a:p>
            <a:r>
              <a:rPr lang="de-DE" b="1" dirty="0" err="1"/>
              <a:t>Questions</a:t>
            </a:r>
            <a:r>
              <a:rPr lang="de-DE" b="1" dirty="0"/>
              <a:t>?</a:t>
            </a:r>
          </a:p>
        </p:txBody>
      </p:sp>
    </p:spTree>
    <p:extLst>
      <p:ext uri="{BB962C8B-B14F-4D97-AF65-F5344CB8AC3E}">
        <p14:creationId xmlns:p14="http://schemas.microsoft.com/office/powerpoint/2010/main" val="3488182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a:t>Copyright itelligence AG - All rights reserved</a:t>
            </a:r>
            <a:endParaRPr lang="de-DE" dirty="0"/>
          </a:p>
        </p:txBody>
      </p:sp>
      <p:sp>
        <p:nvSpPr>
          <p:cNvPr id="4" name="Datumsplatzhalter 3"/>
          <p:cNvSpPr>
            <a:spLocks noGrp="1"/>
          </p:cNvSpPr>
          <p:nvPr>
            <p:ph type="dt" sz="half" idx="2"/>
          </p:nvPr>
        </p:nvSpPr>
        <p:spPr/>
        <p:txBody>
          <a:bodyPr/>
          <a:lstStyle/>
          <a:p>
            <a:fld id="{A65EA0B5-D523-4CEB-91D7-F798FE989A2E}"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noProof="0"/>
              <a:t>© 2016 itelligence</a:t>
            </a:r>
            <a:endParaRPr lang="en-US" noProof="0" dirty="0"/>
          </a:p>
        </p:txBody>
      </p:sp>
      <p:sp>
        <p:nvSpPr>
          <p:cNvPr id="6" name="Foliennummernplatzhalter 5"/>
          <p:cNvSpPr>
            <a:spLocks noGrp="1"/>
          </p:cNvSpPr>
          <p:nvPr>
            <p:ph type="sldNum" sz="quarter" idx="4"/>
          </p:nvPr>
        </p:nvSpPr>
        <p:spPr/>
        <p:txBody>
          <a:bodyPr/>
          <a:lstStyle/>
          <a:p>
            <a:fld id="{C914FE87-F950-44CD-9768-D5C48F718129}" type="slidenum">
              <a:rPr lang="en-US" noProof="0" smtClean="0"/>
              <a:pPr/>
              <a:t>29</a:t>
            </a:fld>
            <a:endParaRPr lang="en-US" noProof="0" dirty="0"/>
          </a:p>
        </p:txBody>
      </p:sp>
      <p:sp>
        <p:nvSpPr>
          <p:cNvPr id="3" name="Textplatzhalter 2"/>
          <p:cNvSpPr>
            <a:spLocks noGrp="1"/>
          </p:cNvSpPr>
          <p:nvPr>
            <p:ph sz="quarter" idx="11"/>
          </p:nvPr>
        </p:nvSpPr>
        <p:spPr/>
        <p:txBody>
          <a:bodyPr anchor="ctr"/>
          <a:lstStyle/>
          <a:p>
            <a:pPr marL="0" indent="0">
              <a:buNone/>
            </a:pPr>
            <a:r>
              <a:rPr lang="en-US" altLang="de-DE" sz="800" dirty="0">
                <a:ea typeface="ＭＳ Ｐゴシック" panose="020B0600070205080204" pitchFamily="34" charset="-128"/>
              </a:rPr>
              <a:t>No part of this publication may be reproduced or transmitted in any form or for any purpose without the express permission of itelligence AG. The information contained herein may be changed without prior notice.</a:t>
            </a:r>
          </a:p>
          <a:p>
            <a:pPr marL="0" indent="0">
              <a:buNone/>
            </a:pPr>
            <a:r>
              <a:rPr lang="en-US" altLang="de-DE" sz="800" dirty="0">
                <a:ea typeface="ＭＳ Ｐゴシック" panose="020B0600070205080204" pitchFamily="34" charset="-128"/>
              </a:rPr>
              <a:t>Some software products marketed by itelligence AG and its distributors contain proprietary software components of other software vendors. All product and service names mentioned and associated logos displayed are the trademarks of their respective companies. Data contained in this document serves informational purposes only. National product specifications may vary.</a:t>
            </a:r>
          </a:p>
          <a:p>
            <a:pPr marL="0" indent="0">
              <a:buNone/>
            </a:pPr>
            <a:r>
              <a:rPr lang="en-US" altLang="de-DE" sz="800" dirty="0">
                <a:ea typeface="ＭＳ Ｐゴシック" panose="020B0600070205080204" pitchFamily="34" charset="-128"/>
              </a:rPr>
              <a:t>The information in this document is proprietary to itelligence. This document is a preliminary version and not subject to your license agreement or any other agreement with itelligence. This document contains only intended strategies, developments and product functionalities and is not intended to be binding upon itelligence to any particular course of business, product strategy, and/or development. itelligence assumes no responsibility for errors or omissions in this document. itelligence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p>
          <a:p>
            <a:pPr marL="0" indent="0">
              <a:buNone/>
            </a:pPr>
            <a:r>
              <a:rPr lang="en-US" altLang="de-DE" sz="800" dirty="0">
                <a:ea typeface="ＭＳ Ｐゴシック" panose="020B0600070205080204" pitchFamily="34" charset="-128"/>
              </a:rPr>
              <a:t>itelligence shall have no liability for damages of any kind including without limitation direct, special, indirect, or consequential damages that may result from the use of these materials. This limitation shall not apply in cases of intent or gross negligence.</a:t>
            </a:r>
          </a:p>
          <a:p>
            <a:pPr marL="0" indent="0">
              <a:buNone/>
            </a:pPr>
            <a:r>
              <a:rPr lang="en-US" altLang="de-DE" sz="800" dirty="0">
                <a:ea typeface="ＭＳ Ｐゴシック" panose="020B0600070205080204" pitchFamily="34" charset="-128"/>
              </a:rPr>
              <a:t>The statutory liability for personal injury and defective products is not affected. itelligence has no control over the information that you may access through the use of hot links contained in these materials and does not endorse your use of third-party Web pages nor provide any warranty whatsoever relating to third-party Web pages.</a:t>
            </a:r>
          </a:p>
        </p:txBody>
      </p:sp>
    </p:spTree>
    <p:extLst>
      <p:ext uri="{BB962C8B-B14F-4D97-AF65-F5344CB8AC3E}">
        <p14:creationId xmlns:p14="http://schemas.microsoft.com/office/powerpoint/2010/main" val="145317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About André</a:t>
            </a:r>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3</a:t>
            </a:fld>
            <a:endParaRPr lang="en-US" dirty="0"/>
          </a:p>
        </p:txBody>
      </p:sp>
      <p:sp>
        <p:nvSpPr>
          <p:cNvPr id="3" name="Textplatzhalter 2"/>
          <p:cNvSpPr>
            <a:spLocks noGrp="1"/>
          </p:cNvSpPr>
          <p:nvPr>
            <p:ph sz="quarter" idx="11"/>
          </p:nvPr>
        </p:nvSpPr>
        <p:spPr>
          <a:xfrm>
            <a:off x="448152" y="1340768"/>
            <a:ext cx="11642400" cy="5277600"/>
          </a:xfrm>
        </p:spPr>
        <p:txBody>
          <a:bodyPr/>
          <a:lstStyle/>
          <a:p>
            <a:pPr>
              <a:buFont typeface="Arial" panose="020B0604020202020204" pitchFamily="34" charset="0"/>
              <a:buChar char="•"/>
            </a:pPr>
            <a:r>
              <a:rPr lang="en-US" dirty="0"/>
              <a:t>Head of </a:t>
            </a:r>
            <a:r>
              <a:rPr lang="en-US" dirty="0" err="1"/>
              <a:t>itelligence</a:t>
            </a:r>
            <a:r>
              <a:rPr lang="en-US" dirty="0"/>
              <a:t> GMS Cloud Infrastructure Services</a:t>
            </a:r>
          </a:p>
          <a:p>
            <a:pPr>
              <a:buFont typeface="Arial" panose="020B0604020202020204" pitchFamily="34" charset="0"/>
              <a:buChar char="•"/>
            </a:pPr>
            <a:endParaRPr lang="en-US" dirty="0"/>
          </a:p>
          <a:p>
            <a:pPr>
              <a:buFont typeface="Arial" panose="020B0604020202020204" pitchFamily="34" charset="0"/>
              <a:buChar char="•"/>
            </a:pPr>
            <a:r>
              <a:rPr lang="en-US" dirty="0"/>
              <a:t>                  @</a:t>
            </a:r>
            <a:r>
              <a:rPr lang="en-US" dirty="0" err="1"/>
              <a:t>meradioc</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                  </a:t>
            </a:r>
            <a:r>
              <a:rPr lang="en-US" dirty="0">
                <a:hlinkClick r:id="rId3"/>
              </a:rPr>
              <a:t>https://www.linkedin.com/in/andre-walter-87215a35/</a:t>
            </a:r>
            <a:endParaRPr lang="en-US" dirty="0"/>
          </a:p>
        </p:txBody>
      </p:sp>
      <p:pic>
        <p:nvPicPr>
          <p:cNvPr id="7" name="Picture 6">
            <a:extLst>
              <a:ext uri="{FF2B5EF4-FFF2-40B4-BE49-F238E27FC236}">
                <a16:creationId xmlns:a16="http://schemas.microsoft.com/office/drawing/2014/main" id="{DDD19440-BE26-4336-A085-C68EC705E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6466" y="1102098"/>
            <a:ext cx="2470918" cy="2470918"/>
          </a:xfrm>
          <a:prstGeom prst="rect">
            <a:avLst/>
          </a:prstGeom>
        </p:spPr>
      </p:pic>
      <p:pic>
        <p:nvPicPr>
          <p:cNvPr id="9" name="Picture 8">
            <a:extLst>
              <a:ext uri="{FF2B5EF4-FFF2-40B4-BE49-F238E27FC236}">
                <a16:creationId xmlns:a16="http://schemas.microsoft.com/office/drawing/2014/main" id="{23520508-CC95-472F-833D-BCE50C206B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416" y="2132856"/>
            <a:ext cx="589325" cy="478532"/>
          </a:xfrm>
          <a:prstGeom prst="rect">
            <a:avLst/>
          </a:prstGeom>
        </p:spPr>
      </p:pic>
      <p:pic>
        <p:nvPicPr>
          <p:cNvPr id="11" name="Picture 10">
            <a:extLst>
              <a:ext uri="{FF2B5EF4-FFF2-40B4-BE49-F238E27FC236}">
                <a16:creationId xmlns:a16="http://schemas.microsoft.com/office/drawing/2014/main" id="{E3781A07-AA76-4B63-88AD-3DE463C9D5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852" y="3140968"/>
            <a:ext cx="609786" cy="609786"/>
          </a:xfrm>
          <a:prstGeom prst="rect">
            <a:avLst/>
          </a:prstGeom>
        </p:spPr>
      </p:pic>
    </p:spTree>
    <p:extLst>
      <p:ext uri="{BB962C8B-B14F-4D97-AF65-F5344CB8AC3E}">
        <p14:creationId xmlns:p14="http://schemas.microsoft.com/office/powerpoint/2010/main" val="2569568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Agenda - André</a:t>
            </a:r>
          </a:p>
        </p:txBody>
      </p:sp>
      <p:sp>
        <p:nvSpPr>
          <p:cNvPr id="3" name="Textplatzhalter 2"/>
          <p:cNvSpPr>
            <a:spLocks noGrp="1"/>
          </p:cNvSpPr>
          <p:nvPr>
            <p:ph type="body" sz="quarter" idx="10"/>
          </p:nvPr>
        </p:nvSpPr>
        <p:spPr>
          <a:xfrm>
            <a:off x="462605" y="1340768"/>
            <a:ext cx="11642400" cy="5277600"/>
          </a:xfrm>
        </p:spPr>
        <p:txBody>
          <a:bodyPr/>
          <a:lstStyle/>
          <a:p>
            <a:pPr>
              <a:lnSpc>
                <a:spcPct val="150000"/>
              </a:lnSpc>
            </a:pPr>
            <a:r>
              <a:rPr lang="en-US" sz="1600" dirty="0"/>
              <a:t>About </a:t>
            </a:r>
            <a:r>
              <a:rPr lang="en-US" sz="1600" dirty="0" err="1"/>
              <a:t>itelligence</a:t>
            </a:r>
            <a:r>
              <a:rPr lang="en-US" sz="1600" dirty="0"/>
              <a:t> and our focus</a:t>
            </a:r>
          </a:p>
          <a:p>
            <a:pPr>
              <a:lnSpc>
                <a:spcPct val="150000"/>
              </a:lnSpc>
            </a:pPr>
            <a:r>
              <a:rPr lang="en-US" sz="1600" dirty="0"/>
              <a:t>Typical use case (SAP HANA)</a:t>
            </a:r>
          </a:p>
          <a:p>
            <a:pPr>
              <a:lnSpc>
                <a:spcPct val="150000"/>
              </a:lnSpc>
            </a:pPr>
            <a:r>
              <a:rPr lang="en-US" sz="1600" dirty="0"/>
              <a:t>Resulting requirements</a:t>
            </a:r>
          </a:p>
          <a:p>
            <a:pPr>
              <a:lnSpc>
                <a:spcPct val="150000"/>
              </a:lnSpc>
            </a:pPr>
            <a:r>
              <a:rPr lang="en-US" sz="1600" dirty="0"/>
              <a:t>Why Apache </a:t>
            </a:r>
            <a:r>
              <a:rPr lang="en-US" sz="1600" dirty="0" err="1"/>
              <a:t>CloudStack</a:t>
            </a:r>
            <a:endParaRPr lang="en-US" sz="1600" dirty="0"/>
          </a:p>
          <a:p>
            <a:pPr marL="0" indent="0">
              <a:buNone/>
            </a:pPr>
            <a:endParaRPr lang="en-US" dirty="0"/>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4</a:t>
            </a:fld>
            <a:endParaRPr lang="en-US" dirty="0"/>
          </a:p>
        </p:txBody>
      </p:sp>
    </p:spTree>
    <p:extLst>
      <p:ext uri="{BB962C8B-B14F-4D97-AF65-F5344CB8AC3E}">
        <p14:creationId xmlns:p14="http://schemas.microsoft.com/office/powerpoint/2010/main" val="34982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a:t>itelligence</a:t>
            </a:r>
            <a:r>
              <a:rPr lang="en-US" b="1" dirty="0"/>
              <a:t> Worldwide - Numbers</a:t>
            </a:r>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5</a:t>
            </a:fld>
            <a:endParaRPr lang="en-US" dirty="0"/>
          </a:p>
        </p:txBody>
      </p:sp>
      <p:pic>
        <p:nvPicPr>
          <p:cNvPr id="9" name="Picture 8">
            <a:extLst>
              <a:ext uri="{FF2B5EF4-FFF2-40B4-BE49-F238E27FC236}">
                <a16:creationId xmlns:a16="http://schemas.microsoft.com/office/drawing/2014/main" id="{10979E60-AB57-495D-B5D3-6B0FA35CEF42}"/>
              </a:ext>
            </a:extLst>
          </p:cNvPr>
          <p:cNvPicPr>
            <a:picLocks noChangeAspect="1"/>
          </p:cNvPicPr>
          <p:nvPr/>
        </p:nvPicPr>
        <p:blipFill>
          <a:blip r:embed="rId3"/>
          <a:stretch>
            <a:fillRect/>
          </a:stretch>
        </p:blipFill>
        <p:spPr>
          <a:xfrm>
            <a:off x="911424" y="1243882"/>
            <a:ext cx="10488488" cy="5221024"/>
          </a:xfrm>
          <a:prstGeom prst="rect">
            <a:avLst/>
          </a:prstGeom>
        </p:spPr>
      </p:pic>
    </p:spTree>
    <p:extLst>
      <p:ext uri="{BB962C8B-B14F-4D97-AF65-F5344CB8AC3E}">
        <p14:creationId xmlns:p14="http://schemas.microsoft.com/office/powerpoint/2010/main" val="1241955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uppieren 96">
            <a:extLst>
              <a:ext uri="{FF2B5EF4-FFF2-40B4-BE49-F238E27FC236}">
                <a16:creationId xmlns:a16="http://schemas.microsoft.com/office/drawing/2014/main" id="{CF9D57EE-4C6F-433D-BE3A-369BC7DE615D}"/>
              </a:ext>
            </a:extLst>
          </p:cNvPr>
          <p:cNvGrpSpPr/>
          <p:nvPr/>
        </p:nvGrpSpPr>
        <p:grpSpPr>
          <a:xfrm>
            <a:off x="292764" y="980728"/>
            <a:ext cx="11079272" cy="5412811"/>
            <a:chOff x="200296" y="1475641"/>
            <a:chExt cx="8943703" cy="4598179"/>
          </a:xfrm>
        </p:grpSpPr>
        <p:pic>
          <p:nvPicPr>
            <p:cNvPr id="75" name="Grafik 97">
              <a:extLst>
                <a:ext uri="{FF2B5EF4-FFF2-40B4-BE49-F238E27FC236}">
                  <a16:creationId xmlns:a16="http://schemas.microsoft.com/office/drawing/2014/main" id="{FF8636A0-AF42-4B02-83DD-14F2D9B388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29"/>
            <a:stretch/>
          </p:blipFill>
          <p:spPr>
            <a:xfrm>
              <a:off x="200296" y="1475641"/>
              <a:ext cx="8943703" cy="4598179"/>
            </a:xfrm>
            <a:prstGeom prst="rect">
              <a:avLst/>
            </a:prstGeom>
          </p:spPr>
        </p:pic>
        <p:sp>
          <p:nvSpPr>
            <p:cNvPr id="76" name="Ellipse 98">
              <a:extLst>
                <a:ext uri="{FF2B5EF4-FFF2-40B4-BE49-F238E27FC236}">
                  <a16:creationId xmlns:a16="http://schemas.microsoft.com/office/drawing/2014/main" id="{435E5830-4536-4F1A-87B7-BD143D1BD30F}"/>
                </a:ext>
              </a:extLst>
            </p:cNvPr>
            <p:cNvSpPr/>
            <p:nvPr/>
          </p:nvSpPr>
          <p:spPr bwMode="auto">
            <a:xfrm>
              <a:off x="4231245" y="2375887"/>
              <a:ext cx="52251" cy="54000"/>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200" dirty="0"/>
            </a:p>
          </p:txBody>
        </p:sp>
        <p:sp>
          <p:nvSpPr>
            <p:cNvPr id="77" name="Ellipse 99">
              <a:extLst>
                <a:ext uri="{FF2B5EF4-FFF2-40B4-BE49-F238E27FC236}">
                  <a16:creationId xmlns:a16="http://schemas.microsoft.com/office/drawing/2014/main" id="{8A97935D-F6CB-49AB-962E-E8FA255A5732}"/>
                </a:ext>
              </a:extLst>
            </p:cNvPr>
            <p:cNvSpPr/>
            <p:nvPr/>
          </p:nvSpPr>
          <p:spPr bwMode="auto">
            <a:xfrm>
              <a:off x="4114814" y="2355660"/>
              <a:ext cx="52251" cy="54000"/>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200" dirty="0"/>
            </a:p>
          </p:txBody>
        </p:sp>
        <p:sp>
          <p:nvSpPr>
            <p:cNvPr id="78" name="Ellipse 100">
              <a:extLst>
                <a:ext uri="{FF2B5EF4-FFF2-40B4-BE49-F238E27FC236}">
                  <a16:creationId xmlns:a16="http://schemas.microsoft.com/office/drawing/2014/main" id="{F072636E-63BC-45BE-9F41-C0AD104F4A23}"/>
                </a:ext>
              </a:extLst>
            </p:cNvPr>
            <p:cNvSpPr/>
            <p:nvPr/>
          </p:nvSpPr>
          <p:spPr bwMode="auto">
            <a:xfrm>
              <a:off x="6787203" y="4019401"/>
              <a:ext cx="52251" cy="54000"/>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200" dirty="0"/>
            </a:p>
          </p:txBody>
        </p:sp>
        <p:sp>
          <p:nvSpPr>
            <p:cNvPr id="79" name="Ellipse 101">
              <a:extLst>
                <a:ext uri="{FF2B5EF4-FFF2-40B4-BE49-F238E27FC236}">
                  <a16:creationId xmlns:a16="http://schemas.microsoft.com/office/drawing/2014/main" id="{BD3BAEDA-13AF-4C67-8291-CA4EC1F2B67A}"/>
                </a:ext>
              </a:extLst>
            </p:cNvPr>
            <p:cNvSpPr/>
            <p:nvPr/>
          </p:nvSpPr>
          <p:spPr bwMode="auto">
            <a:xfrm>
              <a:off x="4127870" y="2238086"/>
              <a:ext cx="52251" cy="54000"/>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200" dirty="0"/>
            </a:p>
          </p:txBody>
        </p:sp>
        <p:sp>
          <p:nvSpPr>
            <p:cNvPr id="80" name="Ellipse 102">
              <a:extLst>
                <a:ext uri="{FF2B5EF4-FFF2-40B4-BE49-F238E27FC236}">
                  <a16:creationId xmlns:a16="http://schemas.microsoft.com/office/drawing/2014/main" id="{15BBBFB8-B7F0-46D0-8234-6084369259E9}"/>
                </a:ext>
              </a:extLst>
            </p:cNvPr>
            <p:cNvSpPr/>
            <p:nvPr/>
          </p:nvSpPr>
          <p:spPr bwMode="auto">
            <a:xfrm>
              <a:off x="4101749" y="2525478"/>
              <a:ext cx="52251" cy="54000"/>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200" dirty="0"/>
            </a:p>
          </p:txBody>
        </p:sp>
        <p:sp>
          <p:nvSpPr>
            <p:cNvPr id="81" name="Ellipse 103">
              <a:extLst>
                <a:ext uri="{FF2B5EF4-FFF2-40B4-BE49-F238E27FC236}">
                  <a16:creationId xmlns:a16="http://schemas.microsoft.com/office/drawing/2014/main" id="{0EAEA57A-07CC-4F85-9FDF-DC752701789B}"/>
                </a:ext>
              </a:extLst>
            </p:cNvPr>
            <p:cNvSpPr/>
            <p:nvPr/>
          </p:nvSpPr>
          <p:spPr bwMode="auto">
            <a:xfrm>
              <a:off x="4363013" y="2333886"/>
              <a:ext cx="52251" cy="54000"/>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200" dirty="0"/>
            </a:p>
          </p:txBody>
        </p:sp>
        <p:cxnSp>
          <p:nvCxnSpPr>
            <p:cNvPr id="82" name="Gerader Verbinder 104">
              <a:extLst>
                <a:ext uri="{FF2B5EF4-FFF2-40B4-BE49-F238E27FC236}">
                  <a16:creationId xmlns:a16="http://schemas.microsoft.com/office/drawing/2014/main" id="{FC7614E2-FDAA-4C9D-A560-074D97CF11FF}"/>
                </a:ext>
              </a:extLst>
            </p:cNvPr>
            <p:cNvCxnSpPr/>
            <p:nvPr/>
          </p:nvCxnSpPr>
          <p:spPr>
            <a:xfrm flipV="1">
              <a:off x="4184661" y="2034849"/>
              <a:ext cx="209017" cy="20028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83" name="Gerader Verbinder 105">
              <a:extLst>
                <a:ext uri="{FF2B5EF4-FFF2-40B4-BE49-F238E27FC236}">
                  <a16:creationId xmlns:a16="http://schemas.microsoft.com/office/drawing/2014/main" id="{1544814A-F897-4871-8014-5E305959BF11}"/>
                </a:ext>
              </a:extLst>
            </p:cNvPr>
            <p:cNvCxnSpPr/>
            <p:nvPr/>
          </p:nvCxnSpPr>
          <p:spPr>
            <a:xfrm>
              <a:off x="4386535" y="2037992"/>
              <a:ext cx="864000" cy="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84" name="Textfeld 106">
              <a:extLst>
                <a:ext uri="{FF2B5EF4-FFF2-40B4-BE49-F238E27FC236}">
                  <a16:creationId xmlns:a16="http://schemas.microsoft.com/office/drawing/2014/main" id="{3DE3C314-1B42-4702-A062-FA4773D72DB2}"/>
                </a:ext>
              </a:extLst>
            </p:cNvPr>
            <p:cNvSpPr txBox="1"/>
            <p:nvPr/>
          </p:nvSpPr>
          <p:spPr>
            <a:xfrm>
              <a:off x="4474632" y="1887207"/>
              <a:ext cx="961462" cy="163734"/>
            </a:xfrm>
            <a:prstGeom prst="rect">
              <a:avLst/>
            </a:prstGeom>
            <a:noFill/>
          </p:spPr>
          <p:txBody>
            <a:bodyPr wrap="square" lIns="0" tIns="0" rIns="0" bIns="0" rtlCol="0">
              <a:noAutofit/>
            </a:bodyPr>
            <a:lstStyle/>
            <a:p>
              <a:pPr>
                <a:spcBef>
                  <a:spcPts val="2000"/>
                </a:spcBef>
                <a:buClr>
                  <a:srgbClr val="D40030"/>
                </a:buClr>
              </a:pPr>
              <a:r>
                <a:rPr lang="de-DE" sz="900" dirty="0" err="1">
                  <a:solidFill>
                    <a:prstClr val="black"/>
                  </a:solidFill>
                  <a:latin typeface="Verdana" pitchFamily="34" charset="0"/>
                </a:rPr>
                <a:t>Horsens</a:t>
              </a:r>
              <a:r>
                <a:rPr lang="de-DE" sz="900" dirty="0">
                  <a:solidFill>
                    <a:prstClr val="black"/>
                  </a:solidFill>
                  <a:latin typeface="Verdana" pitchFamily="34" charset="0"/>
                </a:rPr>
                <a:t> (DK)</a:t>
              </a:r>
            </a:p>
          </p:txBody>
        </p:sp>
        <p:cxnSp>
          <p:nvCxnSpPr>
            <p:cNvPr id="85" name="Gerader Verbinder 107">
              <a:extLst>
                <a:ext uri="{FF2B5EF4-FFF2-40B4-BE49-F238E27FC236}">
                  <a16:creationId xmlns:a16="http://schemas.microsoft.com/office/drawing/2014/main" id="{3472B8BA-2726-4E89-8AB0-7BB1DCD7158E}"/>
                </a:ext>
              </a:extLst>
            </p:cNvPr>
            <p:cNvCxnSpPr/>
            <p:nvPr/>
          </p:nvCxnSpPr>
          <p:spPr>
            <a:xfrm>
              <a:off x="3035706" y="2818515"/>
              <a:ext cx="792000" cy="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86" name="Textfeld 108">
              <a:extLst>
                <a:ext uri="{FF2B5EF4-FFF2-40B4-BE49-F238E27FC236}">
                  <a16:creationId xmlns:a16="http://schemas.microsoft.com/office/drawing/2014/main" id="{07425536-86D3-4ACF-BE88-F9F3D03EF67F}"/>
                </a:ext>
              </a:extLst>
            </p:cNvPr>
            <p:cNvSpPr txBox="1"/>
            <p:nvPr/>
          </p:nvSpPr>
          <p:spPr>
            <a:xfrm>
              <a:off x="3040510" y="2668531"/>
              <a:ext cx="961462" cy="163734"/>
            </a:xfrm>
            <a:prstGeom prst="rect">
              <a:avLst/>
            </a:prstGeom>
            <a:noFill/>
          </p:spPr>
          <p:txBody>
            <a:bodyPr wrap="square" lIns="0" tIns="0" rIns="0" bIns="0" rtlCol="0">
              <a:noAutofit/>
            </a:bodyPr>
            <a:lstStyle/>
            <a:p>
              <a:pPr>
                <a:spcBef>
                  <a:spcPts val="2000"/>
                </a:spcBef>
                <a:buClr>
                  <a:srgbClr val="D40030"/>
                </a:buClr>
              </a:pPr>
              <a:r>
                <a:rPr lang="de-DE" sz="1000" dirty="0" err="1">
                  <a:solidFill>
                    <a:prstClr val="black"/>
                  </a:solidFill>
                  <a:latin typeface="Verdana" pitchFamily="34" charset="0"/>
                </a:rPr>
                <a:t>Zurich</a:t>
              </a:r>
              <a:r>
                <a:rPr lang="de-DE" sz="900" dirty="0">
                  <a:solidFill>
                    <a:prstClr val="black"/>
                  </a:solidFill>
                  <a:latin typeface="Verdana" pitchFamily="34" charset="0"/>
                </a:rPr>
                <a:t> (CH)</a:t>
              </a:r>
            </a:p>
          </p:txBody>
        </p:sp>
        <p:cxnSp>
          <p:nvCxnSpPr>
            <p:cNvPr id="87" name="Gerader Verbinder 109">
              <a:extLst>
                <a:ext uri="{FF2B5EF4-FFF2-40B4-BE49-F238E27FC236}">
                  <a16:creationId xmlns:a16="http://schemas.microsoft.com/office/drawing/2014/main" id="{E76D9398-3832-4D38-95BE-34701185DB9A}"/>
                </a:ext>
              </a:extLst>
            </p:cNvPr>
            <p:cNvCxnSpPr/>
            <p:nvPr/>
          </p:nvCxnSpPr>
          <p:spPr>
            <a:xfrm flipV="1">
              <a:off x="4415264" y="2238086"/>
              <a:ext cx="99741" cy="96894"/>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88" name="Gerader Verbinder 110">
              <a:extLst>
                <a:ext uri="{FF2B5EF4-FFF2-40B4-BE49-F238E27FC236}">
                  <a16:creationId xmlns:a16="http://schemas.microsoft.com/office/drawing/2014/main" id="{E8925246-EA81-46A9-A2B6-24C0F387C0B2}"/>
                </a:ext>
              </a:extLst>
            </p:cNvPr>
            <p:cNvCxnSpPr/>
            <p:nvPr/>
          </p:nvCxnSpPr>
          <p:spPr>
            <a:xfrm>
              <a:off x="4507862" y="2239891"/>
              <a:ext cx="774000" cy="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89" name="Textfeld 111">
              <a:extLst>
                <a:ext uri="{FF2B5EF4-FFF2-40B4-BE49-F238E27FC236}">
                  <a16:creationId xmlns:a16="http://schemas.microsoft.com/office/drawing/2014/main" id="{8220EA09-4482-4AAA-A13E-50F7087B2F4A}"/>
                </a:ext>
              </a:extLst>
            </p:cNvPr>
            <p:cNvSpPr txBox="1"/>
            <p:nvPr/>
          </p:nvSpPr>
          <p:spPr>
            <a:xfrm>
              <a:off x="4598340" y="2091706"/>
              <a:ext cx="961462" cy="163734"/>
            </a:xfrm>
            <a:prstGeom prst="rect">
              <a:avLst/>
            </a:prstGeom>
            <a:noFill/>
          </p:spPr>
          <p:txBody>
            <a:bodyPr wrap="square" lIns="0" tIns="0" rIns="0" bIns="0" rtlCol="0">
              <a:noAutofit/>
            </a:bodyPr>
            <a:lstStyle/>
            <a:p>
              <a:pPr>
                <a:spcBef>
                  <a:spcPts val="2000"/>
                </a:spcBef>
                <a:buClr>
                  <a:srgbClr val="D40030"/>
                </a:buClr>
              </a:pPr>
              <a:r>
                <a:rPr lang="de-DE" sz="900" dirty="0" err="1">
                  <a:solidFill>
                    <a:prstClr val="black"/>
                  </a:solidFill>
                  <a:latin typeface="Verdana" pitchFamily="34" charset="0"/>
                </a:rPr>
                <a:t>Poznan</a:t>
              </a:r>
              <a:r>
                <a:rPr lang="de-DE" sz="900" dirty="0">
                  <a:solidFill>
                    <a:prstClr val="black"/>
                  </a:solidFill>
                  <a:latin typeface="Verdana" pitchFamily="34" charset="0"/>
                </a:rPr>
                <a:t> (PL)</a:t>
              </a:r>
            </a:p>
          </p:txBody>
        </p:sp>
        <p:cxnSp>
          <p:nvCxnSpPr>
            <p:cNvPr id="90" name="Gerader Verbinder 112">
              <a:extLst>
                <a:ext uri="{FF2B5EF4-FFF2-40B4-BE49-F238E27FC236}">
                  <a16:creationId xmlns:a16="http://schemas.microsoft.com/office/drawing/2014/main" id="{892858B2-FCCC-44B5-9025-4D8888CFA68C}"/>
                </a:ext>
              </a:extLst>
            </p:cNvPr>
            <p:cNvCxnSpPr/>
            <p:nvPr/>
          </p:nvCxnSpPr>
          <p:spPr>
            <a:xfrm>
              <a:off x="4283496" y="2430052"/>
              <a:ext cx="110182" cy="113389"/>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91" name="Gerader Verbinder 113">
              <a:extLst>
                <a:ext uri="{FF2B5EF4-FFF2-40B4-BE49-F238E27FC236}">
                  <a16:creationId xmlns:a16="http://schemas.microsoft.com/office/drawing/2014/main" id="{27FD8883-92B8-4882-8E7B-2F5A430A69B7}"/>
                </a:ext>
              </a:extLst>
            </p:cNvPr>
            <p:cNvCxnSpPr/>
            <p:nvPr/>
          </p:nvCxnSpPr>
          <p:spPr>
            <a:xfrm>
              <a:off x="3806991" y="2045135"/>
              <a:ext cx="307495" cy="306474"/>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92" name="Gerader Verbinder 114">
              <a:extLst>
                <a:ext uri="{FF2B5EF4-FFF2-40B4-BE49-F238E27FC236}">
                  <a16:creationId xmlns:a16="http://schemas.microsoft.com/office/drawing/2014/main" id="{58831019-594E-4A0D-A0AB-4C87B5BC4C08}"/>
                </a:ext>
              </a:extLst>
            </p:cNvPr>
            <p:cNvCxnSpPr/>
            <p:nvPr/>
          </p:nvCxnSpPr>
          <p:spPr>
            <a:xfrm flipV="1">
              <a:off x="4388157" y="2531861"/>
              <a:ext cx="1141536" cy="6818"/>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93" name="Textfeld 115">
              <a:extLst>
                <a:ext uri="{FF2B5EF4-FFF2-40B4-BE49-F238E27FC236}">
                  <a16:creationId xmlns:a16="http://schemas.microsoft.com/office/drawing/2014/main" id="{9E5782E0-8FFD-46A2-8997-58041ACE4260}"/>
                </a:ext>
              </a:extLst>
            </p:cNvPr>
            <p:cNvSpPr txBox="1"/>
            <p:nvPr/>
          </p:nvSpPr>
          <p:spPr>
            <a:xfrm>
              <a:off x="4461783" y="2387475"/>
              <a:ext cx="1445389" cy="159696"/>
            </a:xfrm>
            <a:prstGeom prst="rect">
              <a:avLst/>
            </a:prstGeom>
            <a:noFill/>
          </p:spPr>
          <p:txBody>
            <a:bodyPr wrap="square" lIns="0" tIns="0" rIns="0" bIns="0" rtlCol="0">
              <a:noAutofit/>
            </a:bodyPr>
            <a:lstStyle/>
            <a:p>
              <a:pPr>
                <a:spcBef>
                  <a:spcPts val="2000"/>
                </a:spcBef>
                <a:buClr>
                  <a:srgbClr val="D40030"/>
                </a:buClr>
              </a:pPr>
              <a:r>
                <a:rPr lang="de-DE" sz="1000" dirty="0">
                  <a:solidFill>
                    <a:prstClr val="black"/>
                  </a:solidFill>
                  <a:latin typeface="Verdana" pitchFamily="34" charset="0"/>
                </a:rPr>
                <a:t>Bautzen</a:t>
              </a:r>
              <a:r>
                <a:rPr lang="de-DE" sz="900" dirty="0">
                  <a:solidFill>
                    <a:prstClr val="black"/>
                  </a:solidFill>
                  <a:latin typeface="Verdana" pitchFamily="34" charset="0"/>
                </a:rPr>
                <a:t>/ Dresden (DE)</a:t>
              </a:r>
            </a:p>
          </p:txBody>
        </p:sp>
        <p:cxnSp>
          <p:nvCxnSpPr>
            <p:cNvPr id="94" name="Gerader Verbinder 116">
              <a:extLst>
                <a:ext uri="{FF2B5EF4-FFF2-40B4-BE49-F238E27FC236}">
                  <a16:creationId xmlns:a16="http://schemas.microsoft.com/office/drawing/2014/main" id="{84BEDE7D-9F65-4FA2-8E20-84D8A2AE7611}"/>
                </a:ext>
              </a:extLst>
            </p:cNvPr>
            <p:cNvCxnSpPr/>
            <p:nvPr/>
          </p:nvCxnSpPr>
          <p:spPr>
            <a:xfrm>
              <a:off x="2931168" y="2047516"/>
              <a:ext cx="884877" cy="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95" name="Textfeld 117">
              <a:extLst>
                <a:ext uri="{FF2B5EF4-FFF2-40B4-BE49-F238E27FC236}">
                  <a16:creationId xmlns:a16="http://schemas.microsoft.com/office/drawing/2014/main" id="{5387E12B-11B4-4D48-8D09-9D74133F4236}"/>
                </a:ext>
              </a:extLst>
            </p:cNvPr>
            <p:cNvSpPr txBox="1"/>
            <p:nvPr/>
          </p:nvSpPr>
          <p:spPr>
            <a:xfrm>
              <a:off x="2925672" y="1898352"/>
              <a:ext cx="961462" cy="163734"/>
            </a:xfrm>
            <a:prstGeom prst="rect">
              <a:avLst/>
            </a:prstGeom>
            <a:noFill/>
          </p:spPr>
          <p:txBody>
            <a:bodyPr wrap="square" lIns="0" tIns="0" rIns="0" bIns="0" rtlCol="0">
              <a:noAutofit/>
            </a:bodyPr>
            <a:lstStyle/>
            <a:p>
              <a:pPr>
                <a:spcBef>
                  <a:spcPts val="2000"/>
                </a:spcBef>
                <a:buClr>
                  <a:srgbClr val="D40030"/>
                </a:buClr>
              </a:pPr>
              <a:r>
                <a:rPr lang="de-DE" sz="1000" dirty="0">
                  <a:solidFill>
                    <a:prstClr val="black"/>
                  </a:solidFill>
                  <a:latin typeface="Verdana" pitchFamily="34" charset="0"/>
                </a:rPr>
                <a:t>Bielefeld</a:t>
              </a:r>
              <a:r>
                <a:rPr lang="de-DE" sz="900" dirty="0">
                  <a:solidFill>
                    <a:prstClr val="black"/>
                  </a:solidFill>
                  <a:latin typeface="Verdana" pitchFamily="34" charset="0"/>
                </a:rPr>
                <a:t> (DE)</a:t>
              </a:r>
            </a:p>
          </p:txBody>
        </p:sp>
        <p:sp>
          <p:nvSpPr>
            <p:cNvPr id="96" name="Ellipse 118">
              <a:extLst>
                <a:ext uri="{FF2B5EF4-FFF2-40B4-BE49-F238E27FC236}">
                  <a16:creationId xmlns:a16="http://schemas.microsoft.com/office/drawing/2014/main" id="{89DE75A2-220A-476A-A09B-35F38DFBE4B5}"/>
                </a:ext>
              </a:extLst>
            </p:cNvPr>
            <p:cNvSpPr/>
            <p:nvPr/>
          </p:nvSpPr>
          <p:spPr bwMode="auto">
            <a:xfrm>
              <a:off x="1654231" y="2766534"/>
              <a:ext cx="52251" cy="54000"/>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200" dirty="0"/>
            </a:p>
          </p:txBody>
        </p:sp>
        <p:sp>
          <p:nvSpPr>
            <p:cNvPr id="97" name="Textfeld 119">
              <a:extLst>
                <a:ext uri="{FF2B5EF4-FFF2-40B4-BE49-F238E27FC236}">
                  <a16:creationId xmlns:a16="http://schemas.microsoft.com/office/drawing/2014/main" id="{012809EA-81DB-4E1F-B7C0-A88148225DF9}"/>
                </a:ext>
              </a:extLst>
            </p:cNvPr>
            <p:cNvSpPr txBox="1"/>
            <p:nvPr/>
          </p:nvSpPr>
          <p:spPr>
            <a:xfrm>
              <a:off x="629816" y="2740960"/>
              <a:ext cx="1019800" cy="163734"/>
            </a:xfrm>
            <a:prstGeom prst="rect">
              <a:avLst/>
            </a:prstGeom>
            <a:noFill/>
          </p:spPr>
          <p:txBody>
            <a:bodyPr wrap="square" lIns="0" tIns="0" rIns="0" bIns="0" rtlCol="0">
              <a:noAutofit/>
            </a:bodyPr>
            <a:lstStyle/>
            <a:p>
              <a:pPr>
                <a:spcBef>
                  <a:spcPts val="2000"/>
                </a:spcBef>
                <a:buClr>
                  <a:srgbClr val="D40030"/>
                </a:buClr>
              </a:pPr>
              <a:r>
                <a:rPr lang="de-DE" sz="1000" dirty="0">
                  <a:solidFill>
                    <a:prstClr val="black"/>
                  </a:solidFill>
                  <a:latin typeface="Verdana" pitchFamily="34" charset="0"/>
                </a:rPr>
                <a:t>Cincinnati</a:t>
              </a:r>
              <a:r>
                <a:rPr lang="de-DE" sz="900" dirty="0">
                  <a:solidFill>
                    <a:prstClr val="black"/>
                  </a:solidFill>
                  <a:latin typeface="Verdana" pitchFamily="34" charset="0"/>
                </a:rPr>
                <a:t> (US)</a:t>
              </a:r>
            </a:p>
          </p:txBody>
        </p:sp>
        <p:cxnSp>
          <p:nvCxnSpPr>
            <p:cNvPr id="98" name="Gerader Verbinder 120">
              <a:extLst>
                <a:ext uri="{FF2B5EF4-FFF2-40B4-BE49-F238E27FC236}">
                  <a16:creationId xmlns:a16="http://schemas.microsoft.com/office/drawing/2014/main" id="{AC85F224-EB1C-462C-B82C-F07983AD02BC}"/>
                </a:ext>
              </a:extLst>
            </p:cNvPr>
            <p:cNvCxnSpPr/>
            <p:nvPr/>
          </p:nvCxnSpPr>
          <p:spPr>
            <a:xfrm flipV="1">
              <a:off x="6839454" y="3774730"/>
              <a:ext cx="240002" cy="245104"/>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99" name="Gerader Verbinder 121">
              <a:extLst>
                <a:ext uri="{FF2B5EF4-FFF2-40B4-BE49-F238E27FC236}">
                  <a16:creationId xmlns:a16="http://schemas.microsoft.com/office/drawing/2014/main" id="{9FB0FA2D-CAEC-489C-BB51-1F2842EE25D1}"/>
                </a:ext>
              </a:extLst>
            </p:cNvPr>
            <p:cNvCxnSpPr/>
            <p:nvPr/>
          </p:nvCxnSpPr>
          <p:spPr>
            <a:xfrm>
              <a:off x="7072313" y="3776117"/>
              <a:ext cx="1240881" cy="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100" name="Textfeld 122">
              <a:extLst>
                <a:ext uri="{FF2B5EF4-FFF2-40B4-BE49-F238E27FC236}">
                  <a16:creationId xmlns:a16="http://schemas.microsoft.com/office/drawing/2014/main" id="{BDA18C69-064C-4880-9C2A-B7F91335E3AE}"/>
                </a:ext>
              </a:extLst>
            </p:cNvPr>
            <p:cNvSpPr txBox="1"/>
            <p:nvPr/>
          </p:nvSpPr>
          <p:spPr>
            <a:xfrm>
              <a:off x="7203278" y="3627428"/>
              <a:ext cx="1420158" cy="163734"/>
            </a:xfrm>
            <a:prstGeom prst="rect">
              <a:avLst/>
            </a:prstGeom>
            <a:noFill/>
          </p:spPr>
          <p:txBody>
            <a:bodyPr wrap="square" lIns="0" tIns="0" rIns="0" bIns="0" rtlCol="0">
              <a:noAutofit/>
            </a:bodyPr>
            <a:lstStyle/>
            <a:p>
              <a:pPr>
                <a:spcBef>
                  <a:spcPts val="2000"/>
                </a:spcBef>
                <a:buClr>
                  <a:srgbClr val="D40030"/>
                </a:buClr>
              </a:pPr>
              <a:r>
                <a:rPr lang="de-DE" sz="1000" dirty="0">
                  <a:solidFill>
                    <a:prstClr val="black"/>
                  </a:solidFill>
                  <a:latin typeface="Verdana" pitchFamily="34" charset="0"/>
                </a:rPr>
                <a:t>Kuala Lumpur (MY)</a:t>
              </a:r>
            </a:p>
          </p:txBody>
        </p:sp>
      </p:grpSp>
      <p:sp>
        <p:nvSpPr>
          <p:cNvPr id="2" name="Titel 1"/>
          <p:cNvSpPr>
            <a:spLocks noGrp="1"/>
          </p:cNvSpPr>
          <p:nvPr>
            <p:ph type="title"/>
          </p:nvPr>
        </p:nvSpPr>
        <p:spPr/>
        <p:txBody>
          <a:bodyPr/>
          <a:lstStyle/>
          <a:p>
            <a:r>
              <a:rPr lang="en-US" b="1" dirty="0" err="1"/>
              <a:t>itelligence</a:t>
            </a:r>
            <a:r>
              <a:rPr lang="en-US" b="1" dirty="0"/>
              <a:t> Managed Services – Service Centers Worldwide</a:t>
            </a:r>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6</a:t>
            </a:fld>
            <a:endParaRPr lang="en-US" dirty="0"/>
          </a:p>
        </p:txBody>
      </p:sp>
      <p:pic>
        <p:nvPicPr>
          <p:cNvPr id="63" name="Grafik 124">
            <a:extLst>
              <a:ext uri="{FF2B5EF4-FFF2-40B4-BE49-F238E27FC236}">
                <a16:creationId xmlns:a16="http://schemas.microsoft.com/office/drawing/2014/main" id="{935006B5-0FF2-45B8-9DAD-62C1F0A25B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66460" y="5675422"/>
            <a:ext cx="1096592" cy="720424"/>
          </a:xfrm>
          <a:prstGeom prst="rect">
            <a:avLst/>
          </a:prstGeom>
          <a:ln w="19050">
            <a:noFill/>
          </a:ln>
          <a:effectLst>
            <a:outerShdw blurRad="50800" dist="38100" dir="2700000" algn="tl" rotWithShape="0">
              <a:prstClr val="black">
                <a:alpha val="40000"/>
              </a:prstClr>
            </a:outerShdw>
          </a:effectLst>
        </p:spPr>
      </p:pic>
      <p:pic>
        <p:nvPicPr>
          <p:cNvPr id="64" name="Grafik 125">
            <a:extLst>
              <a:ext uri="{FF2B5EF4-FFF2-40B4-BE49-F238E27FC236}">
                <a16:creationId xmlns:a16="http://schemas.microsoft.com/office/drawing/2014/main" id="{235D92AB-B44F-45AB-B1E0-3ADD0A6FE7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42381" y="5675422"/>
            <a:ext cx="1096591" cy="720424"/>
          </a:xfrm>
          <a:prstGeom prst="rect">
            <a:avLst/>
          </a:prstGeom>
          <a:effectLst>
            <a:outerShdw blurRad="50800" dist="38100" dir="2700000" algn="tl" rotWithShape="0">
              <a:prstClr val="black">
                <a:alpha val="40000"/>
              </a:prstClr>
            </a:outerShdw>
          </a:effectLst>
        </p:spPr>
      </p:pic>
      <p:pic>
        <p:nvPicPr>
          <p:cNvPr id="65" name="Grafik 126">
            <a:extLst>
              <a:ext uri="{FF2B5EF4-FFF2-40B4-BE49-F238E27FC236}">
                <a16:creationId xmlns:a16="http://schemas.microsoft.com/office/drawing/2014/main" id="{6A4D7FEE-9BE7-45BE-8D64-DFBCC851732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618297" y="5675422"/>
            <a:ext cx="1094114" cy="720424"/>
          </a:xfrm>
          <a:prstGeom prst="rect">
            <a:avLst/>
          </a:prstGeom>
          <a:effectLst>
            <a:outerShdw blurRad="50800" dist="38100" dir="2700000" algn="tl" rotWithShape="0">
              <a:prstClr val="black">
                <a:alpha val="40000"/>
              </a:prstClr>
            </a:outerShdw>
          </a:effectLst>
        </p:spPr>
      </p:pic>
      <p:pic>
        <p:nvPicPr>
          <p:cNvPr id="66" name="Grafik 127">
            <a:extLst>
              <a:ext uri="{FF2B5EF4-FFF2-40B4-BE49-F238E27FC236}">
                <a16:creationId xmlns:a16="http://schemas.microsoft.com/office/drawing/2014/main" id="{0BA2CA60-C805-4C22-BE3E-B62E3BE5EE9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790541" y="5675422"/>
            <a:ext cx="1096593" cy="720424"/>
          </a:xfrm>
          <a:prstGeom prst="rect">
            <a:avLst/>
          </a:prstGeom>
          <a:effectLst>
            <a:outerShdw blurRad="50800" dist="38100" dir="2700000" algn="tl" rotWithShape="0">
              <a:prstClr val="black">
                <a:alpha val="40000"/>
              </a:prstClr>
            </a:outerShdw>
          </a:effectLst>
        </p:spPr>
      </p:pic>
      <p:pic>
        <p:nvPicPr>
          <p:cNvPr id="67" name="Grafik 128">
            <a:extLst>
              <a:ext uri="{FF2B5EF4-FFF2-40B4-BE49-F238E27FC236}">
                <a16:creationId xmlns:a16="http://schemas.microsoft.com/office/drawing/2014/main" id="{C297E0A3-C287-4F5B-91F1-B7FC164BEA7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14621" y="5675422"/>
            <a:ext cx="1096593" cy="720424"/>
          </a:xfrm>
          <a:prstGeom prst="rect">
            <a:avLst/>
          </a:prstGeom>
          <a:ln w="19050">
            <a:noFill/>
          </a:ln>
          <a:effectLst>
            <a:outerShdw blurRad="50800" dist="38100" dir="2700000" algn="tl" rotWithShape="0">
              <a:prstClr val="black">
                <a:alpha val="40000"/>
              </a:prstClr>
            </a:outerShdw>
          </a:effectLst>
        </p:spPr>
      </p:pic>
      <p:sp>
        <p:nvSpPr>
          <p:cNvPr id="68" name="Textfeld 129">
            <a:extLst>
              <a:ext uri="{FF2B5EF4-FFF2-40B4-BE49-F238E27FC236}">
                <a16:creationId xmlns:a16="http://schemas.microsoft.com/office/drawing/2014/main" id="{B0C8AF37-27ED-4B32-8932-43BD58C67A6A}"/>
              </a:ext>
            </a:extLst>
          </p:cNvPr>
          <p:cNvSpPr txBox="1"/>
          <p:nvPr/>
        </p:nvSpPr>
        <p:spPr>
          <a:xfrm>
            <a:off x="514621" y="6433770"/>
            <a:ext cx="1096593" cy="210635"/>
          </a:xfrm>
          <a:prstGeom prst="rect">
            <a:avLst/>
          </a:prstGeom>
          <a:noFill/>
        </p:spPr>
        <p:txBody>
          <a:bodyPr wrap="square" lIns="0" tIns="0" rIns="0" bIns="0" rtlCol="0">
            <a:noAutofit/>
          </a:bodyPr>
          <a:lstStyle/>
          <a:p>
            <a:pPr>
              <a:spcBef>
                <a:spcPts val="2000"/>
              </a:spcBef>
              <a:buClr>
                <a:srgbClr val="D40030"/>
              </a:buClr>
            </a:pPr>
            <a:r>
              <a:rPr lang="en-US" sz="700" b="1" dirty="0">
                <a:solidFill>
                  <a:schemeClr val="tx1">
                    <a:lumMod val="65000"/>
                    <a:lumOff val="35000"/>
                  </a:schemeClr>
                </a:solidFill>
                <a:latin typeface="Verdana" pitchFamily="34" charset="0"/>
              </a:rPr>
              <a:t>Bielefeld</a:t>
            </a:r>
          </a:p>
        </p:txBody>
      </p:sp>
      <p:sp>
        <p:nvSpPr>
          <p:cNvPr id="69" name="Textfeld 130">
            <a:extLst>
              <a:ext uri="{FF2B5EF4-FFF2-40B4-BE49-F238E27FC236}">
                <a16:creationId xmlns:a16="http://schemas.microsoft.com/office/drawing/2014/main" id="{B5B877A4-BFC1-454D-9FA8-96257843177B}"/>
              </a:ext>
            </a:extLst>
          </p:cNvPr>
          <p:cNvSpPr txBox="1"/>
          <p:nvPr/>
        </p:nvSpPr>
        <p:spPr>
          <a:xfrm>
            <a:off x="1790540" y="6433770"/>
            <a:ext cx="1096593" cy="210635"/>
          </a:xfrm>
          <a:prstGeom prst="rect">
            <a:avLst/>
          </a:prstGeom>
          <a:noFill/>
        </p:spPr>
        <p:txBody>
          <a:bodyPr wrap="square" lIns="0" tIns="0" rIns="0" bIns="0" rtlCol="0">
            <a:noAutofit/>
          </a:bodyPr>
          <a:lstStyle/>
          <a:p>
            <a:pPr>
              <a:spcBef>
                <a:spcPts val="2000"/>
              </a:spcBef>
              <a:buClr>
                <a:srgbClr val="D40030"/>
              </a:buClr>
            </a:pPr>
            <a:r>
              <a:rPr lang="en-US" sz="700" b="1" dirty="0">
                <a:solidFill>
                  <a:schemeClr val="tx1">
                    <a:lumMod val="65000"/>
                    <a:lumOff val="35000"/>
                  </a:schemeClr>
                </a:solidFill>
                <a:latin typeface="Verdana" pitchFamily="34" charset="0"/>
              </a:rPr>
              <a:t>Kuala Lumpur</a:t>
            </a:r>
          </a:p>
        </p:txBody>
      </p:sp>
      <p:sp>
        <p:nvSpPr>
          <p:cNvPr id="70" name="Textfeld 131">
            <a:extLst>
              <a:ext uri="{FF2B5EF4-FFF2-40B4-BE49-F238E27FC236}">
                <a16:creationId xmlns:a16="http://schemas.microsoft.com/office/drawing/2014/main" id="{C2DC2A27-BE4F-4688-97AD-28DF45ECC042}"/>
              </a:ext>
            </a:extLst>
          </p:cNvPr>
          <p:cNvSpPr txBox="1"/>
          <p:nvPr/>
        </p:nvSpPr>
        <p:spPr>
          <a:xfrm>
            <a:off x="3075397" y="6433770"/>
            <a:ext cx="1096593" cy="210635"/>
          </a:xfrm>
          <a:prstGeom prst="rect">
            <a:avLst/>
          </a:prstGeom>
          <a:noFill/>
        </p:spPr>
        <p:txBody>
          <a:bodyPr wrap="square" lIns="0" tIns="0" rIns="0" bIns="0" rtlCol="0">
            <a:noAutofit/>
          </a:bodyPr>
          <a:lstStyle/>
          <a:p>
            <a:pPr>
              <a:spcBef>
                <a:spcPts val="2000"/>
              </a:spcBef>
              <a:buClr>
                <a:srgbClr val="D40030"/>
              </a:buClr>
            </a:pPr>
            <a:r>
              <a:rPr lang="en-US" sz="700" b="1" dirty="0">
                <a:solidFill>
                  <a:schemeClr val="tx1">
                    <a:lumMod val="65000"/>
                    <a:lumOff val="35000"/>
                  </a:schemeClr>
                </a:solidFill>
                <a:latin typeface="Verdana" pitchFamily="34" charset="0"/>
              </a:rPr>
              <a:t>Bautzen</a:t>
            </a:r>
          </a:p>
        </p:txBody>
      </p:sp>
      <p:sp>
        <p:nvSpPr>
          <p:cNvPr id="71" name="Textfeld 132">
            <a:extLst>
              <a:ext uri="{FF2B5EF4-FFF2-40B4-BE49-F238E27FC236}">
                <a16:creationId xmlns:a16="http://schemas.microsoft.com/office/drawing/2014/main" id="{AF60E8E5-208B-4E01-AEE3-79FB7DD7D540}"/>
              </a:ext>
            </a:extLst>
          </p:cNvPr>
          <p:cNvSpPr txBox="1"/>
          <p:nvPr/>
        </p:nvSpPr>
        <p:spPr>
          <a:xfrm>
            <a:off x="4351316" y="6433770"/>
            <a:ext cx="1096593" cy="210635"/>
          </a:xfrm>
          <a:prstGeom prst="rect">
            <a:avLst/>
          </a:prstGeom>
          <a:noFill/>
        </p:spPr>
        <p:txBody>
          <a:bodyPr wrap="square" lIns="0" tIns="0" rIns="0" bIns="0" rtlCol="0">
            <a:noAutofit/>
          </a:bodyPr>
          <a:lstStyle/>
          <a:p>
            <a:pPr>
              <a:spcBef>
                <a:spcPts val="2000"/>
              </a:spcBef>
              <a:buClr>
                <a:srgbClr val="D40030"/>
              </a:buClr>
            </a:pPr>
            <a:r>
              <a:rPr lang="en-US" sz="700" b="1" dirty="0">
                <a:solidFill>
                  <a:schemeClr val="tx1">
                    <a:lumMod val="65000"/>
                    <a:lumOff val="35000"/>
                  </a:schemeClr>
                </a:solidFill>
                <a:latin typeface="Verdana" pitchFamily="34" charset="0"/>
              </a:rPr>
              <a:t>Poznan</a:t>
            </a:r>
          </a:p>
        </p:txBody>
      </p:sp>
      <p:sp>
        <p:nvSpPr>
          <p:cNvPr id="72" name="Textfeld 133">
            <a:extLst>
              <a:ext uri="{FF2B5EF4-FFF2-40B4-BE49-F238E27FC236}">
                <a16:creationId xmlns:a16="http://schemas.microsoft.com/office/drawing/2014/main" id="{0C32DC13-8967-4946-8352-55D357B57CF3}"/>
              </a:ext>
            </a:extLst>
          </p:cNvPr>
          <p:cNvSpPr txBox="1"/>
          <p:nvPr/>
        </p:nvSpPr>
        <p:spPr>
          <a:xfrm>
            <a:off x="5631113" y="6433770"/>
            <a:ext cx="1096593" cy="210635"/>
          </a:xfrm>
          <a:prstGeom prst="rect">
            <a:avLst/>
          </a:prstGeom>
          <a:noFill/>
        </p:spPr>
        <p:txBody>
          <a:bodyPr wrap="square" lIns="0" tIns="0" rIns="0" bIns="0" rtlCol="0">
            <a:noAutofit/>
          </a:bodyPr>
          <a:lstStyle/>
          <a:p>
            <a:pPr>
              <a:spcBef>
                <a:spcPts val="2000"/>
              </a:spcBef>
              <a:buClr>
                <a:srgbClr val="D40030"/>
              </a:buClr>
            </a:pPr>
            <a:r>
              <a:rPr lang="en-US" sz="700" b="1" dirty="0">
                <a:solidFill>
                  <a:schemeClr val="tx1">
                    <a:lumMod val="65000"/>
                    <a:lumOff val="35000"/>
                  </a:schemeClr>
                </a:solidFill>
                <a:latin typeface="Verdana" pitchFamily="34" charset="0"/>
              </a:rPr>
              <a:t>Cincinnati</a:t>
            </a:r>
          </a:p>
        </p:txBody>
      </p:sp>
      <p:sp>
        <p:nvSpPr>
          <p:cNvPr id="73" name="Rechteck 95">
            <a:extLst>
              <a:ext uri="{FF2B5EF4-FFF2-40B4-BE49-F238E27FC236}">
                <a16:creationId xmlns:a16="http://schemas.microsoft.com/office/drawing/2014/main" id="{B27BC799-DE2D-4355-B258-6FE58A8E78FC}"/>
              </a:ext>
            </a:extLst>
          </p:cNvPr>
          <p:cNvSpPr/>
          <p:nvPr/>
        </p:nvSpPr>
        <p:spPr>
          <a:xfrm>
            <a:off x="276724" y="5333570"/>
            <a:ext cx="4501335" cy="290464"/>
          </a:xfrm>
          <a:prstGeom prst="rect">
            <a:avLst/>
          </a:prstGeom>
        </p:spPr>
        <p:txBody>
          <a:bodyPr wrap="square">
            <a:spAutoFit/>
          </a:bodyPr>
          <a:lstStyle/>
          <a:p>
            <a:pPr marL="357188" lvl="2" indent="-174625">
              <a:lnSpc>
                <a:spcPct val="120000"/>
              </a:lnSpc>
              <a:spcBef>
                <a:spcPts val="600"/>
              </a:spcBef>
              <a:buClr>
                <a:srgbClr val="D40030"/>
              </a:buClr>
              <a:defRPr/>
            </a:pPr>
            <a:r>
              <a:rPr lang="en-US" sz="1200" dirty="0">
                <a:latin typeface="Verdana" pitchFamily="34" charset="0"/>
              </a:rPr>
              <a:t>Our Data Centers world-wide…</a:t>
            </a:r>
          </a:p>
        </p:txBody>
      </p:sp>
      <p:sp>
        <p:nvSpPr>
          <p:cNvPr id="101" name="Ellipse 134">
            <a:extLst>
              <a:ext uri="{FF2B5EF4-FFF2-40B4-BE49-F238E27FC236}">
                <a16:creationId xmlns:a16="http://schemas.microsoft.com/office/drawing/2014/main" id="{AF139DA3-B111-437B-A8B1-1D5648666349}"/>
              </a:ext>
            </a:extLst>
          </p:cNvPr>
          <p:cNvSpPr/>
          <p:nvPr/>
        </p:nvSpPr>
        <p:spPr bwMode="auto">
          <a:xfrm>
            <a:off x="4922200" y="2473483"/>
            <a:ext cx="64727" cy="63567"/>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000" dirty="0"/>
          </a:p>
        </p:txBody>
      </p:sp>
      <p:sp>
        <p:nvSpPr>
          <p:cNvPr id="102" name="Textfeld 135">
            <a:extLst>
              <a:ext uri="{FF2B5EF4-FFF2-40B4-BE49-F238E27FC236}">
                <a16:creationId xmlns:a16="http://schemas.microsoft.com/office/drawing/2014/main" id="{CC63716C-590B-4129-A24D-C752A3DE9217}"/>
              </a:ext>
            </a:extLst>
          </p:cNvPr>
          <p:cNvSpPr txBox="1"/>
          <p:nvPr/>
        </p:nvSpPr>
        <p:spPr>
          <a:xfrm>
            <a:off x="3487594" y="2592808"/>
            <a:ext cx="1230704" cy="192742"/>
          </a:xfrm>
          <a:prstGeom prst="rect">
            <a:avLst/>
          </a:prstGeom>
          <a:noFill/>
        </p:spPr>
        <p:txBody>
          <a:bodyPr wrap="square" lIns="0" tIns="0" rIns="0" bIns="0" rtlCol="0">
            <a:noAutofit/>
          </a:bodyPr>
          <a:lstStyle/>
          <a:p>
            <a:pPr>
              <a:spcBef>
                <a:spcPts val="2000"/>
              </a:spcBef>
              <a:buClr>
                <a:srgbClr val="D40030"/>
              </a:buClr>
            </a:pPr>
            <a:r>
              <a:rPr lang="de-DE" sz="1000" dirty="0">
                <a:solidFill>
                  <a:prstClr val="black"/>
                </a:solidFill>
                <a:latin typeface="Verdana" pitchFamily="34" charset="0"/>
              </a:rPr>
              <a:t>Barcelona (ES)</a:t>
            </a:r>
          </a:p>
        </p:txBody>
      </p:sp>
      <p:sp>
        <p:nvSpPr>
          <p:cNvPr id="103" name="Ellipse 136">
            <a:extLst>
              <a:ext uri="{FF2B5EF4-FFF2-40B4-BE49-F238E27FC236}">
                <a16:creationId xmlns:a16="http://schemas.microsoft.com/office/drawing/2014/main" id="{7D7EAAC6-8785-43B1-9EF2-67549C0E6119}"/>
              </a:ext>
            </a:extLst>
          </p:cNvPr>
          <p:cNvSpPr/>
          <p:nvPr/>
        </p:nvSpPr>
        <p:spPr bwMode="auto">
          <a:xfrm>
            <a:off x="5044973" y="2030164"/>
            <a:ext cx="64727" cy="63567"/>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000" dirty="0"/>
          </a:p>
        </p:txBody>
      </p:sp>
      <p:cxnSp>
        <p:nvCxnSpPr>
          <p:cNvPr id="104" name="Gerader Verbinder 137">
            <a:extLst>
              <a:ext uri="{FF2B5EF4-FFF2-40B4-BE49-F238E27FC236}">
                <a16:creationId xmlns:a16="http://schemas.microsoft.com/office/drawing/2014/main" id="{131B3DC0-D433-4365-B3F2-41F326AAD922}"/>
              </a:ext>
            </a:extLst>
          </p:cNvPr>
          <p:cNvCxnSpPr/>
          <p:nvPr/>
        </p:nvCxnSpPr>
        <p:spPr>
          <a:xfrm>
            <a:off x="4911349" y="1903120"/>
            <a:ext cx="131679" cy="127044"/>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105" name="Gerader Verbinder 138">
            <a:extLst>
              <a:ext uri="{FF2B5EF4-FFF2-40B4-BE49-F238E27FC236}">
                <a16:creationId xmlns:a16="http://schemas.microsoft.com/office/drawing/2014/main" id="{0B6F0D82-7336-455B-B06B-90C0F9405CCB}"/>
              </a:ext>
            </a:extLst>
          </p:cNvPr>
          <p:cNvCxnSpPr/>
          <p:nvPr/>
        </p:nvCxnSpPr>
        <p:spPr>
          <a:xfrm>
            <a:off x="3668867" y="1906218"/>
            <a:ext cx="1248689" cy="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106" name="Textfeld 139">
            <a:extLst>
              <a:ext uri="{FF2B5EF4-FFF2-40B4-BE49-F238E27FC236}">
                <a16:creationId xmlns:a16="http://schemas.microsoft.com/office/drawing/2014/main" id="{6B3C199A-65B8-4109-9740-747A7027BB28}"/>
              </a:ext>
            </a:extLst>
          </p:cNvPr>
          <p:cNvSpPr txBox="1"/>
          <p:nvPr/>
        </p:nvSpPr>
        <p:spPr>
          <a:xfrm>
            <a:off x="3665854" y="1729998"/>
            <a:ext cx="1252276" cy="192742"/>
          </a:xfrm>
          <a:prstGeom prst="rect">
            <a:avLst/>
          </a:prstGeom>
          <a:noFill/>
        </p:spPr>
        <p:txBody>
          <a:bodyPr wrap="square" lIns="0" tIns="0" rIns="0" bIns="0" rtlCol="0">
            <a:noAutofit/>
          </a:bodyPr>
          <a:lstStyle/>
          <a:p>
            <a:pPr>
              <a:spcBef>
                <a:spcPts val="2000"/>
              </a:spcBef>
              <a:buClr>
                <a:srgbClr val="D40030"/>
              </a:buClr>
            </a:pPr>
            <a:r>
              <a:rPr lang="de-DE" sz="1000" dirty="0"/>
              <a:t>Eindhoven</a:t>
            </a:r>
            <a:r>
              <a:rPr lang="de-DE" sz="1000" dirty="0">
                <a:solidFill>
                  <a:prstClr val="black"/>
                </a:solidFill>
                <a:latin typeface="Verdana" pitchFamily="34" charset="0"/>
              </a:rPr>
              <a:t> (NL)</a:t>
            </a:r>
          </a:p>
        </p:txBody>
      </p:sp>
      <p:sp>
        <p:nvSpPr>
          <p:cNvPr id="107" name="Ellipse 140">
            <a:extLst>
              <a:ext uri="{FF2B5EF4-FFF2-40B4-BE49-F238E27FC236}">
                <a16:creationId xmlns:a16="http://schemas.microsoft.com/office/drawing/2014/main" id="{378E7AA1-EF8E-41E7-997B-6EC69F2417AF}"/>
              </a:ext>
            </a:extLst>
          </p:cNvPr>
          <p:cNvSpPr/>
          <p:nvPr/>
        </p:nvSpPr>
        <p:spPr bwMode="auto">
          <a:xfrm>
            <a:off x="4994836" y="2226381"/>
            <a:ext cx="64727" cy="63567"/>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000" dirty="0"/>
          </a:p>
        </p:txBody>
      </p:sp>
      <p:cxnSp>
        <p:nvCxnSpPr>
          <p:cNvPr id="108" name="Gerader Verbinder 141">
            <a:extLst>
              <a:ext uri="{FF2B5EF4-FFF2-40B4-BE49-F238E27FC236}">
                <a16:creationId xmlns:a16="http://schemas.microsoft.com/office/drawing/2014/main" id="{A7F19841-ACF9-4C7E-9289-3B846E05CE70}"/>
              </a:ext>
            </a:extLst>
          </p:cNvPr>
          <p:cNvCxnSpPr/>
          <p:nvPr/>
        </p:nvCxnSpPr>
        <p:spPr>
          <a:xfrm flipH="1">
            <a:off x="4927919" y="2293969"/>
            <a:ext cx="69918" cy="5994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109" name="Gerader Verbinder 142">
            <a:extLst>
              <a:ext uri="{FF2B5EF4-FFF2-40B4-BE49-F238E27FC236}">
                <a16:creationId xmlns:a16="http://schemas.microsoft.com/office/drawing/2014/main" id="{8A951446-7A94-48BD-84EF-109C164A4DAD}"/>
              </a:ext>
            </a:extLst>
          </p:cNvPr>
          <p:cNvCxnSpPr/>
          <p:nvPr/>
        </p:nvCxnSpPr>
        <p:spPr>
          <a:xfrm>
            <a:off x="4076543" y="2351105"/>
            <a:ext cx="859891" cy="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110" name="Textfeld 143">
            <a:extLst>
              <a:ext uri="{FF2B5EF4-FFF2-40B4-BE49-F238E27FC236}">
                <a16:creationId xmlns:a16="http://schemas.microsoft.com/office/drawing/2014/main" id="{2B773D82-E6AA-4C67-AA03-1407922F3818}"/>
              </a:ext>
            </a:extLst>
          </p:cNvPr>
          <p:cNvSpPr txBox="1"/>
          <p:nvPr/>
        </p:nvSpPr>
        <p:spPr>
          <a:xfrm>
            <a:off x="4072698" y="2174838"/>
            <a:ext cx="872999" cy="192742"/>
          </a:xfrm>
          <a:prstGeom prst="rect">
            <a:avLst/>
          </a:prstGeom>
          <a:noFill/>
        </p:spPr>
        <p:txBody>
          <a:bodyPr wrap="square" lIns="0" tIns="0" rIns="0" bIns="0" rtlCol="0">
            <a:noAutofit/>
          </a:bodyPr>
          <a:lstStyle/>
          <a:p>
            <a:pPr>
              <a:spcBef>
                <a:spcPts val="2000"/>
              </a:spcBef>
              <a:buClr>
                <a:srgbClr val="D40030"/>
              </a:buClr>
            </a:pPr>
            <a:r>
              <a:rPr lang="de-DE" sz="1000" dirty="0"/>
              <a:t>Paris </a:t>
            </a:r>
            <a:r>
              <a:rPr lang="de-DE" sz="1000" dirty="0">
                <a:solidFill>
                  <a:prstClr val="black"/>
                </a:solidFill>
                <a:latin typeface="Verdana" pitchFamily="34" charset="0"/>
              </a:rPr>
              <a:t> (FR)</a:t>
            </a:r>
          </a:p>
        </p:txBody>
      </p:sp>
      <p:sp>
        <p:nvSpPr>
          <p:cNvPr id="111" name="Ellipse 144">
            <a:extLst>
              <a:ext uri="{FF2B5EF4-FFF2-40B4-BE49-F238E27FC236}">
                <a16:creationId xmlns:a16="http://schemas.microsoft.com/office/drawing/2014/main" id="{97518E13-148C-40DF-BE55-68339031A9C5}"/>
              </a:ext>
            </a:extLst>
          </p:cNvPr>
          <p:cNvSpPr/>
          <p:nvPr/>
        </p:nvSpPr>
        <p:spPr bwMode="auto">
          <a:xfrm>
            <a:off x="5163343" y="1684330"/>
            <a:ext cx="64727" cy="63567"/>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000" dirty="0"/>
          </a:p>
        </p:txBody>
      </p:sp>
      <p:cxnSp>
        <p:nvCxnSpPr>
          <p:cNvPr id="112" name="Gerader Verbinder 145">
            <a:extLst>
              <a:ext uri="{FF2B5EF4-FFF2-40B4-BE49-F238E27FC236}">
                <a16:creationId xmlns:a16="http://schemas.microsoft.com/office/drawing/2014/main" id="{115B8201-C002-4DE8-AADD-AE8C1F22ED0A}"/>
              </a:ext>
            </a:extLst>
          </p:cNvPr>
          <p:cNvCxnSpPr/>
          <p:nvPr/>
        </p:nvCxnSpPr>
        <p:spPr>
          <a:xfrm flipV="1">
            <a:off x="5233694" y="1445087"/>
            <a:ext cx="258926" cy="235762"/>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113" name="Gerader Verbinder 146">
            <a:extLst>
              <a:ext uri="{FF2B5EF4-FFF2-40B4-BE49-F238E27FC236}">
                <a16:creationId xmlns:a16="http://schemas.microsoft.com/office/drawing/2014/main" id="{520D2D2A-D630-4CBC-8611-7FB84A53D8C8}"/>
              </a:ext>
            </a:extLst>
          </p:cNvPr>
          <p:cNvCxnSpPr/>
          <p:nvPr/>
        </p:nvCxnSpPr>
        <p:spPr>
          <a:xfrm>
            <a:off x="5483771" y="1448787"/>
            <a:ext cx="722456" cy="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114" name="Textfeld 147">
            <a:extLst>
              <a:ext uri="{FF2B5EF4-FFF2-40B4-BE49-F238E27FC236}">
                <a16:creationId xmlns:a16="http://schemas.microsoft.com/office/drawing/2014/main" id="{C132D700-2773-443E-A06E-EC9311D77F58}"/>
              </a:ext>
            </a:extLst>
          </p:cNvPr>
          <p:cNvSpPr txBox="1"/>
          <p:nvPr/>
        </p:nvSpPr>
        <p:spPr>
          <a:xfrm>
            <a:off x="5548660" y="1271288"/>
            <a:ext cx="1191039" cy="192742"/>
          </a:xfrm>
          <a:prstGeom prst="rect">
            <a:avLst/>
          </a:prstGeom>
          <a:noFill/>
        </p:spPr>
        <p:txBody>
          <a:bodyPr wrap="square" lIns="0" tIns="0" rIns="0" bIns="0" rtlCol="0">
            <a:noAutofit/>
          </a:bodyPr>
          <a:lstStyle/>
          <a:p>
            <a:pPr>
              <a:spcBef>
                <a:spcPts val="2000"/>
              </a:spcBef>
              <a:buClr>
                <a:srgbClr val="D40030"/>
              </a:buClr>
            </a:pPr>
            <a:r>
              <a:rPr lang="de-DE" sz="1000" dirty="0">
                <a:solidFill>
                  <a:prstClr val="black"/>
                </a:solidFill>
                <a:latin typeface="Verdana" pitchFamily="34" charset="0"/>
              </a:rPr>
              <a:t>Oslo(NO)</a:t>
            </a:r>
          </a:p>
        </p:txBody>
      </p:sp>
      <p:sp>
        <p:nvSpPr>
          <p:cNvPr id="115" name="Ellipse 148">
            <a:extLst>
              <a:ext uri="{FF2B5EF4-FFF2-40B4-BE49-F238E27FC236}">
                <a16:creationId xmlns:a16="http://schemas.microsoft.com/office/drawing/2014/main" id="{6560C3F6-C56C-428E-82C0-FB684207A381}"/>
              </a:ext>
            </a:extLst>
          </p:cNvPr>
          <p:cNvSpPr/>
          <p:nvPr/>
        </p:nvSpPr>
        <p:spPr bwMode="auto">
          <a:xfrm>
            <a:off x="5286247" y="2118615"/>
            <a:ext cx="64727" cy="63567"/>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000" dirty="0"/>
          </a:p>
        </p:txBody>
      </p:sp>
      <p:cxnSp>
        <p:nvCxnSpPr>
          <p:cNvPr id="116" name="Gerader Verbinder 149">
            <a:extLst>
              <a:ext uri="{FF2B5EF4-FFF2-40B4-BE49-F238E27FC236}">
                <a16:creationId xmlns:a16="http://schemas.microsoft.com/office/drawing/2014/main" id="{346F8978-6D12-47C4-8F0F-A2FDFC82375E}"/>
              </a:ext>
            </a:extLst>
          </p:cNvPr>
          <p:cNvCxnSpPr/>
          <p:nvPr/>
        </p:nvCxnSpPr>
        <p:spPr>
          <a:xfrm>
            <a:off x="5344324" y="2184771"/>
            <a:ext cx="339089" cy="333426"/>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117" name="Gerader Verbinder 150">
            <a:extLst>
              <a:ext uri="{FF2B5EF4-FFF2-40B4-BE49-F238E27FC236}">
                <a16:creationId xmlns:a16="http://schemas.microsoft.com/office/drawing/2014/main" id="{4E528609-E949-4832-B771-DA96E8F8DA4E}"/>
              </a:ext>
            </a:extLst>
          </p:cNvPr>
          <p:cNvCxnSpPr/>
          <p:nvPr/>
        </p:nvCxnSpPr>
        <p:spPr>
          <a:xfrm>
            <a:off x="5675504" y="2514409"/>
            <a:ext cx="2140610" cy="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118" name="Textfeld 151">
            <a:extLst>
              <a:ext uri="{FF2B5EF4-FFF2-40B4-BE49-F238E27FC236}">
                <a16:creationId xmlns:a16="http://schemas.microsoft.com/office/drawing/2014/main" id="{617FBC56-A2A7-4C8C-BA16-205F5F8B0900}"/>
              </a:ext>
            </a:extLst>
          </p:cNvPr>
          <p:cNvSpPr txBox="1"/>
          <p:nvPr/>
        </p:nvSpPr>
        <p:spPr>
          <a:xfrm>
            <a:off x="7042292" y="2335624"/>
            <a:ext cx="912465" cy="192742"/>
          </a:xfrm>
          <a:prstGeom prst="rect">
            <a:avLst/>
          </a:prstGeom>
          <a:noFill/>
        </p:spPr>
        <p:txBody>
          <a:bodyPr wrap="square" lIns="0" tIns="0" rIns="0" bIns="0" rtlCol="0">
            <a:noAutofit/>
          </a:bodyPr>
          <a:lstStyle/>
          <a:p>
            <a:pPr>
              <a:spcBef>
                <a:spcPts val="2000"/>
              </a:spcBef>
              <a:buClr>
                <a:srgbClr val="D40030"/>
              </a:buClr>
            </a:pPr>
            <a:r>
              <a:rPr lang="de-DE" sz="1000" dirty="0">
                <a:solidFill>
                  <a:prstClr val="black"/>
                </a:solidFill>
                <a:latin typeface="Verdana" pitchFamily="34" charset="0"/>
              </a:rPr>
              <a:t>Praha (CZ)</a:t>
            </a:r>
          </a:p>
        </p:txBody>
      </p:sp>
      <p:sp>
        <p:nvSpPr>
          <p:cNvPr id="119" name="Textfeld 152">
            <a:extLst>
              <a:ext uri="{FF2B5EF4-FFF2-40B4-BE49-F238E27FC236}">
                <a16:creationId xmlns:a16="http://schemas.microsoft.com/office/drawing/2014/main" id="{5AF5B28C-433A-46E1-B658-05A4090B7C72}"/>
              </a:ext>
            </a:extLst>
          </p:cNvPr>
          <p:cNvSpPr txBox="1"/>
          <p:nvPr/>
        </p:nvSpPr>
        <p:spPr>
          <a:xfrm>
            <a:off x="5777964" y="2261350"/>
            <a:ext cx="1191039" cy="192742"/>
          </a:xfrm>
          <a:prstGeom prst="rect">
            <a:avLst/>
          </a:prstGeom>
          <a:noFill/>
        </p:spPr>
        <p:txBody>
          <a:bodyPr wrap="square" lIns="0" tIns="0" rIns="0" bIns="0" rtlCol="0">
            <a:noAutofit/>
          </a:bodyPr>
          <a:lstStyle/>
          <a:p>
            <a:pPr>
              <a:spcBef>
                <a:spcPts val="2000"/>
              </a:spcBef>
              <a:buClr>
                <a:srgbClr val="D40030"/>
              </a:buClr>
            </a:pPr>
            <a:r>
              <a:rPr lang="de-DE" sz="1000" dirty="0">
                <a:solidFill>
                  <a:prstClr val="black"/>
                </a:solidFill>
                <a:latin typeface="Verdana" pitchFamily="34" charset="0"/>
              </a:rPr>
              <a:t>Budapest (HU)</a:t>
            </a:r>
          </a:p>
        </p:txBody>
      </p:sp>
      <p:cxnSp>
        <p:nvCxnSpPr>
          <p:cNvPr id="120" name="Gerader Verbinder 153">
            <a:extLst>
              <a:ext uri="{FF2B5EF4-FFF2-40B4-BE49-F238E27FC236}">
                <a16:creationId xmlns:a16="http://schemas.microsoft.com/office/drawing/2014/main" id="{7A784180-46BB-4DB5-ACC8-E65CF1DCF34E}"/>
              </a:ext>
            </a:extLst>
          </p:cNvPr>
          <p:cNvCxnSpPr/>
          <p:nvPr/>
        </p:nvCxnSpPr>
        <p:spPr>
          <a:xfrm>
            <a:off x="5669605" y="2440391"/>
            <a:ext cx="1159497" cy="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121" name="Ellipse 154">
            <a:extLst>
              <a:ext uri="{FF2B5EF4-FFF2-40B4-BE49-F238E27FC236}">
                <a16:creationId xmlns:a16="http://schemas.microsoft.com/office/drawing/2014/main" id="{F58AEAAF-4BCB-43FF-9A95-2AD1227CC025}"/>
              </a:ext>
            </a:extLst>
          </p:cNvPr>
          <p:cNvSpPr/>
          <p:nvPr/>
        </p:nvSpPr>
        <p:spPr bwMode="auto">
          <a:xfrm>
            <a:off x="5480816" y="2247614"/>
            <a:ext cx="64727" cy="63567"/>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000" dirty="0"/>
          </a:p>
        </p:txBody>
      </p:sp>
      <p:cxnSp>
        <p:nvCxnSpPr>
          <p:cNvPr id="122" name="Gerader Verbinder 155">
            <a:extLst>
              <a:ext uri="{FF2B5EF4-FFF2-40B4-BE49-F238E27FC236}">
                <a16:creationId xmlns:a16="http://schemas.microsoft.com/office/drawing/2014/main" id="{5F573404-920B-40B7-8BBC-4302DA801F34}"/>
              </a:ext>
            </a:extLst>
          </p:cNvPr>
          <p:cNvCxnSpPr/>
          <p:nvPr/>
        </p:nvCxnSpPr>
        <p:spPr>
          <a:xfrm>
            <a:off x="5539013" y="2311161"/>
            <a:ext cx="136491" cy="133477"/>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123" name="Gerader Verbinder 156">
            <a:extLst>
              <a:ext uri="{FF2B5EF4-FFF2-40B4-BE49-F238E27FC236}">
                <a16:creationId xmlns:a16="http://schemas.microsoft.com/office/drawing/2014/main" id="{770C3778-79E4-4B0A-9C01-2AB31FF2322A}"/>
              </a:ext>
            </a:extLst>
          </p:cNvPr>
          <p:cNvCxnSpPr/>
          <p:nvPr/>
        </p:nvCxnSpPr>
        <p:spPr>
          <a:xfrm flipV="1">
            <a:off x="4660765" y="2537504"/>
            <a:ext cx="258926" cy="235762"/>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124" name="Gerader Verbinder 157">
            <a:extLst>
              <a:ext uri="{FF2B5EF4-FFF2-40B4-BE49-F238E27FC236}">
                <a16:creationId xmlns:a16="http://schemas.microsoft.com/office/drawing/2014/main" id="{736B312C-10B8-479A-8821-1BADDF5664D8}"/>
              </a:ext>
            </a:extLst>
          </p:cNvPr>
          <p:cNvCxnSpPr/>
          <p:nvPr/>
        </p:nvCxnSpPr>
        <p:spPr>
          <a:xfrm flipV="1">
            <a:off x="3493493" y="2770464"/>
            <a:ext cx="1172003" cy="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125" name="Gerader Verbinder 158">
            <a:extLst>
              <a:ext uri="{FF2B5EF4-FFF2-40B4-BE49-F238E27FC236}">
                <a16:creationId xmlns:a16="http://schemas.microsoft.com/office/drawing/2014/main" id="{301479D4-1307-4858-BB7F-1ECD2E37505E}"/>
              </a:ext>
            </a:extLst>
          </p:cNvPr>
          <p:cNvCxnSpPr/>
          <p:nvPr/>
        </p:nvCxnSpPr>
        <p:spPr>
          <a:xfrm flipV="1">
            <a:off x="2005565" y="2567827"/>
            <a:ext cx="81681" cy="81128"/>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126" name="Gerader Verbinder 159">
            <a:extLst>
              <a:ext uri="{FF2B5EF4-FFF2-40B4-BE49-F238E27FC236}">
                <a16:creationId xmlns:a16="http://schemas.microsoft.com/office/drawing/2014/main" id="{D2B239E8-F337-45EB-95E4-23B65A45F353}"/>
              </a:ext>
            </a:extLst>
          </p:cNvPr>
          <p:cNvCxnSpPr/>
          <p:nvPr/>
        </p:nvCxnSpPr>
        <p:spPr>
          <a:xfrm flipV="1">
            <a:off x="821101" y="2648955"/>
            <a:ext cx="1193312" cy="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127" name="Ellipse 160">
            <a:extLst>
              <a:ext uri="{FF2B5EF4-FFF2-40B4-BE49-F238E27FC236}">
                <a16:creationId xmlns:a16="http://schemas.microsoft.com/office/drawing/2014/main" id="{2AA29C9A-B098-4B7C-88D5-E6991A52D11E}"/>
              </a:ext>
            </a:extLst>
          </p:cNvPr>
          <p:cNvSpPr/>
          <p:nvPr/>
        </p:nvSpPr>
        <p:spPr bwMode="auto">
          <a:xfrm>
            <a:off x="2689321" y="2201025"/>
            <a:ext cx="64727" cy="63567"/>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000" dirty="0"/>
          </a:p>
        </p:txBody>
      </p:sp>
      <p:cxnSp>
        <p:nvCxnSpPr>
          <p:cNvPr id="128" name="Gerader Verbinder 161">
            <a:extLst>
              <a:ext uri="{FF2B5EF4-FFF2-40B4-BE49-F238E27FC236}">
                <a16:creationId xmlns:a16="http://schemas.microsoft.com/office/drawing/2014/main" id="{2E4CD8AF-6F56-4E35-AF42-FF8023BFE962}"/>
              </a:ext>
            </a:extLst>
          </p:cNvPr>
          <p:cNvCxnSpPr/>
          <p:nvPr/>
        </p:nvCxnSpPr>
        <p:spPr>
          <a:xfrm>
            <a:off x="2623965" y="2141086"/>
            <a:ext cx="63412" cy="5994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129" name="Gerader Verbinder 162">
            <a:extLst>
              <a:ext uri="{FF2B5EF4-FFF2-40B4-BE49-F238E27FC236}">
                <a16:creationId xmlns:a16="http://schemas.microsoft.com/office/drawing/2014/main" id="{37560472-274E-405A-9371-4F95E5EF7EFE}"/>
              </a:ext>
            </a:extLst>
          </p:cNvPr>
          <p:cNvCxnSpPr/>
          <p:nvPr/>
        </p:nvCxnSpPr>
        <p:spPr>
          <a:xfrm>
            <a:off x="1505177" y="2143888"/>
            <a:ext cx="1125373" cy="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130" name="Textfeld 163">
            <a:extLst>
              <a:ext uri="{FF2B5EF4-FFF2-40B4-BE49-F238E27FC236}">
                <a16:creationId xmlns:a16="http://schemas.microsoft.com/office/drawing/2014/main" id="{2AE54359-A346-4E56-B8D3-604B53B0D348}"/>
              </a:ext>
            </a:extLst>
          </p:cNvPr>
          <p:cNvSpPr txBox="1"/>
          <p:nvPr/>
        </p:nvSpPr>
        <p:spPr>
          <a:xfrm>
            <a:off x="1502228" y="1968028"/>
            <a:ext cx="1252276" cy="192742"/>
          </a:xfrm>
          <a:prstGeom prst="rect">
            <a:avLst/>
          </a:prstGeom>
          <a:noFill/>
        </p:spPr>
        <p:txBody>
          <a:bodyPr wrap="square" lIns="0" tIns="0" rIns="0" bIns="0" rtlCol="0">
            <a:noAutofit/>
          </a:bodyPr>
          <a:lstStyle/>
          <a:p>
            <a:pPr>
              <a:spcBef>
                <a:spcPts val="2000"/>
              </a:spcBef>
              <a:buClr>
                <a:srgbClr val="D40030"/>
              </a:buClr>
            </a:pPr>
            <a:r>
              <a:rPr lang="de-DE" sz="1000" dirty="0"/>
              <a:t>Montreal</a:t>
            </a:r>
            <a:r>
              <a:rPr lang="de-DE" sz="1000" dirty="0">
                <a:solidFill>
                  <a:prstClr val="black"/>
                </a:solidFill>
                <a:latin typeface="Verdana" pitchFamily="34" charset="0"/>
              </a:rPr>
              <a:t> (CA)</a:t>
            </a:r>
          </a:p>
        </p:txBody>
      </p:sp>
      <p:sp>
        <p:nvSpPr>
          <p:cNvPr id="131" name="Ellipse 164">
            <a:extLst>
              <a:ext uri="{FF2B5EF4-FFF2-40B4-BE49-F238E27FC236}">
                <a16:creationId xmlns:a16="http://schemas.microsoft.com/office/drawing/2014/main" id="{AD51F939-B206-4602-B43F-18E6B8067D5B}"/>
              </a:ext>
            </a:extLst>
          </p:cNvPr>
          <p:cNvSpPr/>
          <p:nvPr/>
        </p:nvSpPr>
        <p:spPr bwMode="auto">
          <a:xfrm>
            <a:off x="5751570" y="2527712"/>
            <a:ext cx="64727" cy="63567"/>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000" dirty="0"/>
          </a:p>
        </p:txBody>
      </p:sp>
      <p:cxnSp>
        <p:nvCxnSpPr>
          <p:cNvPr id="132" name="Gerader Verbinder 165">
            <a:extLst>
              <a:ext uri="{FF2B5EF4-FFF2-40B4-BE49-F238E27FC236}">
                <a16:creationId xmlns:a16="http://schemas.microsoft.com/office/drawing/2014/main" id="{FF3279C1-C78A-46E0-9DD9-3D65D90BDF1F}"/>
              </a:ext>
            </a:extLst>
          </p:cNvPr>
          <p:cNvCxnSpPr/>
          <p:nvPr/>
        </p:nvCxnSpPr>
        <p:spPr>
          <a:xfrm>
            <a:off x="5816296" y="2591474"/>
            <a:ext cx="136491" cy="133477"/>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133" name="Gerader Verbinder 166">
            <a:extLst>
              <a:ext uri="{FF2B5EF4-FFF2-40B4-BE49-F238E27FC236}">
                <a16:creationId xmlns:a16="http://schemas.microsoft.com/office/drawing/2014/main" id="{3F43DC1B-7A14-44DB-BA5D-07259E3EF7A2}"/>
              </a:ext>
            </a:extLst>
          </p:cNvPr>
          <p:cNvCxnSpPr/>
          <p:nvPr/>
        </p:nvCxnSpPr>
        <p:spPr>
          <a:xfrm>
            <a:off x="5945948" y="2719345"/>
            <a:ext cx="1070305" cy="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134" name="Textfeld 167">
            <a:extLst>
              <a:ext uri="{FF2B5EF4-FFF2-40B4-BE49-F238E27FC236}">
                <a16:creationId xmlns:a16="http://schemas.microsoft.com/office/drawing/2014/main" id="{D03D8F5C-F85B-4965-9E73-E1FF3F48752D}"/>
              </a:ext>
            </a:extLst>
          </p:cNvPr>
          <p:cNvSpPr txBox="1"/>
          <p:nvPr/>
        </p:nvSpPr>
        <p:spPr>
          <a:xfrm>
            <a:off x="6081635" y="2542104"/>
            <a:ext cx="1191039" cy="192742"/>
          </a:xfrm>
          <a:prstGeom prst="rect">
            <a:avLst/>
          </a:prstGeom>
          <a:noFill/>
        </p:spPr>
        <p:txBody>
          <a:bodyPr wrap="square" lIns="0" tIns="0" rIns="0" bIns="0" rtlCol="0">
            <a:noAutofit/>
          </a:bodyPr>
          <a:lstStyle/>
          <a:p>
            <a:pPr>
              <a:spcBef>
                <a:spcPts val="2000"/>
              </a:spcBef>
              <a:buClr>
                <a:srgbClr val="D40030"/>
              </a:buClr>
            </a:pPr>
            <a:r>
              <a:rPr lang="de-DE" sz="1000" dirty="0">
                <a:solidFill>
                  <a:prstClr val="black"/>
                </a:solidFill>
                <a:latin typeface="Verdana" pitchFamily="34" charset="0"/>
              </a:rPr>
              <a:t>Istanbul (TR)</a:t>
            </a:r>
          </a:p>
        </p:txBody>
      </p:sp>
      <p:sp>
        <p:nvSpPr>
          <p:cNvPr id="135" name="Ellipse 168">
            <a:extLst>
              <a:ext uri="{FF2B5EF4-FFF2-40B4-BE49-F238E27FC236}">
                <a16:creationId xmlns:a16="http://schemas.microsoft.com/office/drawing/2014/main" id="{E3009FC8-EBEA-40F8-83DA-5B54A35A727D}"/>
              </a:ext>
            </a:extLst>
          </p:cNvPr>
          <p:cNvSpPr/>
          <p:nvPr/>
        </p:nvSpPr>
        <p:spPr bwMode="auto">
          <a:xfrm>
            <a:off x="7563284" y="3385305"/>
            <a:ext cx="64727" cy="63567"/>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000" dirty="0"/>
          </a:p>
        </p:txBody>
      </p:sp>
      <p:cxnSp>
        <p:nvCxnSpPr>
          <p:cNvPr id="136" name="Gerader Verbinder 169">
            <a:extLst>
              <a:ext uri="{FF2B5EF4-FFF2-40B4-BE49-F238E27FC236}">
                <a16:creationId xmlns:a16="http://schemas.microsoft.com/office/drawing/2014/main" id="{8CC48875-E348-4FB3-87E6-E3069DBEF62B}"/>
              </a:ext>
            </a:extLst>
          </p:cNvPr>
          <p:cNvCxnSpPr/>
          <p:nvPr/>
        </p:nvCxnSpPr>
        <p:spPr>
          <a:xfrm flipV="1">
            <a:off x="7632624" y="3244125"/>
            <a:ext cx="360000" cy="14400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137" name="Gerader Verbinder 170">
            <a:extLst>
              <a:ext uri="{FF2B5EF4-FFF2-40B4-BE49-F238E27FC236}">
                <a16:creationId xmlns:a16="http://schemas.microsoft.com/office/drawing/2014/main" id="{0D647BB4-0B90-4042-BA88-DBB74CB9EE1E}"/>
              </a:ext>
            </a:extLst>
          </p:cNvPr>
          <p:cNvCxnSpPr/>
          <p:nvPr/>
        </p:nvCxnSpPr>
        <p:spPr>
          <a:xfrm>
            <a:off x="7992624" y="3244125"/>
            <a:ext cx="1152000" cy="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138" name="Textfeld 171">
            <a:extLst>
              <a:ext uri="{FF2B5EF4-FFF2-40B4-BE49-F238E27FC236}">
                <a16:creationId xmlns:a16="http://schemas.microsoft.com/office/drawing/2014/main" id="{C36B0888-CC7B-41F0-B58A-8E7D5F19C651}"/>
              </a:ext>
            </a:extLst>
          </p:cNvPr>
          <p:cNvSpPr txBox="1"/>
          <p:nvPr/>
        </p:nvSpPr>
        <p:spPr>
          <a:xfrm>
            <a:off x="8042773" y="3052291"/>
            <a:ext cx="1077563" cy="192742"/>
          </a:xfrm>
          <a:prstGeom prst="rect">
            <a:avLst/>
          </a:prstGeom>
          <a:noFill/>
        </p:spPr>
        <p:txBody>
          <a:bodyPr wrap="square" lIns="0" tIns="0" rIns="0" bIns="0" rtlCol="0">
            <a:noAutofit/>
          </a:bodyPr>
          <a:lstStyle/>
          <a:p>
            <a:pPr>
              <a:spcBef>
                <a:spcPts val="2000"/>
              </a:spcBef>
              <a:buClr>
                <a:srgbClr val="D40030"/>
              </a:buClr>
            </a:pPr>
            <a:r>
              <a:rPr lang="de-DE" sz="1000" dirty="0"/>
              <a:t>Hyderabad </a:t>
            </a:r>
            <a:r>
              <a:rPr lang="de-DE" sz="1000" dirty="0">
                <a:solidFill>
                  <a:prstClr val="black"/>
                </a:solidFill>
                <a:latin typeface="Verdana" pitchFamily="34" charset="0"/>
              </a:rPr>
              <a:t>(IN)</a:t>
            </a:r>
          </a:p>
        </p:txBody>
      </p:sp>
      <p:cxnSp>
        <p:nvCxnSpPr>
          <p:cNvPr id="139" name="Gerader Verbinder 172">
            <a:extLst>
              <a:ext uri="{FF2B5EF4-FFF2-40B4-BE49-F238E27FC236}">
                <a16:creationId xmlns:a16="http://schemas.microsoft.com/office/drawing/2014/main" id="{EC65B11A-19F6-4277-83AF-1E997D092CE2}"/>
              </a:ext>
            </a:extLst>
          </p:cNvPr>
          <p:cNvCxnSpPr/>
          <p:nvPr/>
        </p:nvCxnSpPr>
        <p:spPr>
          <a:xfrm flipV="1">
            <a:off x="4776260" y="2272985"/>
            <a:ext cx="342920" cy="294843"/>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140" name="Gerader Verbinder 173">
            <a:extLst>
              <a:ext uri="{FF2B5EF4-FFF2-40B4-BE49-F238E27FC236}">
                <a16:creationId xmlns:a16="http://schemas.microsoft.com/office/drawing/2014/main" id="{DCB1A932-4621-46F5-97D1-5A769B522589}"/>
              </a:ext>
            </a:extLst>
          </p:cNvPr>
          <p:cNvCxnSpPr/>
          <p:nvPr/>
        </p:nvCxnSpPr>
        <p:spPr>
          <a:xfrm>
            <a:off x="6133364" y="2033412"/>
            <a:ext cx="1605458" cy="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141" name="Textfeld 174">
            <a:extLst>
              <a:ext uri="{FF2B5EF4-FFF2-40B4-BE49-F238E27FC236}">
                <a16:creationId xmlns:a16="http://schemas.microsoft.com/office/drawing/2014/main" id="{CDA4A49C-B620-438A-99F9-7870F5DAB5F7}"/>
              </a:ext>
            </a:extLst>
          </p:cNvPr>
          <p:cNvSpPr txBox="1"/>
          <p:nvPr/>
        </p:nvSpPr>
        <p:spPr>
          <a:xfrm>
            <a:off x="6798692" y="1852834"/>
            <a:ext cx="1600029" cy="192742"/>
          </a:xfrm>
          <a:prstGeom prst="rect">
            <a:avLst/>
          </a:prstGeom>
          <a:noFill/>
        </p:spPr>
        <p:txBody>
          <a:bodyPr wrap="square" lIns="0" tIns="0" rIns="0" bIns="0" rtlCol="0">
            <a:noAutofit/>
          </a:bodyPr>
          <a:lstStyle/>
          <a:p>
            <a:pPr>
              <a:spcBef>
                <a:spcPts val="2000"/>
              </a:spcBef>
              <a:buClr>
                <a:srgbClr val="D40030"/>
              </a:buClr>
            </a:pPr>
            <a:r>
              <a:rPr lang="de-DE" sz="1000" dirty="0" err="1">
                <a:solidFill>
                  <a:prstClr val="black"/>
                </a:solidFill>
                <a:latin typeface="Verdana" pitchFamily="34" charset="0"/>
              </a:rPr>
              <a:t>Moskow</a:t>
            </a:r>
            <a:r>
              <a:rPr lang="de-DE" sz="1000" dirty="0">
                <a:solidFill>
                  <a:prstClr val="black"/>
                </a:solidFill>
                <a:latin typeface="Verdana" pitchFamily="34" charset="0"/>
              </a:rPr>
              <a:t> (RU)</a:t>
            </a:r>
          </a:p>
        </p:txBody>
      </p:sp>
      <p:sp>
        <p:nvSpPr>
          <p:cNvPr id="142" name="Ellipse 175">
            <a:extLst>
              <a:ext uri="{FF2B5EF4-FFF2-40B4-BE49-F238E27FC236}">
                <a16:creationId xmlns:a16="http://schemas.microsoft.com/office/drawing/2014/main" id="{A024DD0A-9752-424B-B6C4-81C1466BD825}"/>
              </a:ext>
            </a:extLst>
          </p:cNvPr>
          <p:cNvSpPr/>
          <p:nvPr/>
        </p:nvSpPr>
        <p:spPr bwMode="auto">
          <a:xfrm>
            <a:off x="6019904" y="1936663"/>
            <a:ext cx="64727" cy="63567"/>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000" dirty="0"/>
          </a:p>
        </p:txBody>
      </p:sp>
      <p:cxnSp>
        <p:nvCxnSpPr>
          <p:cNvPr id="143" name="Gerader Verbinder 176">
            <a:extLst>
              <a:ext uri="{FF2B5EF4-FFF2-40B4-BE49-F238E27FC236}">
                <a16:creationId xmlns:a16="http://schemas.microsoft.com/office/drawing/2014/main" id="{432A3AF6-3E3B-44C8-B5B4-C9C6C689ED8D}"/>
              </a:ext>
            </a:extLst>
          </p:cNvPr>
          <p:cNvCxnSpPr/>
          <p:nvPr/>
        </p:nvCxnSpPr>
        <p:spPr>
          <a:xfrm>
            <a:off x="6093759" y="1996860"/>
            <a:ext cx="46641" cy="39356"/>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144" name="Ellipse 177">
            <a:extLst>
              <a:ext uri="{FF2B5EF4-FFF2-40B4-BE49-F238E27FC236}">
                <a16:creationId xmlns:a16="http://schemas.microsoft.com/office/drawing/2014/main" id="{921B446B-F63E-4029-9128-C851E84488D5}"/>
              </a:ext>
            </a:extLst>
          </p:cNvPr>
          <p:cNvSpPr/>
          <p:nvPr/>
        </p:nvSpPr>
        <p:spPr bwMode="auto">
          <a:xfrm>
            <a:off x="4820957" y="2015878"/>
            <a:ext cx="64727" cy="63567"/>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000" dirty="0"/>
          </a:p>
        </p:txBody>
      </p:sp>
      <p:cxnSp>
        <p:nvCxnSpPr>
          <p:cNvPr id="145" name="Gerader Verbinder 178">
            <a:extLst>
              <a:ext uri="{FF2B5EF4-FFF2-40B4-BE49-F238E27FC236}">
                <a16:creationId xmlns:a16="http://schemas.microsoft.com/office/drawing/2014/main" id="{CB2A13E1-0EBF-47E0-84D8-3DB67B71498F}"/>
              </a:ext>
            </a:extLst>
          </p:cNvPr>
          <p:cNvCxnSpPr/>
          <p:nvPr/>
        </p:nvCxnSpPr>
        <p:spPr>
          <a:xfrm flipH="1">
            <a:off x="4754040" y="2083466"/>
            <a:ext cx="69918" cy="5994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146" name="Gerader Verbinder 179">
            <a:extLst>
              <a:ext uri="{FF2B5EF4-FFF2-40B4-BE49-F238E27FC236}">
                <a16:creationId xmlns:a16="http://schemas.microsoft.com/office/drawing/2014/main" id="{F89C1B91-B3FE-4230-880B-7ABC8B093C8E}"/>
              </a:ext>
            </a:extLst>
          </p:cNvPr>
          <p:cNvCxnSpPr/>
          <p:nvPr/>
        </p:nvCxnSpPr>
        <p:spPr>
          <a:xfrm flipV="1">
            <a:off x="3591887" y="2142061"/>
            <a:ext cx="1172003" cy="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147" name="Textfeld 180">
            <a:extLst>
              <a:ext uri="{FF2B5EF4-FFF2-40B4-BE49-F238E27FC236}">
                <a16:creationId xmlns:a16="http://schemas.microsoft.com/office/drawing/2014/main" id="{453B9506-AAC6-4116-9A4F-BD96DE99C7F1}"/>
              </a:ext>
            </a:extLst>
          </p:cNvPr>
          <p:cNvSpPr txBox="1"/>
          <p:nvPr/>
        </p:nvSpPr>
        <p:spPr>
          <a:xfrm>
            <a:off x="3589988" y="1964639"/>
            <a:ext cx="1252276" cy="175220"/>
          </a:xfrm>
          <a:prstGeom prst="rect">
            <a:avLst/>
          </a:prstGeom>
          <a:noFill/>
        </p:spPr>
        <p:txBody>
          <a:bodyPr wrap="square" lIns="0" tIns="0" rIns="0" bIns="0" rtlCol="0">
            <a:noAutofit/>
          </a:bodyPr>
          <a:lstStyle/>
          <a:p>
            <a:pPr>
              <a:spcBef>
                <a:spcPts val="2000"/>
              </a:spcBef>
              <a:buClr>
                <a:srgbClr val="D40030"/>
              </a:buClr>
            </a:pPr>
            <a:r>
              <a:rPr lang="de-DE" sz="1000" dirty="0"/>
              <a:t>Glasgow</a:t>
            </a:r>
            <a:r>
              <a:rPr lang="de-DE" sz="1000" dirty="0">
                <a:solidFill>
                  <a:prstClr val="black"/>
                </a:solidFill>
                <a:latin typeface="Verdana" pitchFamily="34" charset="0"/>
              </a:rPr>
              <a:t> (UK)</a:t>
            </a:r>
          </a:p>
        </p:txBody>
      </p:sp>
      <p:sp>
        <p:nvSpPr>
          <p:cNvPr id="148" name="Ellipse 181">
            <a:extLst>
              <a:ext uri="{FF2B5EF4-FFF2-40B4-BE49-F238E27FC236}">
                <a16:creationId xmlns:a16="http://schemas.microsoft.com/office/drawing/2014/main" id="{8C3FE6B4-7638-4E9B-9BA3-9876A5301101}"/>
              </a:ext>
            </a:extLst>
          </p:cNvPr>
          <p:cNvSpPr/>
          <p:nvPr/>
        </p:nvSpPr>
        <p:spPr bwMode="auto">
          <a:xfrm>
            <a:off x="8823320" y="2829743"/>
            <a:ext cx="64727" cy="63567"/>
          </a:xfrm>
          <a:prstGeom prst="ellipse">
            <a:avLst/>
          </a:prstGeom>
          <a:solidFill>
            <a:schemeClr val="accent6"/>
          </a:solidFill>
          <a:ln w="12700">
            <a:noFill/>
            <a:miter lim="800000"/>
            <a:headEnd/>
            <a:tailEnd/>
          </a:ln>
          <a:effectLst/>
        </p:spPr>
        <p:txBody>
          <a:bodyPr wrap="square" lIns="180000" tIns="180000" rIns="180000" bIns="180000" rtlCol="0" anchor="ctr" anchorCtr="0"/>
          <a:lstStyle/>
          <a:p>
            <a:pPr algn="ctr"/>
            <a:endParaRPr lang="de-DE" sz="1000" dirty="0"/>
          </a:p>
        </p:txBody>
      </p:sp>
      <p:cxnSp>
        <p:nvCxnSpPr>
          <p:cNvPr id="149" name="Gerader Verbinder 182">
            <a:extLst>
              <a:ext uri="{FF2B5EF4-FFF2-40B4-BE49-F238E27FC236}">
                <a16:creationId xmlns:a16="http://schemas.microsoft.com/office/drawing/2014/main" id="{09124C76-0858-4EC9-9252-519E1AE6F78C}"/>
              </a:ext>
            </a:extLst>
          </p:cNvPr>
          <p:cNvCxnSpPr/>
          <p:nvPr/>
        </p:nvCxnSpPr>
        <p:spPr>
          <a:xfrm flipV="1">
            <a:off x="8888047" y="2787899"/>
            <a:ext cx="123557" cy="3600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cxnSp>
        <p:nvCxnSpPr>
          <p:cNvPr id="150" name="Gerader Verbinder 183">
            <a:extLst>
              <a:ext uri="{FF2B5EF4-FFF2-40B4-BE49-F238E27FC236}">
                <a16:creationId xmlns:a16="http://schemas.microsoft.com/office/drawing/2014/main" id="{F9E353C9-57EE-41E3-98B0-9082797286D9}"/>
              </a:ext>
            </a:extLst>
          </p:cNvPr>
          <p:cNvCxnSpPr/>
          <p:nvPr/>
        </p:nvCxnSpPr>
        <p:spPr>
          <a:xfrm>
            <a:off x="9010190" y="2785550"/>
            <a:ext cx="1114901" cy="0"/>
          </a:xfrm>
          <a:prstGeom prst="line">
            <a:avLst/>
          </a:prstGeom>
          <a:ln w="19050">
            <a:solidFill>
              <a:schemeClr val="accent1"/>
            </a:solidFill>
            <a:tailEnd type="none"/>
          </a:ln>
        </p:spPr>
        <p:style>
          <a:lnRef idx="1">
            <a:schemeClr val="accent6"/>
          </a:lnRef>
          <a:fillRef idx="0">
            <a:schemeClr val="accent6"/>
          </a:fillRef>
          <a:effectRef idx="0">
            <a:schemeClr val="accent6"/>
          </a:effectRef>
          <a:fontRef idx="minor">
            <a:schemeClr val="tx1"/>
          </a:fontRef>
        </p:style>
      </p:cxnSp>
      <p:sp>
        <p:nvSpPr>
          <p:cNvPr id="151" name="Textfeld 184">
            <a:extLst>
              <a:ext uri="{FF2B5EF4-FFF2-40B4-BE49-F238E27FC236}">
                <a16:creationId xmlns:a16="http://schemas.microsoft.com/office/drawing/2014/main" id="{3D18B4A4-6781-4965-8431-68DDAE948EF5}"/>
              </a:ext>
            </a:extLst>
          </p:cNvPr>
          <p:cNvSpPr txBox="1"/>
          <p:nvPr/>
        </p:nvSpPr>
        <p:spPr>
          <a:xfrm>
            <a:off x="9076331" y="2599200"/>
            <a:ext cx="980109" cy="192742"/>
          </a:xfrm>
          <a:prstGeom prst="rect">
            <a:avLst/>
          </a:prstGeom>
          <a:noFill/>
        </p:spPr>
        <p:txBody>
          <a:bodyPr wrap="square" lIns="0" tIns="0" rIns="0" bIns="0" rtlCol="0">
            <a:noAutofit/>
          </a:bodyPr>
          <a:lstStyle/>
          <a:p>
            <a:pPr>
              <a:spcBef>
                <a:spcPts val="2000"/>
              </a:spcBef>
              <a:buClr>
                <a:srgbClr val="D40030"/>
              </a:buClr>
            </a:pPr>
            <a:r>
              <a:rPr lang="de-DE" sz="1000" dirty="0">
                <a:solidFill>
                  <a:prstClr val="black"/>
                </a:solidFill>
                <a:latin typeface="Verdana" pitchFamily="34" charset="0"/>
              </a:rPr>
              <a:t>Shanghai (CN)</a:t>
            </a:r>
          </a:p>
        </p:txBody>
      </p:sp>
    </p:spTree>
    <p:extLst>
      <p:ext uri="{BB962C8B-B14F-4D97-AF65-F5344CB8AC3E}">
        <p14:creationId xmlns:p14="http://schemas.microsoft.com/office/powerpoint/2010/main" val="297894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p:cNvPicPr>
            <a:picLocks noGrp="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360006" y="1152000"/>
            <a:ext cx="11448000" cy="5364000"/>
          </a:xfrm>
        </p:spPr>
      </p:pic>
      <p:sp>
        <p:nvSpPr>
          <p:cNvPr id="5" name="Titel 4"/>
          <p:cNvSpPr>
            <a:spLocks noGrp="1"/>
          </p:cNvSpPr>
          <p:nvPr>
            <p:ph type="title"/>
          </p:nvPr>
        </p:nvSpPr>
        <p:spPr/>
        <p:txBody>
          <a:bodyPr>
            <a:normAutofit/>
          </a:bodyPr>
          <a:lstStyle/>
          <a:p>
            <a:r>
              <a:rPr lang="en-US" b="1" dirty="0"/>
              <a:t>GMS Cloud Strategy | Change of Customer Application Landscape</a:t>
            </a:r>
            <a:endParaRPr lang="de-DE" b="1" dirty="0"/>
          </a:p>
        </p:txBody>
      </p:sp>
      <p:sp>
        <p:nvSpPr>
          <p:cNvPr id="9" name="Fußzeilenplatzhalter 8"/>
          <p:cNvSpPr>
            <a:spLocks noGrp="1"/>
          </p:cNvSpPr>
          <p:nvPr>
            <p:ph type="ftr" sz="quarter" idx="3"/>
          </p:nvPr>
        </p:nvSpPr>
        <p:spPr/>
        <p:txBody>
          <a:bodyPr/>
          <a:lstStyle/>
          <a:p>
            <a:r>
              <a:rPr lang="en-US"/>
              <a:t>© 2017 itelligence</a:t>
            </a:r>
            <a:endParaRPr lang="de-DE" dirty="0"/>
          </a:p>
        </p:txBody>
      </p:sp>
      <p:sp>
        <p:nvSpPr>
          <p:cNvPr id="17" name="Abgerundetes Rechteck 16"/>
          <p:cNvSpPr/>
          <p:nvPr/>
        </p:nvSpPr>
        <p:spPr>
          <a:xfrm>
            <a:off x="360000" y="1152000"/>
            <a:ext cx="11448000" cy="5364000"/>
          </a:xfrm>
          <a:prstGeom prst="roundRect">
            <a:avLst>
              <a:gd name="adj" fmla="val 0"/>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p:cNvCxnSpPr/>
          <p:nvPr/>
        </p:nvCxnSpPr>
        <p:spPr>
          <a:xfrm>
            <a:off x="5591944" y="1412776"/>
            <a:ext cx="0" cy="48965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p:nvPicPr>
        <p:blipFill>
          <a:blip r:embed="rId4"/>
          <a:stretch>
            <a:fillRect/>
          </a:stretch>
        </p:blipFill>
        <p:spPr>
          <a:xfrm>
            <a:off x="-11552" y="305"/>
            <a:ext cx="359695" cy="359695"/>
          </a:xfrm>
          <a:prstGeom prst="rect">
            <a:avLst/>
          </a:prstGeom>
        </p:spPr>
      </p:pic>
      <p:sp>
        <p:nvSpPr>
          <p:cNvPr id="4" name="Foliennummernplatzhalter 3"/>
          <p:cNvSpPr>
            <a:spLocks noGrp="1"/>
          </p:cNvSpPr>
          <p:nvPr>
            <p:ph type="sldNum" sz="quarter" idx="4"/>
          </p:nvPr>
        </p:nvSpPr>
        <p:spPr/>
        <p:txBody>
          <a:bodyPr/>
          <a:lstStyle/>
          <a:p>
            <a:fld id="{C914FE87-F950-44CD-9768-D5C48F718129}" type="slidenum">
              <a:rPr lang="en-US" noProof="0" smtClean="0"/>
              <a:pPr/>
              <a:t>7</a:t>
            </a:fld>
            <a:endParaRPr lang="en-US" noProof="0" dirty="0"/>
          </a:p>
        </p:txBody>
      </p:sp>
      <p:sp>
        <p:nvSpPr>
          <p:cNvPr id="334" name="Abgerundetes Rechteck 333"/>
          <p:cNvSpPr/>
          <p:nvPr/>
        </p:nvSpPr>
        <p:spPr>
          <a:xfrm>
            <a:off x="839416" y="1449067"/>
            <a:ext cx="4014404" cy="540000"/>
          </a:xfrm>
          <a:prstGeom prst="roundRect">
            <a:avLst>
              <a:gd name="adj" fmla="val 32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solidFill>
              </a:rPr>
              <a:t>„We manage your (SAP) Cloud!“</a:t>
            </a:r>
          </a:p>
        </p:txBody>
      </p:sp>
      <p:sp>
        <p:nvSpPr>
          <p:cNvPr id="335" name="Textfeld 334"/>
          <p:cNvSpPr txBox="1"/>
          <p:nvPr/>
        </p:nvSpPr>
        <p:spPr>
          <a:xfrm>
            <a:off x="513399" y="1748710"/>
            <a:ext cx="4565583" cy="4416594"/>
          </a:xfrm>
          <a:prstGeom prst="rect">
            <a:avLst/>
          </a:prstGeom>
        </p:spPr>
        <p:txBody>
          <a:bodyPr vert="horz" wrap="square" lIns="91440" tIns="45720" rIns="91440" bIns="45720" rtlCol="0" anchor="ctr">
            <a:spAutoFit/>
          </a:bodyPr>
          <a:lstStyle/>
          <a:p>
            <a:pPr>
              <a:spcBef>
                <a:spcPts val="3600"/>
              </a:spcBef>
              <a:buClr>
                <a:srgbClr val="C00000"/>
              </a:buClr>
            </a:pP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ts val="2100"/>
              </a:lnSpc>
              <a:spcBef>
                <a:spcPts val="1200"/>
              </a:spcBef>
              <a:buClr>
                <a:schemeClr val="bg1"/>
              </a:buClr>
              <a:buFont typeface="Wingdings" panose="05000000000000000000" pitchFamily="2" charset="2"/>
              <a:buChar char="§"/>
            </a:pP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As many customers are planning to use public or hybrid cloud services, combination of cloud services is key for success</a:t>
            </a:r>
          </a:p>
          <a:p>
            <a:pPr marL="285750" indent="-285750">
              <a:lnSpc>
                <a:spcPts val="2100"/>
              </a:lnSpc>
              <a:spcBef>
                <a:spcPts val="2400"/>
              </a:spcBef>
              <a:buClr>
                <a:schemeClr val="bg1"/>
              </a:buClr>
              <a:buFont typeface="Wingdings" panose="05000000000000000000" pitchFamily="2" charset="2"/>
              <a:buChar char="§"/>
            </a:pP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Use of cloud infrastructure capabilities of  NTT Group</a:t>
            </a:r>
          </a:p>
          <a:p>
            <a:pPr marL="285750" indent="-285750">
              <a:lnSpc>
                <a:spcPts val="2100"/>
              </a:lnSpc>
              <a:spcBef>
                <a:spcPts val="2400"/>
              </a:spcBef>
              <a:buClr>
                <a:schemeClr val="bg1"/>
              </a:buClr>
              <a:buFont typeface="Wingdings" panose="05000000000000000000" pitchFamily="2" charset="2"/>
              <a:buChar char="§"/>
            </a:pP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itelligence partnership with              as the leading </a:t>
            </a:r>
            <a:r>
              <a:rPr lang="en-US"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Hyperscaler</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ts val="2100"/>
              </a:lnSpc>
              <a:spcBef>
                <a:spcPts val="2400"/>
              </a:spcBef>
              <a:buClr>
                <a:schemeClr val="bg1"/>
              </a:buClr>
              <a:buFont typeface="Wingdings" panose="05000000000000000000" pitchFamily="2" charset="2"/>
              <a:buChar char="§"/>
            </a:pP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High quality Technical and Application Management Services are foundation for smart Cloud Management</a:t>
            </a:r>
          </a:p>
          <a:p>
            <a:pPr marL="285750" marR="0" indent="-285750"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pP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36" name="Abgerundetes Rechteck 335"/>
          <p:cNvSpPr>
            <a:spLocks noChangeAspect="1"/>
          </p:cNvSpPr>
          <p:nvPr/>
        </p:nvSpPr>
        <p:spPr>
          <a:xfrm>
            <a:off x="6192000" y="1855100"/>
            <a:ext cx="4968552" cy="4176464"/>
          </a:xfrm>
          <a:prstGeom prst="roundRect">
            <a:avLst>
              <a:gd name="adj" fmla="val 3209"/>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7" name="Gruppieren 336"/>
          <p:cNvGrpSpPr/>
          <p:nvPr/>
        </p:nvGrpSpPr>
        <p:grpSpPr>
          <a:xfrm>
            <a:off x="6284377" y="2071124"/>
            <a:ext cx="4749732" cy="3660784"/>
            <a:chOff x="2711624" y="548680"/>
            <a:chExt cx="6502412" cy="4874743"/>
          </a:xfrm>
        </p:grpSpPr>
        <p:grpSp>
          <p:nvGrpSpPr>
            <p:cNvPr id="338" name="Gruppieren 337"/>
            <p:cNvGrpSpPr/>
            <p:nvPr/>
          </p:nvGrpSpPr>
          <p:grpSpPr>
            <a:xfrm>
              <a:off x="5231904" y="2492896"/>
              <a:ext cx="1781178" cy="2930527"/>
              <a:chOff x="5591944" y="2996952"/>
              <a:chExt cx="1781178" cy="2930527"/>
            </a:xfrm>
          </p:grpSpPr>
          <p:sp>
            <p:nvSpPr>
              <p:cNvPr id="454" name="Freeform 1584"/>
              <p:cNvSpPr>
                <a:spLocks noEditPoints="1"/>
              </p:cNvSpPr>
              <p:nvPr/>
            </p:nvSpPr>
            <p:spPr bwMode="auto">
              <a:xfrm>
                <a:off x="5591944" y="2996952"/>
                <a:ext cx="1781178" cy="2930527"/>
              </a:xfrm>
              <a:custGeom>
                <a:avLst/>
                <a:gdLst>
                  <a:gd name="T0" fmla="*/ 69 w 1122"/>
                  <a:gd name="T1" fmla="*/ 0 h 1846"/>
                  <a:gd name="T2" fmla="*/ 56 w 1122"/>
                  <a:gd name="T3" fmla="*/ 1 h 1846"/>
                  <a:gd name="T4" fmla="*/ 33 w 1122"/>
                  <a:gd name="T5" fmla="*/ 10 h 1846"/>
                  <a:gd name="T6" fmla="*/ 17 w 1122"/>
                  <a:gd name="T7" fmla="*/ 22 h 1846"/>
                  <a:gd name="T8" fmla="*/ 10 w 1122"/>
                  <a:gd name="T9" fmla="*/ 32 h 1846"/>
                  <a:gd name="T10" fmla="*/ 3 w 1122"/>
                  <a:gd name="T11" fmla="*/ 45 h 1846"/>
                  <a:gd name="T12" fmla="*/ 0 w 1122"/>
                  <a:gd name="T13" fmla="*/ 60 h 1846"/>
                  <a:gd name="T14" fmla="*/ 0 w 1122"/>
                  <a:gd name="T15" fmla="*/ 1776 h 1846"/>
                  <a:gd name="T16" fmla="*/ 1 w 1122"/>
                  <a:gd name="T17" fmla="*/ 1789 h 1846"/>
                  <a:gd name="T18" fmla="*/ 10 w 1122"/>
                  <a:gd name="T19" fmla="*/ 1813 h 1846"/>
                  <a:gd name="T20" fmla="*/ 23 w 1122"/>
                  <a:gd name="T21" fmla="*/ 1829 h 1846"/>
                  <a:gd name="T22" fmla="*/ 34 w 1122"/>
                  <a:gd name="T23" fmla="*/ 1836 h 1846"/>
                  <a:gd name="T24" fmla="*/ 47 w 1122"/>
                  <a:gd name="T25" fmla="*/ 1842 h 1846"/>
                  <a:gd name="T26" fmla="*/ 62 w 1122"/>
                  <a:gd name="T27" fmla="*/ 1845 h 1846"/>
                  <a:gd name="T28" fmla="*/ 1053 w 1122"/>
                  <a:gd name="T29" fmla="*/ 1846 h 1846"/>
                  <a:gd name="T30" fmla="*/ 1065 w 1122"/>
                  <a:gd name="T31" fmla="*/ 1845 h 1846"/>
                  <a:gd name="T32" fmla="*/ 1089 w 1122"/>
                  <a:gd name="T33" fmla="*/ 1835 h 1846"/>
                  <a:gd name="T34" fmla="*/ 1105 w 1122"/>
                  <a:gd name="T35" fmla="*/ 1823 h 1846"/>
                  <a:gd name="T36" fmla="*/ 1112 w 1122"/>
                  <a:gd name="T37" fmla="*/ 1813 h 1846"/>
                  <a:gd name="T38" fmla="*/ 1119 w 1122"/>
                  <a:gd name="T39" fmla="*/ 1800 h 1846"/>
                  <a:gd name="T40" fmla="*/ 1121 w 1122"/>
                  <a:gd name="T41" fmla="*/ 1784 h 1846"/>
                  <a:gd name="T42" fmla="*/ 1122 w 1122"/>
                  <a:gd name="T43" fmla="*/ 69 h 1846"/>
                  <a:gd name="T44" fmla="*/ 1121 w 1122"/>
                  <a:gd name="T45" fmla="*/ 56 h 1846"/>
                  <a:gd name="T46" fmla="*/ 1112 w 1122"/>
                  <a:gd name="T47" fmla="*/ 32 h 1846"/>
                  <a:gd name="T48" fmla="*/ 1099 w 1122"/>
                  <a:gd name="T49" fmla="*/ 17 h 1846"/>
                  <a:gd name="T50" fmla="*/ 1088 w 1122"/>
                  <a:gd name="T51" fmla="*/ 9 h 1846"/>
                  <a:gd name="T52" fmla="*/ 1075 w 1122"/>
                  <a:gd name="T53" fmla="*/ 3 h 1846"/>
                  <a:gd name="T54" fmla="*/ 1060 w 1122"/>
                  <a:gd name="T55" fmla="*/ 0 h 1846"/>
                  <a:gd name="T56" fmla="*/ 1053 w 1122"/>
                  <a:gd name="T57" fmla="*/ 0 h 1846"/>
                  <a:gd name="T58" fmla="*/ 699 w 1122"/>
                  <a:gd name="T59" fmla="*/ 1775 h 1846"/>
                  <a:gd name="T60" fmla="*/ 699 w 1122"/>
                  <a:gd name="T61" fmla="*/ 1664 h 1846"/>
                  <a:gd name="T62" fmla="*/ 697 w 1122"/>
                  <a:gd name="T63" fmla="*/ 1653 h 1846"/>
                  <a:gd name="T64" fmla="*/ 690 w 1122"/>
                  <a:gd name="T65" fmla="*/ 1641 h 1846"/>
                  <a:gd name="T66" fmla="*/ 680 w 1122"/>
                  <a:gd name="T67" fmla="*/ 1633 h 1846"/>
                  <a:gd name="T68" fmla="*/ 671 w 1122"/>
                  <a:gd name="T69" fmla="*/ 1630 h 1846"/>
                  <a:gd name="T70" fmla="*/ 457 w 1122"/>
                  <a:gd name="T71" fmla="*/ 1630 h 1846"/>
                  <a:gd name="T72" fmla="*/ 453 w 1122"/>
                  <a:gd name="T73" fmla="*/ 1630 h 1846"/>
                  <a:gd name="T74" fmla="*/ 441 w 1122"/>
                  <a:gd name="T75" fmla="*/ 1634 h 1846"/>
                  <a:gd name="T76" fmla="*/ 429 w 1122"/>
                  <a:gd name="T77" fmla="*/ 1644 h 1846"/>
                  <a:gd name="T78" fmla="*/ 426 w 1122"/>
                  <a:gd name="T79" fmla="*/ 1653 h 1846"/>
                  <a:gd name="T80" fmla="*/ 423 w 1122"/>
                  <a:gd name="T81" fmla="*/ 1664 h 1846"/>
                  <a:gd name="T82" fmla="*/ 71 w 1122"/>
                  <a:gd name="T83" fmla="*/ 1775 h 1846"/>
                  <a:gd name="T84" fmla="*/ 1051 w 1122"/>
                  <a:gd name="T85" fmla="*/ 71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2" h="1846">
                    <a:moveTo>
                      <a:pt x="1053" y="0"/>
                    </a:moveTo>
                    <a:lnTo>
                      <a:pt x="69" y="0"/>
                    </a:lnTo>
                    <a:lnTo>
                      <a:pt x="69" y="0"/>
                    </a:lnTo>
                    <a:lnTo>
                      <a:pt x="56" y="1"/>
                    </a:lnTo>
                    <a:lnTo>
                      <a:pt x="44" y="4"/>
                    </a:lnTo>
                    <a:lnTo>
                      <a:pt x="33" y="10"/>
                    </a:lnTo>
                    <a:lnTo>
                      <a:pt x="22" y="17"/>
                    </a:lnTo>
                    <a:lnTo>
                      <a:pt x="17" y="22"/>
                    </a:lnTo>
                    <a:lnTo>
                      <a:pt x="13" y="27"/>
                    </a:lnTo>
                    <a:lnTo>
                      <a:pt x="10" y="32"/>
                    </a:lnTo>
                    <a:lnTo>
                      <a:pt x="7" y="39"/>
                    </a:lnTo>
                    <a:lnTo>
                      <a:pt x="3" y="45"/>
                    </a:lnTo>
                    <a:lnTo>
                      <a:pt x="1" y="53"/>
                    </a:lnTo>
                    <a:lnTo>
                      <a:pt x="0" y="60"/>
                    </a:lnTo>
                    <a:lnTo>
                      <a:pt x="0" y="69"/>
                    </a:lnTo>
                    <a:lnTo>
                      <a:pt x="0" y="1776"/>
                    </a:lnTo>
                    <a:lnTo>
                      <a:pt x="0" y="1776"/>
                    </a:lnTo>
                    <a:lnTo>
                      <a:pt x="1" y="1789"/>
                    </a:lnTo>
                    <a:lnTo>
                      <a:pt x="4" y="1802"/>
                    </a:lnTo>
                    <a:lnTo>
                      <a:pt x="10" y="1813"/>
                    </a:lnTo>
                    <a:lnTo>
                      <a:pt x="17" y="1823"/>
                    </a:lnTo>
                    <a:lnTo>
                      <a:pt x="23" y="1829"/>
                    </a:lnTo>
                    <a:lnTo>
                      <a:pt x="28" y="1833"/>
                    </a:lnTo>
                    <a:lnTo>
                      <a:pt x="34" y="1836"/>
                    </a:lnTo>
                    <a:lnTo>
                      <a:pt x="40" y="1840"/>
                    </a:lnTo>
                    <a:lnTo>
                      <a:pt x="47" y="1842"/>
                    </a:lnTo>
                    <a:lnTo>
                      <a:pt x="53" y="1844"/>
                    </a:lnTo>
                    <a:lnTo>
                      <a:pt x="62" y="1845"/>
                    </a:lnTo>
                    <a:lnTo>
                      <a:pt x="69" y="1846"/>
                    </a:lnTo>
                    <a:lnTo>
                      <a:pt x="1053" y="1846"/>
                    </a:lnTo>
                    <a:lnTo>
                      <a:pt x="1053" y="1846"/>
                    </a:lnTo>
                    <a:lnTo>
                      <a:pt x="1065" y="1845"/>
                    </a:lnTo>
                    <a:lnTo>
                      <a:pt x="1078" y="1841"/>
                    </a:lnTo>
                    <a:lnTo>
                      <a:pt x="1089" y="1835"/>
                    </a:lnTo>
                    <a:lnTo>
                      <a:pt x="1099" y="1828"/>
                    </a:lnTo>
                    <a:lnTo>
                      <a:pt x="1105" y="1823"/>
                    </a:lnTo>
                    <a:lnTo>
                      <a:pt x="1109" y="1818"/>
                    </a:lnTo>
                    <a:lnTo>
                      <a:pt x="1112" y="1813"/>
                    </a:lnTo>
                    <a:lnTo>
                      <a:pt x="1115" y="1806"/>
                    </a:lnTo>
                    <a:lnTo>
                      <a:pt x="1119" y="1800"/>
                    </a:lnTo>
                    <a:lnTo>
                      <a:pt x="1120" y="1792"/>
                    </a:lnTo>
                    <a:lnTo>
                      <a:pt x="1121" y="1784"/>
                    </a:lnTo>
                    <a:lnTo>
                      <a:pt x="1122" y="1776"/>
                    </a:lnTo>
                    <a:lnTo>
                      <a:pt x="1122" y="69"/>
                    </a:lnTo>
                    <a:lnTo>
                      <a:pt x="1122" y="69"/>
                    </a:lnTo>
                    <a:lnTo>
                      <a:pt x="1121" y="56"/>
                    </a:lnTo>
                    <a:lnTo>
                      <a:pt x="1118" y="44"/>
                    </a:lnTo>
                    <a:lnTo>
                      <a:pt x="1112" y="32"/>
                    </a:lnTo>
                    <a:lnTo>
                      <a:pt x="1104" y="22"/>
                    </a:lnTo>
                    <a:lnTo>
                      <a:pt x="1099" y="17"/>
                    </a:lnTo>
                    <a:lnTo>
                      <a:pt x="1094" y="13"/>
                    </a:lnTo>
                    <a:lnTo>
                      <a:pt x="1088" y="9"/>
                    </a:lnTo>
                    <a:lnTo>
                      <a:pt x="1082" y="5"/>
                    </a:lnTo>
                    <a:lnTo>
                      <a:pt x="1075" y="3"/>
                    </a:lnTo>
                    <a:lnTo>
                      <a:pt x="1068" y="1"/>
                    </a:lnTo>
                    <a:lnTo>
                      <a:pt x="1060" y="0"/>
                    </a:lnTo>
                    <a:lnTo>
                      <a:pt x="1053" y="0"/>
                    </a:lnTo>
                    <a:lnTo>
                      <a:pt x="1053" y="0"/>
                    </a:lnTo>
                    <a:close/>
                    <a:moveTo>
                      <a:pt x="1051" y="1775"/>
                    </a:moveTo>
                    <a:lnTo>
                      <a:pt x="699" y="1775"/>
                    </a:lnTo>
                    <a:lnTo>
                      <a:pt x="699" y="1664"/>
                    </a:lnTo>
                    <a:lnTo>
                      <a:pt x="699" y="1664"/>
                    </a:lnTo>
                    <a:lnTo>
                      <a:pt x="698" y="1658"/>
                    </a:lnTo>
                    <a:lnTo>
                      <a:pt x="697" y="1653"/>
                    </a:lnTo>
                    <a:lnTo>
                      <a:pt x="694" y="1646"/>
                    </a:lnTo>
                    <a:lnTo>
                      <a:pt x="690" y="1641"/>
                    </a:lnTo>
                    <a:lnTo>
                      <a:pt x="684" y="1635"/>
                    </a:lnTo>
                    <a:lnTo>
                      <a:pt x="680" y="1633"/>
                    </a:lnTo>
                    <a:lnTo>
                      <a:pt x="676" y="1631"/>
                    </a:lnTo>
                    <a:lnTo>
                      <a:pt x="671" y="1630"/>
                    </a:lnTo>
                    <a:lnTo>
                      <a:pt x="664" y="1630"/>
                    </a:lnTo>
                    <a:lnTo>
                      <a:pt x="457" y="1630"/>
                    </a:lnTo>
                    <a:lnTo>
                      <a:pt x="457" y="1630"/>
                    </a:lnTo>
                    <a:lnTo>
                      <a:pt x="453" y="1630"/>
                    </a:lnTo>
                    <a:lnTo>
                      <a:pt x="447" y="1631"/>
                    </a:lnTo>
                    <a:lnTo>
                      <a:pt x="441" y="1634"/>
                    </a:lnTo>
                    <a:lnTo>
                      <a:pt x="434" y="1638"/>
                    </a:lnTo>
                    <a:lnTo>
                      <a:pt x="429" y="1644"/>
                    </a:lnTo>
                    <a:lnTo>
                      <a:pt x="427" y="1647"/>
                    </a:lnTo>
                    <a:lnTo>
                      <a:pt x="426" y="1653"/>
                    </a:lnTo>
                    <a:lnTo>
                      <a:pt x="424" y="1657"/>
                    </a:lnTo>
                    <a:lnTo>
                      <a:pt x="423" y="1664"/>
                    </a:lnTo>
                    <a:lnTo>
                      <a:pt x="423" y="1775"/>
                    </a:lnTo>
                    <a:lnTo>
                      <a:pt x="71" y="1775"/>
                    </a:lnTo>
                    <a:lnTo>
                      <a:pt x="71" y="71"/>
                    </a:lnTo>
                    <a:lnTo>
                      <a:pt x="1051" y="71"/>
                    </a:lnTo>
                    <a:lnTo>
                      <a:pt x="1051" y="1775"/>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5" name="Freeform 1585"/>
              <p:cNvSpPr>
                <a:spLocks/>
              </p:cNvSpPr>
              <p:nvPr/>
            </p:nvSpPr>
            <p:spPr bwMode="auto">
              <a:xfrm>
                <a:off x="6789596" y="5323114"/>
                <a:ext cx="141288" cy="144463"/>
              </a:xfrm>
              <a:custGeom>
                <a:avLst/>
                <a:gdLst>
                  <a:gd name="T0" fmla="*/ 16 w 89"/>
                  <a:gd name="T1" fmla="*/ 0 h 91"/>
                  <a:gd name="T2" fmla="*/ 16 w 89"/>
                  <a:gd name="T3" fmla="*/ 0 h 91"/>
                  <a:gd name="T4" fmla="*/ 14 w 89"/>
                  <a:gd name="T5" fmla="*/ 1 h 91"/>
                  <a:gd name="T6" fmla="*/ 8 w 89"/>
                  <a:gd name="T7" fmla="*/ 2 h 91"/>
                  <a:gd name="T8" fmla="*/ 5 w 89"/>
                  <a:gd name="T9" fmla="*/ 5 h 91"/>
                  <a:gd name="T10" fmla="*/ 2 w 89"/>
                  <a:gd name="T11" fmla="*/ 8 h 91"/>
                  <a:gd name="T12" fmla="*/ 0 w 89"/>
                  <a:gd name="T13" fmla="*/ 12 h 91"/>
                  <a:gd name="T14" fmla="*/ 0 w 89"/>
                  <a:gd name="T15" fmla="*/ 18 h 91"/>
                  <a:gd name="T16" fmla="*/ 0 w 89"/>
                  <a:gd name="T17" fmla="*/ 74 h 91"/>
                  <a:gd name="T18" fmla="*/ 0 w 89"/>
                  <a:gd name="T19" fmla="*/ 74 h 91"/>
                  <a:gd name="T20" fmla="*/ 0 w 89"/>
                  <a:gd name="T21" fmla="*/ 77 h 91"/>
                  <a:gd name="T22" fmla="*/ 2 w 89"/>
                  <a:gd name="T23" fmla="*/ 82 h 91"/>
                  <a:gd name="T24" fmla="*/ 4 w 89"/>
                  <a:gd name="T25" fmla="*/ 86 h 91"/>
                  <a:gd name="T26" fmla="*/ 6 w 89"/>
                  <a:gd name="T27" fmla="*/ 88 h 91"/>
                  <a:gd name="T28" fmla="*/ 10 w 89"/>
                  <a:gd name="T29" fmla="*/ 90 h 91"/>
                  <a:gd name="T30" fmla="*/ 16 w 89"/>
                  <a:gd name="T31" fmla="*/ 91 h 91"/>
                  <a:gd name="T32" fmla="*/ 72 w 89"/>
                  <a:gd name="T33" fmla="*/ 91 h 91"/>
                  <a:gd name="T34" fmla="*/ 72 w 89"/>
                  <a:gd name="T35" fmla="*/ 91 h 91"/>
                  <a:gd name="T36" fmla="*/ 75 w 89"/>
                  <a:gd name="T37" fmla="*/ 90 h 91"/>
                  <a:gd name="T38" fmla="*/ 81 w 89"/>
                  <a:gd name="T39" fmla="*/ 89 h 91"/>
                  <a:gd name="T40" fmla="*/ 84 w 89"/>
                  <a:gd name="T41" fmla="*/ 87 h 91"/>
                  <a:gd name="T42" fmla="*/ 87 w 89"/>
                  <a:gd name="T43" fmla="*/ 83 h 91"/>
                  <a:gd name="T44" fmla="*/ 88 w 89"/>
                  <a:gd name="T45" fmla="*/ 79 h 91"/>
                  <a:gd name="T46" fmla="*/ 89 w 89"/>
                  <a:gd name="T47" fmla="*/ 74 h 91"/>
                  <a:gd name="T48" fmla="*/ 89 w 89"/>
                  <a:gd name="T49" fmla="*/ 18 h 91"/>
                  <a:gd name="T50" fmla="*/ 89 w 89"/>
                  <a:gd name="T51" fmla="*/ 18 h 91"/>
                  <a:gd name="T52" fmla="*/ 89 w 89"/>
                  <a:gd name="T53" fmla="*/ 15 h 91"/>
                  <a:gd name="T54" fmla="*/ 87 w 89"/>
                  <a:gd name="T55" fmla="*/ 9 h 91"/>
                  <a:gd name="T56" fmla="*/ 85 w 89"/>
                  <a:gd name="T57" fmla="*/ 6 h 91"/>
                  <a:gd name="T58" fmla="*/ 82 w 89"/>
                  <a:gd name="T59" fmla="*/ 3 h 91"/>
                  <a:gd name="T60" fmla="*/ 78 w 89"/>
                  <a:gd name="T61" fmla="*/ 1 h 91"/>
                  <a:gd name="T62" fmla="*/ 72 w 89"/>
                  <a:gd name="T63" fmla="*/ 0 h 91"/>
                  <a:gd name="T64" fmla="*/ 16 w 89"/>
                  <a:gd name="T6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1">
                    <a:moveTo>
                      <a:pt x="16" y="0"/>
                    </a:moveTo>
                    <a:lnTo>
                      <a:pt x="16" y="0"/>
                    </a:lnTo>
                    <a:lnTo>
                      <a:pt x="14" y="1"/>
                    </a:lnTo>
                    <a:lnTo>
                      <a:pt x="8" y="2"/>
                    </a:lnTo>
                    <a:lnTo>
                      <a:pt x="5" y="5"/>
                    </a:lnTo>
                    <a:lnTo>
                      <a:pt x="2" y="8"/>
                    </a:lnTo>
                    <a:lnTo>
                      <a:pt x="0" y="12"/>
                    </a:lnTo>
                    <a:lnTo>
                      <a:pt x="0" y="18"/>
                    </a:lnTo>
                    <a:lnTo>
                      <a:pt x="0" y="74"/>
                    </a:lnTo>
                    <a:lnTo>
                      <a:pt x="0" y="74"/>
                    </a:lnTo>
                    <a:lnTo>
                      <a:pt x="0" y="77"/>
                    </a:lnTo>
                    <a:lnTo>
                      <a:pt x="2" y="82"/>
                    </a:lnTo>
                    <a:lnTo>
                      <a:pt x="4" y="86"/>
                    </a:lnTo>
                    <a:lnTo>
                      <a:pt x="6" y="88"/>
                    </a:lnTo>
                    <a:lnTo>
                      <a:pt x="10" y="90"/>
                    </a:lnTo>
                    <a:lnTo>
                      <a:pt x="16" y="91"/>
                    </a:lnTo>
                    <a:lnTo>
                      <a:pt x="72" y="91"/>
                    </a:lnTo>
                    <a:lnTo>
                      <a:pt x="72" y="91"/>
                    </a:lnTo>
                    <a:lnTo>
                      <a:pt x="75" y="90"/>
                    </a:lnTo>
                    <a:lnTo>
                      <a:pt x="81" y="89"/>
                    </a:lnTo>
                    <a:lnTo>
                      <a:pt x="84" y="87"/>
                    </a:lnTo>
                    <a:lnTo>
                      <a:pt x="87" y="83"/>
                    </a:lnTo>
                    <a:lnTo>
                      <a:pt x="88" y="79"/>
                    </a:lnTo>
                    <a:lnTo>
                      <a:pt x="89" y="74"/>
                    </a:lnTo>
                    <a:lnTo>
                      <a:pt x="89" y="18"/>
                    </a:lnTo>
                    <a:lnTo>
                      <a:pt x="89" y="18"/>
                    </a:lnTo>
                    <a:lnTo>
                      <a:pt x="89" y="15"/>
                    </a:lnTo>
                    <a:lnTo>
                      <a:pt x="87" y="9"/>
                    </a:lnTo>
                    <a:lnTo>
                      <a:pt x="85" y="6"/>
                    </a:lnTo>
                    <a:lnTo>
                      <a:pt x="82" y="3"/>
                    </a:lnTo>
                    <a:lnTo>
                      <a:pt x="78"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6" name="Freeform 1586"/>
              <p:cNvSpPr>
                <a:spLocks/>
              </p:cNvSpPr>
              <p:nvPr/>
            </p:nvSpPr>
            <p:spPr bwMode="auto">
              <a:xfrm>
                <a:off x="6284770" y="5323114"/>
                <a:ext cx="142875" cy="144463"/>
              </a:xfrm>
              <a:custGeom>
                <a:avLst/>
                <a:gdLst>
                  <a:gd name="T0" fmla="*/ 16 w 90"/>
                  <a:gd name="T1" fmla="*/ 0 h 91"/>
                  <a:gd name="T2" fmla="*/ 16 w 90"/>
                  <a:gd name="T3" fmla="*/ 0 h 91"/>
                  <a:gd name="T4" fmla="*/ 14 w 90"/>
                  <a:gd name="T5" fmla="*/ 1 h 91"/>
                  <a:gd name="T6" fmla="*/ 9 w 90"/>
                  <a:gd name="T7" fmla="*/ 2 h 91"/>
                  <a:gd name="T8" fmla="*/ 6 w 90"/>
                  <a:gd name="T9" fmla="*/ 5 h 91"/>
                  <a:gd name="T10" fmla="*/ 2 w 90"/>
                  <a:gd name="T11" fmla="*/ 8 h 91"/>
                  <a:gd name="T12" fmla="*/ 0 w 90"/>
                  <a:gd name="T13" fmla="*/ 12 h 91"/>
                  <a:gd name="T14" fmla="*/ 0 w 90"/>
                  <a:gd name="T15" fmla="*/ 18 h 91"/>
                  <a:gd name="T16" fmla="*/ 0 w 90"/>
                  <a:gd name="T17" fmla="*/ 74 h 91"/>
                  <a:gd name="T18" fmla="*/ 0 w 90"/>
                  <a:gd name="T19" fmla="*/ 74 h 91"/>
                  <a:gd name="T20" fmla="*/ 0 w 90"/>
                  <a:gd name="T21" fmla="*/ 77 h 91"/>
                  <a:gd name="T22" fmla="*/ 2 w 90"/>
                  <a:gd name="T23" fmla="*/ 82 h 91"/>
                  <a:gd name="T24" fmla="*/ 5 w 90"/>
                  <a:gd name="T25" fmla="*/ 86 h 91"/>
                  <a:gd name="T26" fmla="*/ 7 w 90"/>
                  <a:gd name="T27" fmla="*/ 88 h 91"/>
                  <a:gd name="T28" fmla="*/ 11 w 90"/>
                  <a:gd name="T29" fmla="*/ 90 h 91"/>
                  <a:gd name="T30" fmla="*/ 16 w 90"/>
                  <a:gd name="T31" fmla="*/ 91 h 91"/>
                  <a:gd name="T32" fmla="*/ 73 w 90"/>
                  <a:gd name="T33" fmla="*/ 91 h 91"/>
                  <a:gd name="T34" fmla="*/ 73 w 90"/>
                  <a:gd name="T35" fmla="*/ 91 h 91"/>
                  <a:gd name="T36" fmla="*/ 76 w 90"/>
                  <a:gd name="T37" fmla="*/ 90 h 91"/>
                  <a:gd name="T38" fmla="*/ 81 w 90"/>
                  <a:gd name="T39" fmla="*/ 89 h 91"/>
                  <a:gd name="T40" fmla="*/ 84 w 90"/>
                  <a:gd name="T41" fmla="*/ 87 h 91"/>
                  <a:gd name="T42" fmla="*/ 88 w 90"/>
                  <a:gd name="T43" fmla="*/ 83 h 91"/>
                  <a:gd name="T44" fmla="*/ 89 w 90"/>
                  <a:gd name="T45" fmla="*/ 79 h 91"/>
                  <a:gd name="T46" fmla="*/ 90 w 90"/>
                  <a:gd name="T47" fmla="*/ 74 h 91"/>
                  <a:gd name="T48" fmla="*/ 90 w 90"/>
                  <a:gd name="T49" fmla="*/ 18 h 91"/>
                  <a:gd name="T50" fmla="*/ 90 w 90"/>
                  <a:gd name="T51" fmla="*/ 18 h 91"/>
                  <a:gd name="T52" fmla="*/ 90 w 90"/>
                  <a:gd name="T53" fmla="*/ 15 h 91"/>
                  <a:gd name="T54" fmla="*/ 88 w 90"/>
                  <a:gd name="T55" fmla="*/ 9 h 91"/>
                  <a:gd name="T56" fmla="*/ 86 w 90"/>
                  <a:gd name="T57" fmla="*/ 6 h 91"/>
                  <a:gd name="T58" fmla="*/ 82 w 90"/>
                  <a:gd name="T59" fmla="*/ 3 h 91"/>
                  <a:gd name="T60" fmla="*/ 79 w 90"/>
                  <a:gd name="T61" fmla="*/ 1 h 91"/>
                  <a:gd name="T62" fmla="*/ 73 w 90"/>
                  <a:gd name="T63" fmla="*/ 0 h 91"/>
                  <a:gd name="T64" fmla="*/ 16 w 90"/>
                  <a:gd name="T6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1">
                    <a:moveTo>
                      <a:pt x="16" y="0"/>
                    </a:moveTo>
                    <a:lnTo>
                      <a:pt x="16" y="0"/>
                    </a:lnTo>
                    <a:lnTo>
                      <a:pt x="14" y="1"/>
                    </a:lnTo>
                    <a:lnTo>
                      <a:pt x="9" y="2"/>
                    </a:lnTo>
                    <a:lnTo>
                      <a:pt x="6" y="5"/>
                    </a:lnTo>
                    <a:lnTo>
                      <a:pt x="2" y="8"/>
                    </a:lnTo>
                    <a:lnTo>
                      <a:pt x="0" y="12"/>
                    </a:lnTo>
                    <a:lnTo>
                      <a:pt x="0" y="18"/>
                    </a:lnTo>
                    <a:lnTo>
                      <a:pt x="0" y="74"/>
                    </a:lnTo>
                    <a:lnTo>
                      <a:pt x="0" y="74"/>
                    </a:lnTo>
                    <a:lnTo>
                      <a:pt x="0" y="77"/>
                    </a:lnTo>
                    <a:lnTo>
                      <a:pt x="2" y="82"/>
                    </a:lnTo>
                    <a:lnTo>
                      <a:pt x="5" y="86"/>
                    </a:lnTo>
                    <a:lnTo>
                      <a:pt x="7" y="88"/>
                    </a:lnTo>
                    <a:lnTo>
                      <a:pt x="11" y="90"/>
                    </a:lnTo>
                    <a:lnTo>
                      <a:pt x="16" y="91"/>
                    </a:lnTo>
                    <a:lnTo>
                      <a:pt x="73" y="91"/>
                    </a:lnTo>
                    <a:lnTo>
                      <a:pt x="73" y="91"/>
                    </a:lnTo>
                    <a:lnTo>
                      <a:pt x="76" y="90"/>
                    </a:lnTo>
                    <a:lnTo>
                      <a:pt x="81" y="89"/>
                    </a:lnTo>
                    <a:lnTo>
                      <a:pt x="84" y="87"/>
                    </a:lnTo>
                    <a:lnTo>
                      <a:pt x="88" y="83"/>
                    </a:lnTo>
                    <a:lnTo>
                      <a:pt x="89" y="79"/>
                    </a:lnTo>
                    <a:lnTo>
                      <a:pt x="90" y="74"/>
                    </a:lnTo>
                    <a:lnTo>
                      <a:pt x="90" y="18"/>
                    </a:lnTo>
                    <a:lnTo>
                      <a:pt x="90" y="18"/>
                    </a:lnTo>
                    <a:lnTo>
                      <a:pt x="90" y="15"/>
                    </a:lnTo>
                    <a:lnTo>
                      <a:pt x="88" y="9"/>
                    </a:lnTo>
                    <a:lnTo>
                      <a:pt x="86" y="6"/>
                    </a:lnTo>
                    <a:lnTo>
                      <a:pt x="82" y="3"/>
                    </a:lnTo>
                    <a:lnTo>
                      <a:pt x="79" y="1"/>
                    </a:lnTo>
                    <a:lnTo>
                      <a:pt x="73"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7" name="Freeform 1587"/>
              <p:cNvSpPr>
                <a:spLocks/>
              </p:cNvSpPr>
              <p:nvPr/>
            </p:nvSpPr>
            <p:spPr bwMode="auto">
              <a:xfrm>
                <a:off x="5781532" y="5323114"/>
                <a:ext cx="141288" cy="144463"/>
              </a:xfrm>
              <a:custGeom>
                <a:avLst/>
                <a:gdLst>
                  <a:gd name="T0" fmla="*/ 16 w 89"/>
                  <a:gd name="T1" fmla="*/ 0 h 91"/>
                  <a:gd name="T2" fmla="*/ 16 w 89"/>
                  <a:gd name="T3" fmla="*/ 0 h 91"/>
                  <a:gd name="T4" fmla="*/ 14 w 89"/>
                  <a:gd name="T5" fmla="*/ 1 h 91"/>
                  <a:gd name="T6" fmla="*/ 8 w 89"/>
                  <a:gd name="T7" fmla="*/ 2 h 91"/>
                  <a:gd name="T8" fmla="*/ 5 w 89"/>
                  <a:gd name="T9" fmla="*/ 5 h 91"/>
                  <a:gd name="T10" fmla="*/ 2 w 89"/>
                  <a:gd name="T11" fmla="*/ 8 h 91"/>
                  <a:gd name="T12" fmla="*/ 0 w 89"/>
                  <a:gd name="T13" fmla="*/ 12 h 91"/>
                  <a:gd name="T14" fmla="*/ 0 w 89"/>
                  <a:gd name="T15" fmla="*/ 18 h 91"/>
                  <a:gd name="T16" fmla="*/ 0 w 89"/>
                  <a:gd name="T17" fmla="*/ 74 h 91"/>
                  <a:gd name="T18" fmla="*/ 0 w 89"/>
                  <a:gd name="T19" fmla="*/ 74 h 91"/>
                  <a:gd name="T20" fmla="*/ 0 w 89"/>
                  <a:gd name="T21" fmla="*/ 77 h 91"/>
                  <a:gd name="T22" fmla="*/ 2 w 89"/>
                  <a:gd name="T23" fmla="*/ 82 h 91"/>
                  <a:gd name="T24" fmla="*/ 4 w 89"/>
                  <a:gd name="T25" fmla="*/ 86 h 91"/>
                  <a:gd name="T26" fmla="*/ 6 w 89"/>
                  <a:gd name="T27" fmla="*/ 88 h 91"/>
                  <a:gd name="T28" fmla="*/ 11 w 89"/>
                  <a:gd name="T29" fmla="*/ 90 h 91"/>
                  <a:gd name="T30" fmla="*/ 16 w 89"/>
                  <a:gd name="T31" fmla="*/ 91 h 91"/>
                  <a:gd name="T32" fmla="*/ 72 w 89"/>
                  <a:gd name="T33" fmla="*/ 91 h 91"/>
                  <a:gd name="T34" fmla="*/ 72 w 89"/>
                  <a:gd name="T35" fmla="*/ 91 h 91"/>
                  <a:gd name="T36" fmla="*/ 75 w 89"/>
                  <a:gd name="T37" fmla="*/ 90 h 91"/>
                  <a:gd name="T38" fmla="*/ 81 w 89"/>
                  <a:gd name="T39" fmla="*/ 89 h 91"/>
                  <a:gd name="T40" fmla="*/ 84 w 89"/>
                  <a:gd name="T41" fmla="*/ 87 h 91"/>
                  <a:gd name="T42" fmla="*/ 86 w 89"/>
                  <a:gd name="T43" fmla="*/ 83 h 91"/>
                  <a:gd name="T44" fmla="*/ 88 w 89"/>
                  <a:gd name="T45" fmla="*/ 79 h 91"/>
                  <a:gd name="T46" fmla="*/ 89 w 89"/>
                  <a:gd name="T47" fmla="*/ 74 h 91"/>
                  <a:gd name="T48" fmla="*/ 89 w 89"/>
                  <a:gd name="T49" fmla="*/ 18 h 91"/>
                  <a:gd name="T50" fmla="*/ 89 w 89"/>
                  <a:gd name="T51" fmla="*/ 18 h 91"/>
                  <a:gd name="T52" fmla="*/ 89 w 89"/>
                  <a:gd name="T53" fmla="*/ 15 h 91"/>
                  <a:gd name="T54" fmla="*/ 87 w 89"/>
                  <a:gd name="T55" fmla="*/ 9 h 91"/>
                  <a:gd name="T56" fmla="*/ 85 w 89"/>
                  <a:gd name="T57" fmla="*/ 6 h 91"/>
                  <a:gd name="T58" fmla="*/ 82 w 89"/>
                  <a:gd name="T59" fmla="*/ 3 h 91"/>
                  <a:gd name="T60" fmla="*/ 79 w 89"/>
                  <a:gd name="T61" fmla="*/ 1 h 91"/>
                  <a:gd name="T62" fmla="*/ 72 w 89"/>
                  <a:gd name="T63" fmla="*/ 0 h 91"/>
                  <a:gd name="T64" fmla="*/ 16 w 89"/>
                  <a:gd name="T6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1">
                    <a:moveTo>
                      <a:pt x="16" y="0"/>
                    </a:moveTo>
                    <a:lnTo>
                      <a:pt x="16" y="0"/>
                    </a:lnTo>
                    <a:lnTo>
                      <a:pt x="14" y="1"/>
                    </a:lnTo>
                    <a:lnTo>
                      <a:pt x="8" y="2"/>
                    </a:lnTo>
                    <a:lnTo>
                      <a:pt x="5" y="5"/>
                    </a:lnTo>
                    <a:lnTo>
                      <a:pt x="2" y="8"/>
                    </a:lnTo>
                    <a:lnTo>
                      <a:pt x="0" y="12"/>
                    </a:lnTo>
                    <a:lnTo>
                      <a:pt x="0" y="18"/>
                    </a:lnTo>
                    <a:lnTo>
                      <a:pt x="0" y="74"/>
                    </a:lnTo>
                    <a:lnTo>
                      <a:pt x="0" y="74"/>
                    </a:lnTo>
                    <a:lnTo>
                      <a:pt x="0" y="77"/>
                    </a:lnTo>
                    <a:lnTo>
                      <a:pt x="2" y="82"/>
                    </a:lnTo>
                    <a:lnTo>
                      <a:pt x="4" y="86"/>
                    </a:lnTo>
                    <a:lnTo>
                      <a:pt x="6" y="88"/>
                    </a:lnTo>
                    <a:lnTo>
                      <a:pt x="11" y="90"/>
                    </a:lnTo>
                    <a:lnTo>
                      <a:pt x="16" y="91"/>
                    </a:lnTo>
                    <a:lnTo>
                      <a:pt x="72" y="91"/>
                    </a:lnTo>
                    <a:lnTo>
                      <a:pt x="72" y="91"/>
                    </a:lnTo>
                    <a:lnTo>
                      <a:pt x="75" y="90"/>
                    </a:lnTo>
                    <a:lnTo>
                      <a:pt x="81" y="89"/>
                    </a:lnTo>
                    <a:lnTo>
                      <a:pt x="84" y="87"/>
                    </a:lnTo>
                    <a:lnTo>
                      <a:pt x="86" y="83"/>
                    </a:lnTo>
                    <a:lnTo>
                      <a:pt x="88" y="79"/>
                    </a:lnTo>
                    <a:lnTo>
                      <a:pt x="89" y="74"/>
                    </a:lnTo>
                    <a:lnTo>
                      <a:pt x="89" y="18"/>
                    </a:lnTo>
                    <a:lnTo>
                      <a:pt x="89" y="18"/>
                    </a:lnTo>
                    <a:lnTo>
                      <a:pt x="89" y="15"/>
                    </a:lnTo>
                    <a:lnTo>
                      <a:pt x="87" y="9"/>
                    </a:lnTo>
                    <a:lnTo>
                      <a:pt x="85" y="6"/>
                    </a:lnTo>
                    <a:lnTo>
                      <a:pt x="82" y="3"/>
                    </a:lnTo>
                    <a:lnTo>
                      <a:pt x="79"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8" name="Freeform 1588"/>
              <p:cNvSpPr>
                <a:spLocks/>
              </p:cNvSpPr>
              <p:nvPr/>
            </p:nvSpPr>
            <p:spPr bwMode="auto">
              <a:xfrm>
                <a:off x="7040421" y="5323114"/>
                <a:ext cx="142875" cy="144463"/>
              </a:xfrm>
              <a:custGeom>
                <a:avLst/>
                <a:gdLst>
                  <a:gd name="T0" fmla="*/ 17 w 90"/>
                  <a:gd name="T1" fmla="*/ 0 h 91"/>
                  <a:gd name="T2" fmla="*/ 17 w 90"/>
                  <a:gd name="T3" fmla="*/ 0 h 91"/>
                  <a:gd name="T4" fmla="*/ 14 w 90"/>
                  <a:gd name="T5" fmla="*/ 1 h 91"/>
                  <a:gd name="T6" fmla="*/ 9 w 90"/>
                  <a:gd name="T7" fmla="*/ 2 h 91"/>
                  <a:gd name="T8" fmla="*/ 6 w 90"/>
                  <a:gd name="T9" fmla="*/ 5 h 91"/>
                  <a:gd name="T10" fmla="*/ 3 w 90"/>
                  <a:gd name="T11" fmla="*/ 8 h 91"/>
                  <a:gd name="T12" fmla="*/ 1 w 90"/>
                  <a:gd name="T13" fmla="*/ 12 h 91"/>
                  <a:gd name="T14" fmla="*/ 0 w 90"/>
                  <a:gd name="T15" fmla="*/ 18 h 91"/>
                  <a:gd name="T16" fmla="*/ 0 w 90"/>
                  <a:gd name="T17" fmla="*/ 74 h 91"/>
                  <a:gd name="T18" fmla="*/ 0 w 90"/>
                  <a:gd name="T19" fmla="*/ 74 h 91"/>
                  <a:gd name="T20" fmla="*/ 0 w 90"/>
                  <a:gd name="T21" fmla="*/ 77 h 91"/>
                  <a:gd name="T22" fmla="*/ 3 w 90"/>
                  <a:gd name="T23" fmla="*/ 82 h 91"/>
                  <a:gd name="T24" fmla="*/ 5 w 90"/>
                  <a:gd name="T25" fmla="*/ 86 h 91"/>
                  <a:gd name="T26" fmla="*/ 7 w 90"/>
                  <a:gd name="T27" fmla="*/ 88 h 91"/>
                  <a:gd name="T28" fmla="*/ 11 w 90"/>
                  <a:gd name="T29" fmla="*/ 90 h 91"/>
                  <a:gd name="T30" fmla="*/ 17 w 90"/>
                  <a:gd name="T31" fmla="*/ 91 h 91"/>
                  <a:gd name="T32" fmla="*/ 73 w 90"/>
                  <a:gd name="T33" fmla="*/ 91 h 91"/>
                  <a:gd name="T34" fmla="*/ 73 w 90"/>
                  <a:gd name="T35" fmla="*/ 91 h 91"/>
                  <a:gd name="T36" fmla="*/ 76 w 90"/>
                  <a:gd name="T37" fmla="*/ 90 h 91"/>
                  <a:gd name="T38" fmla="*/ 81 w 90"/>
                  <a:gd name="T39" fmla="*/ 89 h 91"/>
                  <a:gd name="T40" fmla="*/ 85 w 90"/>
                  <a:gd name="T41" fmla="*/ 87 h 91"/>
                  <a:gd name="T42" fmla="*/ 88 w 90"/>
                  <a:gd name="T43" fmla="*/ 83 h 91"/>
                  <a:gd name="T44" fmla="*/ 89 w 90"/>
                  <a:gd name="T45" fmla="*/ 79 h 91"/>
                  <a:gd name="T46" fmla="*/ 90 w 90"/>
                  <a:gd name="T47" fmla="*/ 74 h 91"/>
                  <a:gd name="T48" fmla="*/ 90 w 90"/>
                  <a:gd name="T49" fmla="*/ 18 h 91"/>
                  <a:gd name="T50" fmla="*/ 90 w 90"/>
                  <a:gd name="T51" fmla="*/ 18 h 91"/>
                  <a:gd name="T52" fmla="*/ 90 w 90"/>
                  <a:gd name="T53" fmla="*/ 15 h 91"/>
                  <a:gd name="T54" fmla="*/ 88 w 90"/>
                  <a:gd name="T55" fmla="*/ 9 h 91"/>
                  <a:gd name="T56" fmla="*/ 86 w 90"/>
                  <a:gd name="T57" fmla="*/ 6 h 91"/>
                  <a:gd name="T58" fmla="*/ 82 w 90"/>
                  <a:gd name="T59" fmla="*/ 3 h 91"/>
                  <a:gd name="T60" fmla="*/ 79 w 90"/>
                  <a:gd name="T61" fmla="*/ 1 h 91"/>
                  <a:gd name="T62" fmla="*/ 73 w 90"/>
                  <a:gd name="T63" fmla="*/ 0 h 91"/>
                  <a:gd name="T64" fmla="*/ 17 w 90"/>
                  <a:gd name="T6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1">
                    <a:moveTo>
                      <a:pt x="17" y="0"/>
                    </a:moveTo>
                    <a:lnTo>
                      <a:pt x="17" y="0"/>
                    </a:lnTo>
                    <a:lnTo>
                      <a:pt x="14" y="1"/>
                    </a:lnTo>
                    <a:lnTo>
                      <a:pt x="9" y="2"/>
                    </a:lnTo>
                    <a:lnTo>
                      <a:pt x="6" y="5"/>
                    </a:lnTo>
                    <a:lnTo>
                      <a:pt x="3" y="8"/>
                    </a:lnTo>
                    <a:lnTo>
                      <a:pt x="1" y="12"/>
                    </a:lnTo>
                    <a:lnTo>
                      <a:pt x="0" y="18"/>
                    </a:lnTo>
                    <a:lnTo>
                      <a:pt x="0" y="74"/>
                    </a:lnTo>
                    <a:lnTo>
                      <a:pt x="0" y="74"/>
                    </a:lnTo>
                    <a:lnTo>
                      <a:pt x="0" y="77"/>
                    </a:lnTo>
                    <a:lnTo>
                      <a:pt x="3" y="82"/>
                    </a:lnTo>
                    <a:lnTo>
                      <a:pt x="5" y="86"/>
                    </a:lnTo>
                    <a:lnTo>
                      <a:pt x="7" y="88"/>
                    </a:lnTo>
                    <a:lnTo>
                      <a:pt x="11" y="90"/>
                    </a:lnTo>
                    <a:lnTo>
                      <a:pt x="17" y="91"/>
                    </a:lnTo>
                    <a:lnTo>
                      <a:pt x="73" y="91"/>
                    </a:lnTo>
                    <a:lnTo>
                      <a:pt x="73" y="91"/>
                    </a:lnTo>
                    <a:lnTo>
                      <a:pt x="76" y="90"/>
                    </a:lnTo>
                    <a:lnTo>
                      <a:pt x="81" y="89"/>
                    </a:lnTo>
                    <a:lnTo>
                      <a:pt x="85" y="87"/>
                    </a:lnTo>
                    <a:lnTo>
                      <a:pt x="88" y="83"/>
                    </a:lnTo>
                    <a:lnTo>
                      <a:pt x="89" y="79"/>
                    </a:lnTo>
                    <a:lnTo>
                      <a:pt x="90" y="74"/>
                    </a:lnTo>
                    <a:lnTo>
                      <a:pt x="90" y="18"/>
                    </a:lnTo>
                    <a:lnTo>
                      <a:pt x="90" y="18"/>
                    </a:lnTo>
                    <a:lnTo>
                      <a:pt x="90" y="15"/>
                    </a:lnTo>
                    <a:lnTo>
                      <a:pt x="88" y="9"/>
                    </a:lnTo>
                    <a:lnTo>
                      <a:pt x="86" y="6"/>
                    </a:lnTo>
                    <a:lnTo>
                      <a:pt x="82" y="3"/>
                    </a:lnTo>
                    <a:lnTo>
                      <a:pt x="79" y="1"/>
                    </a:lnTo>
                    <a:lnTo>
                      <a:pt x="73" y="0"/>
                    </a:lnTo>
                    <a:lnTo>
                      <a:pt x="17"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9" name="Freeform 1589"/>
              <p:cNvSpPr>
                <a:spLocks/>
              </p:cNvSpPr>
              <p:nvPr/>
            </p:nvSpPr>
            <p:spPr bwMode="auto">
              <a:xfrm>
                <a:off x="6537183" y="5323114"/>
                <a:ext cx="142875" cy="144463"/>
              </a:xfrm>
              <a:custGeom>
                <a:avLst/>
                <a:gdLst>
                  <a:gd name="T0" fmla="*/ 16 w 90"/>
                  <a:gd name="T1" fmla="*/ 0 h 91"/>
                  <a:gd name="T2" fmla="*/ 16 w 90"/>
                  <a:gd name="T3" fmla="*/ 0 h 91"/>
                  <a:gd name="T4" fmla="*/ 14 w 90"/>
                  <a:gd name="T5" fmla="*/ 1 h 91"/>
                  <a:gd name="T6" fmla="*/ 9 w 90"/>
                  <a:gd name="T7" fmla="*/ 2 h 91"/>
                  <a:gd name="T8" fmla="*/ 5 w 90"/>
                  <a:gd name="T9" fmla="*/ 5 h 91"/>
                  <a:gd name="T10" fmla="*/ 2 w 90"/>
                  <a:gd name="T11" fmla="*/ 8 h 91"/>
                  <a:gd name="T12" fmla="*/ 0 w 90"/>
                  <a:gd name="T13" fmla="*/ 12 h 91"/>
                  <a:gd name="T14" fmla="*/ 0 w 90"/>
                  <a:gd name="T15" fmla="*/ 18 h 91"/>
                  <a:gd name="T16" fmla="*/ 0 w 90"/>
                  <a:gd name="T17" fmla="*/ 74 h 91"/>
                  <a:gd name="T18" fmla="*/ 0 w 90"/>
                  <a:gd name="T19" fmla="*/ 74 h 91"/>
                  <a:gd name="T20" fmla="*/ 0 w 90"/>
                  <a:gd name="T21" fmla="*/ 77 h 91"/>
                  <a:gd name="T22" fmla="*/ 2 w 90"/>
                  <a:gd name="T23" fmla="*/ 82 h 91"/>
                  <a:gd name="T24" fmla="*/ 4 w 90"/>
                  <a:gd name="T25" fmla="*/ 86 h 91"/>
                  <a:gd name="T26" fmla="*/ 6 w 90"/>
                  <a:gd name="T27" fmla="*/ 88 h 91"/>
                  <a:gd name="T28" fmla="*/ 11 w 90"/>
                  <a:gd name="T29" fmla="*/ 90 h 91"/>
                  <a:gd name="T30" fmla="*/ 16 w 90"/>
                  <a:gd name="T31" fmla="*/ 91 h 91"/>
                  <a:gd name="T32" fmla="*/ 72 w 90"/>
                  <a:gd name="T33" fmla="*/ 91 h 91"/>
                  <a:gd name="T34" fmla="*/ 72 w 90"/>
                  <a:gd name="T35" fmla="*/ 91 h 91"/>
                  <a:gd name="T36" fmla="*/ 76 w 90"/>
                  <a:gd name="T37" fmla="*/ 90 h 91"/>
                  <a:gd name="T38" fmla="*/ 81 w 90"/>
                  <a:gd name="T39" fmla="*/ 89 h 91"/>
                  <a:gd name="T40" fmla="*/ 84 w 90"/>
                  <a:gd name="T41" fmla="*/ 87 h 91"/>
                  <a:gd name="T42" fmla="*/ 87 w 90"/>
                  <a:gd name="T43" fmla="*/ 83 h 91"/>
                  <a:gd name="T44" fmla="*/ 88 w 90"/>
                  <a:gd name="T45" fmla="*/ 79 h 91"/>
                  <a:gd name="T46" fmla="*/ 90 w 90"/>
                  <a:gd name="T47" fmla="*/ 74 h 91"/>
                  <a:gd name="T48" fmla="*/ 90 w 90"/>
                  <a:gd name="T49" fmla="*/ 18 h 91"/>
                  <a:gd name="T50" fmla="*/ 90 w 90"/>
                  <a:gd name="T51" fmla="*/ 18 h 91"/>
                  <a:gd name="T52" fmla="*/ 90 w 90"/>
                  <a:gd name="T53" fmla="*/ 15 h 91"/>
                  <a:gd name="T54" fmla="*/ 87 w 90"/>
                  <a:gd name="T55" fmla="*/ 9 h 91"/>
                  <a:gd name="T56" fmla="*/ 85 w 90"/>
                  <a:gd name="T57" fmla="*/ 6 h 91"/>
                  <a:gd name="T58" fmla="*/ 82 w 90"/>
                  <a:gd name="T59" fmla="*/ 3 h 91"/>
                  <a:gd name="T60" fmla="*/ 79 w 90"/>
                  <a:gd name="T61" fmla="*/ 1 h 91"/>
                  <a:gd name="T62" fmla="*/ 72 w 90"/>
                  <a:gd name="T63" fmla="*/ 0 h 91"/>
                  <a:gd name="T64" fmla="*/ 16 w 90"/>
                  <a:gd name="T6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1">
                    <a:moveTo>
                      <a:pt x="16" y="0"/>
                    </a:moveTo>
                    <a:lnTo>
                      <a:pt x="16" y="0"/>
                    </a:lnTo>
                    <a:lnTo>
                      <a:pt x="14" y="1"/>
                    </a:lnTo>
                    <a:lnTo>
                      <a:pt x="9" y="2"/>
                    </a:lnTo>
                    <a:lnTo>
                      <a:pt x="5" y="5"/>
                    </a:lnTo>
                    <a:lnTo>
                      <a:pt x="2" y="8"/>
                    </a:lnTo>
                    <a:lnTo>
                      <a:pt x="0" y="12"/>
                    </a:lnTo>
                    <a:lnTo>
                      <a:pt x="0" y="18"/>
                    </a:lnTo>
                    <a:lnTo>
                      <a:pt x="0" y="74"/>
                    </a:lnTo>
                    <a:lnTo>
                      <a:pt x="0" y="74"/>
                    </a:lnTo>
                    <a:lnTo>
                      <a:pt x="0" y="77"/>
                    </a:lnTo>
                    <a:lnTo>
                      <a:pt x="2" y="82"/>
                    </a:lnTo>
                    <a:lnTo>
                      <a:pt x="4" y="86"/>
                    </a:lnTo>
                    <a:lnTo>
                      <a:pt x="6" y="88"/>
                    </a:lnTo>
                    <a:lnTo>
                      <a:pt x="11" y="90"/>
                    </a:lnTo>
                    <a:lnTo>
                      <a:pt x="16" y="91"/>
                    </a:lnTo>
                    <a:lnTo>
                      <a:pt x="72" y="91"/>
                    </a:lnTo>
                    <a:lnTo>
                      <a:pt x="72" y="91"/>
                    </a:lnTo>
                    <a:lnTo>
                      <a:pt x="76" y="90"/>
                    </a:lnTo>
                    <a:lnTo>
                      <a:pt x="81" y="89"/>
                    </a:lnTo>
                    <a:lnTo>
                      <a:pt x="84" y="87"/>
                    </a:lnTo>
                    <a:lnTo>
                      <a:pt x="87" y="83"/>
                    </a:lnTo>
                    <a:lnTo>
                      <a:pt x="88" y="79"/>
                    </a:lnTo>
                    <a:lnTo>
                      <a:pt x="90" y="74"/>
                    </a:lnTo>
                    <a:lnTo>
                      <a:pt x="90" y="18"/>
                    </a:lnTo>
                    <a:lnTo>
                      <a:pt x="90" y="18"/>
                    </a:lnTo>
                    <a:lnTo>
                      <a:pt x="90" y="15"/>
                    </a:lnTo>
                    <a:lnTo>
                      <a:pt x="87" y="9"/>
                    </a:lnTo>
                    <a:lnTo>
                      <a:pt x="85" y="6"/>
                    </a:lnTo>
                    <a:lnTo>
                      <a:pt x="82" y="3"/>
                    </a:lnTo>
                    <a:lnTo>
                      <a:pt x="79"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0" name="Freeform 1590"/>
              <p:cNvSpPr>
                <a:spLocks/>
              </p:cNvSpPr>
              <p:nvPr/>
            </p:nvSpPr>
            <p:spPr bwMode="auto">
              <a:xfrm>
                <a:off x="6033944" y="5323114"/>
                <a:ext cx="141288" cy="144463"/>
              </a:xfrm>
              <a:custGeom>
                <a:avLst/>
                <a:gdLst>
                  <a:gd name="T0" fmla="*/ 16 w 89"/>
                  <a:gd name="T1" fmla="*/ 0 h 91"/>
                  <a:gd name="T2" fmla="*/ 16 w 89"/>
                  <a:gd name="T3" fmla="*/ 0 h 91"/>
                  <a:gd name="T4" fmla="*/ 14 w 89"/>
                  <a:gd name="T5" fmla="*/ 1 h 91"/>
                  <a:gd name="T6" fmla="*/ 8 w 89"/>
                  <a:gd name="T7" fmla="*/ 2 h 91"/>
                  <a:gd name="T8" fmla="*/ 5 w 89"/>
                  <a:gd name="T9" fmla="*/ 5 h 91"/>
                  <a:gd name="T10" fmla="*/ 2 w 89"/>
                  <a:gd name="T11" fmla="*/ 8 h 91"/>
                  <a:gd name="T12" fmla="*/ 0 w 89"/>
                  <a:gd name="T13" fmla="*/ 12 h 91"/>
                  <a:gd name="T14" fmla="*/ 0 w 89"/>
                  <a:gd name="T15" fmla="*/ 18 h 91"/>
                  <a:gd name="T16" fmla="*/ 0 w 89"/>
                  <a:gd name="T17" fmla="*/ 74 h 91"/>
                  <a:gd name="T18" fmla="*/ 0 w 89"/>
                  <a:gd name="T19" fmla="*/ 74 h 91"/>
                  <a:gd name="T20" fmla="*/ 0 w 89"/>
                  <a:gd name="T21" fmla="*/ 77 h 91"/>
                  <a:gd name="T22" fmla="*/ 2 w 89"/>
                  <a:gd name="T23" fmla="*/ 82 h 91"/>
                  <a:gd name="T24" fmla="*/ 4 w 89"/>
                  <a:gd name="T25" fmla="*/ 86 h 91"/>
                  <a:gd name="T26" fmla="*/ 6 w 89"/>
                  <a:gd name="T27" fmla="*/ 88 h 91"/>
                  <a:gd name="T28" fmla="*/ 10 w 89"/>
                  <a:gd name="T29" fmla="*/ 90 h 91"/>
                  <a:gd name="T30" fmla="*/ 16 w 89"/>
                  <a:gd name="T31" fmla="*/ 91 h 91"/>
                  <a:gd name="T32" fmla="*/ 72 w 89"/>
                  <a:gd name="T33" fmla="*/ 91 h 91"/>
                  <a:gd name="T34" fmla="*/ 72 w 89"/>
                  <a:gd name="T35" fmla="*/ 91 h 91"/>
                  <a:gd name="T36" fmla="*/ 75 w 89"/>
                  <a:gd name="T37" fmla="*/ 90 h 91"/>
                  <a:gd name="T38" fmla="*/ 81 w 89"/>
                  <a:gd name="T39" fmla="*/ 89 h 91"/>
                  <a:gd name="T40" fmla="*/ 84 w 89"/>
                  <a:gd name="T41" fmla="*/ 87 h 91"/>
                  <a:gd name="T42" fmla="*/ 87 w 89"/>
                  <a:gd name="T43" fmla="*/ 83 h 91"/>
                  <a:gd name="T44" fmla="*/ 88 w 89"/>
                  <a:gd name="T45" fmla="*/ 79 h 91"/>
                  <a:gd name="T46" fmla="*/ 89 w 89"/>
                  <a:gd name="T47" fmla="*/ 74 h 91"/>
                  <a:gd name="T48" fmla="*/ 89 w 89"/>
                  <a:gd name="T49" fmla="*/ 18 h 91"/>
                  <a:gd name="T50" fmla="*/ 89 w 89"/>
                  <a:gd name="T51" fmla="*/ 18 h 91"/>
                  <a:gd name="T52" fmla="*/ 89 w 89"/>
                  <a:gd name="T53" fmla="*/ 15 h 91"/>
                  <a:gd name="T54" fmla="*/ 87 w 89"/>
                  <a:gd name="T55" fmla="*/ 9 h 91"/>
                  <a:gd name="T56" fmla="*/ 85 w 89"/>
                  <a:gd name="T57" fmla="*/ 6 h 91"/>
                  <a:gd name="T58" fmla="*/ 82 w 89"/>
                  <a:gd name="T59" fmla="*/ 3 h 91"/>
                  <a:gd name="T60" fmla="*/ 78 w 89"/>
                  <a:gd name="T61" fmla="*/ 1 h 91"/>
                  <a:gd name="T62" fmla="*/ 72 w 89"/>
                  <a:gd name="T63" fmla="*/ 0 h 91"/>
                  <a:gd name="T64" fmla="*/ 16 w 89"/>
                  <a:gd name="T6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1">
                    <a:moveTo>
                      <a:pt x="16" y="0"/>
                    </a:moveTo>
                    <a:lnTo>
                      <a:pt x="16" y="0"/>
                    </a:lnTo>
                    <a:lnTo>
                      <a:pt x="14" y="1"/>
                    </a:lnTo>
                    <a:lnTo>
                      <a:pt x="8" y="2"/>
                    </a:lnTo>
                    <a:lnTo>
                      <a:pt x="5" y="5"/>
                    </a:lnTo>
                    <a:lnTo>
                      <a:pt x="2" y="8"/>
                    </a:lnTo>
                    <a:lnTo>
                      <a:pt x="0" y="12"/>
                    </a:lnTo>
                    <a:lnTo>
                      <a:pt x="0" y="18"/>
                    </a:lnTo>
                    <a:lnTo>
                      <a:pt x="0" y="74"/>
                    </a:lnTo>
                    <a:lnTo>
                      <a:pt x="0" y="74"/>
                    </a:lnTo>
                    <a:lnTo>
                      <a:pt x="0" y="77"/>
                    </a:lnTo>
                    <a:lnTo>
                      <a:pt x="2" y="82"/>
                    </a:lnTo>
                    <a:lnTo>
                      <a:pt x="4" y="86"/>
                    </a:lnTo>
                    <a:lnTo>
                      <a:pt x="6" y="88"/>
                    </a:lnTo>
                    <a:lnTo>
                      <a:pt x="10" y="90"/>
                    </a:lnTo>
                    <a:lnTo>
                      <a:pt x="16" y="91"/>
                    </a:lnTo>
                    <a:lnTo>
                      <a:pt x="72" y="91"/>
                    </a:lnTo>
                    <a:lnTo>
                      <a:pt x="72" y="91"/>
                    </a:lnTo>
                    <a:lnTo>
                      <a:pt x="75" y="90"/>
                    </a:lnTo>
                    <a:lnTo>
                      <a:pt x="81" y="89"/>
                    </a:lnTo>
                    <a:lnTo>
                      <a:pt x="84" y="87"/>
                    </a:lnTo>
                    <a:lnTo>
                      <a:pt x="87" y="83"/>
                    </a:lnTo>
                    <a:lnTo>
                      <a:pt x="88" y="79"/>
                    </a:lnTo>
                    <a:lnTo>
                      <a:pt x="89" y="74"/>
                    </a:lnTo>
                    <a:lnTo>
                      <a:pt x="89" y="18"/>
                    </a:lnTo>
                    <a:lnTo>
                      <a:pt x="89" y="18"/>
                    </a:lnTo>
                    <a:lnTo>
                      <a:pt x="89" y="15"/>
                    </a:lnTo>
                    <a:lnTo>
                      <a:pt x="87" y="9"/>
                    </a:lnTo>
                    <a:lnTo>
                      <a:pt x="85" y="6"/>
                    </a:lnTo>
                    <a:lnTo>
                      <a:pt x="82" y="3"/>
                    </a:lnTo>
                    <a:lnTo>
                      <a:pt x="78"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1" name="Freeform 1591"/>
              <p:cNvSpPr>
                <a:spLocks/>
              </p:cNvSpPr>
              <p:nvPr/>
            </p:nvSpPr>
            <p:spPr bwMode="auto">
              <a:xfrm>
                <a:off x="6789596" y="4257901"/>
                <a:ext cx="141288" cy="141288"/>
              </a:xfrm>
              <a:custGeom>
                <a:avLst/>
                <a:gdLst>
                  <a:gd name="T0" fmla="*/ 16 w 89"/>
                  <a:gd name="T1" fmla="*/ 0 h 89"/>
                  <a:gd name="T2" fmla="*/ 16 w 89"/>
                  <a:gd name="T3" fmla="*/ 0 h 89"/>
                  <a:gd name="T4" fmla="*/ 14 w 89"/>
                  <a:gd name="T5" fmla="*/ 0 h 89"/>
                  <a:gd name="T6" fmla="*/ 8 w 89"/>
                  <a:gd name="T7" fmla="*/ 2 h 89"/>
                  <a:gd name="T8" fmla="*/ 5 w 89"/>
                  <a:gd name="T9" fmla="*/ 4 h 89"/>
                  <a:gd name="T10" fmla="*/ 2 w 89"/>
                  <a:gd name="T11" fmla="*/ 7 h 89"/>
                  <a:gd name="T12" fmla="*/ 0 w 89"/>
                  <a:gd name="T13" fmla="*/ 11 h 89"/>
                  <a:gd name="T14" fmla="*/ 0 w 89"/>
                  <a:gd name="T15" fmla="*/ 17 h 89"/>
                  <a:gd name="T16" fmla="*/ 0 w 89"/>
                  <a:gd name="T17" fmla="*/ 73 h 89"/>
                  <a:gd name="T18" fmla="*/ 0 w 89"/>
                  <a:gd name="T19" fmla="*/ 73 h 89"/>
                  <a:gd name="T20" fmla="*/ 0 w 89"/>
                  <a:gd name="T21" fmla="*/ 75 h 89"/>
                  <a:gd name="T22" fmla="*/ 2 w 89"/>
                  <a:gd name="T23" fmla="*/ 81 h 89"/>
                  <a:gd name="T24" fmla="*/ 4 w 89"/>
                  <a:gd name="T25" fmla="*/ 84 h 89"/>
                  <a:gd name="T26" fmla="*/ 6 w 89"/>
                  <a:gd name="T27" fmla="*/ 87 h 89"/>
                  <a:gd name="T28" fmla="*/ 10 w 89"/>
                  <a:gd name="T29" fmla="*/ 89 h 89"/>
                  <a:gd name="T30" fmla="*/ 16 w 89"/>
                  <a:gd name="T31" fmla="*/ 89 h 89"/>
                  <a:gd name="T32" fmla="*/ 72 w 89"/>
                  <a:gd name="T33" fmla="*/ 89 h 89"/>
                  <a:gd name="T34" fmla="*/ 72 w 89"/>
                  <a:gd name="T35" fmla="*/ 89 h 89"/>
                  <a:gd name="T36" fmla="*/ 75 w 89"/>
                  <a:gd name="T37" fmla="*/ 89 h 89"/>
                  <a:gd name="T38" fmla="*/ 81 w 89"/>
                  <a:gd name="T39" fmla="*/ 87 h 89"/>
                  <a:gd name="T40" fmla="*/ 84 w 89"/>
                  <a:gd name="T41" fmla="*/ 85 h 89"/>
                  <a:gd name="T42" fmla="*/ 87 w 89"/>
                  <a:gd name="T43" fmla="*/ 83 h 89"/>
                  <a:gd name="T44" fmla="*/ 88 w 89"/>
                  <a:gd name="T45" fmla="*/ 79 h 89"/>
                  <a:gd name="T46" fmla="*/ 89 w 89"/>
                  <a:gd name="T47" fmla="*/ 73 h 89"/>
                  <a:gd name="T48" fmla="*/ 89 w 89"/>
                  <a:gd name="T49" fmla="*/ 17 h 89"/>
                  <a:gd name="T50" fmla="*/ 89 w 89"/>
                  <a:gd name="T51" fmla="*/ 17 h 89"/>
                  <a:gd name="T52" fmla="*/ 89 w 89"/>
                  <a:gd name="T53" fmla="*/ 14 h 89"/>
                  <a:gd name="T54" fmla="*/ 87 w 89"/>
                  <a:gd name="T55" fmla="*/ 8 h 89"/>
                  <a:gd name="T56" fmla="*/ 85 w 89"/>
                  <a:gd name="T57" fmla="*/ 5 h 89"/>
                  <a:gd name="T58" fmla="*/ 82 w 89"/>
                  <a:gd name="T59" fmla="*/ 2 h 89"/>
                  <a:gd name="T60" fmla="*/ 78 w 89"/>
                  <a:gd name="T61" fmla="*/ 1 h 89"/>
                  <a:gd name="T62" fmla="*/ 72 w 89"/>
                  <a:gd name="T63" fmla="*/ 0 h 89"/>
                  <a:gd name="T64" fmla="*/ 16 w 89"/>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89">
                    <a:moveTo>
                      <a:pt x="16" y="0"/>
                    </a:moveTo>
                    <a:lnTo>
                      <a:pt x="16" y="0"/>
                    </a:lnTo>
                    <a:lnTo>
                      <a:pt x="14" y="0"/>
                    </a:lnTo>
                    <a:lnTo>
                      <a:pt x="8" y="2"/>
                    </a:lnTo>
                    <a:lnTo>
                      <a:pt x="5" y="4"/>
                    </a:lnTo>
                    <a:lnTo>
                      <a:pt x="2" y="7"/>
                    </a:lnTo>
                    <a:lnTo>
                      <a:pt x="0" y="11"/>
                    </a:lnTo>
                    <a:lnTo>
                      <a:pt x="0" y="17"/>
                    </a:lnTo>
                    <a:lnTo>
                      <a:pt x="0" y="73"/>
                    </a:lnTo>
                    <a:lnTo>
                      <a:pt x="0" y="73"/>
                    </a:lnTo>
                    <a:lnTo>
                      <a:pt x="0" y="75"/>
                    </a:lnTo>
                    <a:lnTo>
                      <a:pt x="2" y="81"/>
                    </a:lnTo>
                    <a:lnTo>
                      <a:pt x="4" y="84"/>
                    </a:lnTo>
                    <a:lnTo>
                      <a:pt x="6" y="87"/>
                    </a:lnTo>
                    <a:lnTo>
                      <a:pt x="10" y="89"/>
                    </a:lnTo>
                    <a:lnTo>
                      <a:pt x="16" y="89"/>
                    </a:lnTo>
                    <a:lnTo>
                      <a:pt x="72" y="89"/>
                    </a:lnTo>
                    <a:lnTo>
                      <a:pt x="72" y="89"/>
                    </a:lnTo>
                    <a:lnTo>
                      <a:pt x="75" y="89"/>
                    </a:lnTo>
                    <a:lnTo>
                      <a:pt x="81" y="87"/>
                    </a:lnTo>
                    <a:lnTo>
                      <a:pt x="84" y="85"/>
                    </a:lnTo>
                    <a:lnTo>
                      <a:pt x="87" y="83"/>
                    </a:lnTo>
                    <a:lnTo>
                      <a:pt x="88" y="79"/>
                    </a:lnTo>
                    <a:lnTo>
                      <a:pt x="89" y="73"/>
                    </a:lnTo>
                    <a:lnTo>
                      <a:pt x="89" y="17"/>
                    </a:lnTo>
                    <a:lnTo>
                      <a:pt x="89" y="17"/>
                    </a:lnTo>
                    <a:lnTo>
                      <a:pt x="89" y="14"/>
                    </a:lnTo>
                    <a:lnTo>
                      <a:pt x="87" y="8"/>
                    </a:lnTo>
                    <a:lnTo>
                      <a:pt x="85" y="5"/>
                    </a:lnTo>
                    <a:lnTo>
                      <a:pt x="82" y="2"/>
                    </a:lnTo>
                    <a:lnTo>
                      <a:pt x="78"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2" name="Freeform 1592"/>
              <p:cNvSpPr>
                <a:spLocks/>
              </p:cNvSpPr>
              <p:nvPr/>
            </p:nvSpPr>
            <p:spPr bwMode="auto">
              <a:xfrm>
                <a:off x="6284770" y="4257901"/>
                <a:ext cx="142875" cy="141288"/>
              </a:xfrm>
              <a:custGeom>
                <a:avLst/>
                <a:gdLst>
                  <a:gd name="T0" fmla="*/ 16 w 90"/>
                  <a:gd name="T1" fmla="*/ 0 h 89"/>
                  <a:gd name="T2" fmla="*/ 16 w 90"/>
                  <a:gd name="T3" fmla="*/ 0 h 89"/>
                  <a:gd name="T4" fmla="*/ 14 w 90"/>
                  <a:gd name="T5" fmla="*/ 0 h 89"/>
                  <a:gd name="T6" fmla="*/ 9 w 90"/>
                  <a:gd name="T7" fmla="*/ 2 h 89"/>
                  <a:gd name="T8" fmla="*/ 6 w 90"/>
                  <a:gd name="T9" fmla="*/ 4 h 89"/>
                  <a:gd name="T10" fmla="*/ 2 w 90"/>
                  <a:gd name="T11" fmla="*/ 7 h 89"/>
                  <a:gd name="T12" fmla="*/ 0 w 90"/>
                  <a:gd name="T13" fmla="*/ 11 h 89"/>
                  <a:gd name="T14" fmla="*/ 0 w 90"/>
                  <a:gd name="T15" fmla="*/ 17 h 89"/>
                  <a:gd name="T16" fmla="*/ 0 w 90"/>
                  <a:gd name="T17" fmla="*/ 73 h 89"/>
                  <a:gd name="T18" fmla="*/ 0 w 90"/>
                  <a:gd name="T19" fmla="*/ 73 h 89"/>
                  <a:gd name="T20" fmla="*/ 0 w 90"/>
                  <a:gd name="T21" fmla="*/ 75 h 89"/>
                  <a:gd name="T22" fmla="*/ 2 w 90"/>
                  <a:gd name="T23" fmla="*/ 81 h 89"/>
                  <a:gd name="T24" fmla="*/ 5 w 90"/>
                  <a:gd name="T25" fmla="*/ 84 h 89"/>
                  <a:gd name="T26" fmla="*/ 7 w 90"/>
                  <a:gd name="T27" fmla="*/ 87 h 89"/>
                  <a:gd name="T28" fmla="*/ 11 w 90"/>
                  <a:gd name="T29" fmla="*/ 89 h 89"/>
                  <a:gd name="T30" fmla="*/ 16 w 90"/>
                  <a:gd name="T31" fmla="*/ 89 h 89"/>
                  <a:gd name="T32" fmla="*/ 73 w 90"/>
                  <a:gd name="T33" fmla="*/ 89 h 89"/>
                  <a:gd name="T34" fmla="*/ 73 w 90"/>
                  <a:gd name="T35" fmla="*/ 89 h 89"/>
                  <a:gd name="T36" fmla="*/ 76 w 90"/>
                  <a:gd name="T37" fmla="*/ 89 h 89"/>
                  <a:gd name="T38" fmla="*/ 81 w 90"/>
                  <a:gd name="T39" fmla="*/ 87 h 89"/>
                  <a:gd name="T40" fmla="*/ 84 w 90"/>
                  <a:gd name="T41" fmla="*/ 85 h 89"/>
                  <a:gd name="T42" fmla="*/ 88 w 90"/>
                  <a:gd name="T43" fmla="*/ 83 h 89"/>
                  <a:gd name="T44" fmla="*/ 89 w 90"/>
                  <a:gd name="T45" fmla="*/ 79 h 89"/>
                  <a:gd name="T46" fmla="*/ 90 w 90"/>
                  <a:gd name="T47" fmla="*/ 73 h 89"/>
                  <a:gd name="T48" fmla="*/ 90 w 90"/>
                  <a:gd name="T49" fmla="*/ 17 h 89"/>
                  <a:gd name="T50" fmla="*/ 90 w 90"/>
                  <a:gd name="T51" fmla="*/ 17 h 89"/>
                  <a:gd name="T52" fmla="*/ 90 w 90"/>
                  <a:gd name="T53" fmla="*/ 14 h 89"/>
                  <a:gd name="T54" fmla="*/ 88 w 90"/>
                  <a:gd name="T55" fmla="*/ 8 h 89"/>
                  <a:gd name="T56" fmla="*/ 86 w 90"/>
                  <a:gd name="T57" fmla="*/ 5 h 89"/>
                  <a:gd name="T58" fmla="*/ 82 w 90"/>
                  <a:gd name="T59" fmla="*/ 2 h 89"/>
                  <a:gd name="T60" fmla="*/ 79 w 90"/>
                  <a:gd name="T61" fmla="*/ 1 h 89"/>
                  <a:gd name="T62" fmla="*/ 73 w 90"/>
                  <a:gd name="T63" fmla="*/ 0 h 89"/>
                  <a:gd name="T64" fmla="*/ 16 w 90"/>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89">
                    <a:moveTo>
                      <a:pt x="16" y="0"/>
                    </a:moveTo>
                    <a:lnTo>
                      <a:pt x="16" y="0"/>
                    </a:lnTo>
                    <a:lnTo>
                      <a:pt x="14" y="0"/>
                    </a:lnTo>
                    <a:lnTo>
                      <a:pt x="9" y="2"/>
                    </a:lnTo>
                    <a:lnTo>
                      <a:pt x="6" y="4"/>
                    </a:lnTo>
                    <a:lnTo>
                      <a:pt x="2" y="7"/>
                    </a:lnTo>
                    <a:lnTo>
                      <a:pt x="0" y="11"/>
                    </a:lnTo>
                    <a:lnTo>
                      <a:pt x="0" y="17"/>
                    </a:lnTo>
                    <a:lnTo>
                      <a:pt x="0" y="73"/>
                    </a:lnTo>
                    <a:lnTo>
                      <a:pt x="0" y="73"/>
                    </a:lnTo>
                    <a:lnTo>
                      <a:pt x="0" y="75"/>
                    </a:lnTo>
                    <a:lnTo>
                      <a:pt x="2" y="81"/>
                    </a:lnTo>
                    <a:lnTo>
                      <a:pt x="5" y="84"/>
                    </a:lnTo>
                    <a:lnTo>
                      <a:pt x="7" y="87"/>
                    </a:lnTo>
                    <a:lnTo>
                      <a:pt x="11" y="89"/>
                    </a:lnTo>
                    <a:lnTo>
                      <a:pt x="16" y="89"/>
                    </a:lnTo>
                    <a:lnTo>
                      <a:pt x="73" y="89"/>
                    </a:lnTo>
                    <a:lnTo>
                      <a:pt x="73" y="89"/>
                    </a:lnTo>
                    <a:lnTo>
                      <a:pt x="76" y="89"/>
                    </a:lnTo>
                    <a:lnTo>
                      <a:pt x="81" y="87"/>
                    </a:lnTo>
                    <a:lnTo>
                      <a:pt x="84" y="85"/>
                    </a:lnTo>
                    <a:lnTo>
                      <a:pt x="88" y="83"/>
                    </a:lnTo>
                    <a:lnTo>
                      <a:pt x="89" y="79"/>
                    </a:lnTo>
                    <a:lnTo>
                      <a:pt x="90" y="73"/>
                    </a:lnTo>
                    <a:lnTo>
                      <a:pt x="90" y="17"/>
                    </a:lnTo>
                    <a:lnTo>
                      <a:pt x="90" y="17"/>
                    </a:lnTo>
                    <a:lnTo>
                      <a:pt x="90" y="14"/>
                    </a:lnTo>
                    <a:lnTo>
                      <a:pt x="88" y="8"/>
                    </a:lnTo>
                    <a:lnTo>
                      <a:pt x="86" y="5"/>
                    </a:lnTo>
                    <a:lnTo>
                      <a:pt x="82" y="2"/>
                    </a:lnTo>
                    <a:lnTo>
                      <a:pt x="79" y="1"/>
                    </a:lnTo>
                    <a:lnTo>
                      <a:pt x="73"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3" name="Freeform 1593"/>
              <p:cNvSpPr>
                <a:spLocks/>
              </p:cNvSpPr>
              <p:nvPr/>
            </p:nvSpPr>
            <p:spPr bwMode="auto">
              <a:xfrm>
                <a:off x="5781532" y="4257901"/>
                <a:ext cx="141288" cy="141288"/>
              </a:xfrm>
              <a:custGeom>
                <a:avLst/>
                <a:gdLst>
                  <a:gd name="T0" fmla="*/ 16 w 89"/>
                  <a:gd name="T1" fmla="*/ 0 h 89"/>
                  <a:gd name="T2" fmla="*/ 16 w 89"/>
                  <a:gd name="T3" fmla="*/ 0 h 89"/>
                  <a:gd name="T4" fmla="*/ 14 w 89"/>
                  <a:gd name="T5" fmla="*/ 0 h 89"/>
                  <a:gd name="T6" fmla="*/ 8 w 89"/>
                  <a:gd name="T7" fmla="*/ 2 h 89"/>
                  <a:gd name="T8" fmla="*/ 5 w 89"/>
                  <a:gd name="T9" fmla="*/ 4 h 89"/>
                  <a:gd name="T10" fmla="*/ 2 w 89"/>
                  <a:gd name="T11" fmla="*/ 7 h 89"/>
                  <a:gd name="T12" fmla="*/ 0 w 89"/>
                  <a:gd name="T13" fmla="*/ 11 h 89"/>
                  <a:gd name="T14" fmla="*/ 0 w 89"/>
                  <a:gd name="T15" fmla="*/ 17 h 89"/>
                  <a:gd name="T16" fmla="*/ 0 w 89"/>
                  <a:gd name="T17" fmla="*/ 73 h 89"/>
                  <a:gd name="T18" fmla="*/ 0 w 89"/>
                  <a:gd name="T19" fmla="*/ 73 h 89"/>
                  <a:gd name="T20" fmla="*/ 0 w 89"/>
                  <a:gd name="T21" fmla="*/ 75 h 89"/>
                  <a:gd name="T22" fmla="*/ 2 w 89"/>
                  <a:gd name="T23" fmla="*/ 81 h 89"/>
                  <a:gd name="T24" fmla="*/ 4 w 89"/>
                  <a:gd name="T25" fmla="*/ 84 h 89"/>
                  <a:gd name="T26" fmla="*/ 6 w 89"/>
                  <a:gd name="T27" fmla="*/ 87 h 89"/>
                  <a:gd name="T28" fmla="*/ 11 w 89"/>
                  <a:gd name="T29" fmla="*/ 89 h 89"/>
                  <a:gd name="T30" fmla="*/ 16 w 89"/>
                  <a:gd name="T31" fmla="*/ 89 h 89"/>
                  <a:gd name="T32" fmla="*/ 72 w 89"/>
                  <a:gd name="T33" fmla="*/ 89 h 89"/>
                  <a:gd name="T34" fmla="*/ 72 w 89"/>
                  <a:gd name="T35" fmla="*/ 89 h 89"/>
                  <a:gd name="T36" fmla="*/ 75 w 89"/>
                  <a:gd name="T37" fmla="*/ 89 h 89"/>
                  <a:gd name="T38" fmla="*/ 81 w 89"/>
                  <a:gd name="T39" fmla="*/ 87 h 89"/>
                  <a:gd name="T40" fmla="*/ 84 w 89"/>
                  <a:gd name="T41" fmla="*/ 85 h 89"/>
                  <a:gd name="T42" fmla="*/ 86 w 89"/>
                  <a:gd name="T43" fmla="*/ 83 h 89"/>
                  <a:gd name="T44" fmla="*/ 88 w 89"/>
                  <a:gd name="T45" fmla="*/ 79 h 89"/>
                  <a:gd name="T46" fmla="*/ 89 w 89"/>
                  <a:gd name="T47" fmla="*/ 73 h 89"/>
                  <a:gd name="T48" fmla="*/ 89 w 89"/>
                  <a:gd name="T49" fmla="*/ 17 h 89"/>
                  <a:gd name="T50" fmla="*/ 89 w 89"/>
                  <a:gd name="T51" fmla="*/ 17 h 89"/>
                  <a:gd name="T52" fmla="*/ 89 w 89"/>
                  <a:gd name="T53" fmla="*/ 14 h 89"/>
                  <a:gd name="T54" fmla="*/ 87 w 89"/>
                  <a:gd name="T55" fmla="*/ 8 h 89"/>
                  <a:gd name="T56" fmla="*/ 85 w 89"/>
                  <a:gd name="T57" fmla="*/ 5 h 89"/>
                  <a:gd name="T58" fmla="*/ 82 w 89"/>
                  <a:gd name="T59" fmla="*/ 2 h 89"/>
                  <a:gd name="T60" fmla="*/ 79 w 89"/>
                  <a:gd name="T61" fmla="*/ 1 h 89"/>
                  <a:gd name="T62" fmla="*/ 72 w 89"/>
                  <a:gd name="T63" fmla="*/ 0 h 89"/>
                  <a:gd name="T64" fmla="*/ 16 w 89"/>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89">
                    <a:moveTo>
                      <a:pt x="16" y="0"/>
                    </a:moveTo>
                    <a:lnTo>
                      <a:pt x="16" y="0"/>
                    </a:lnTo>
                    <a:lnTo>
                      <a:pt x="14" y="0"/>
                    </a:lnTo>
                    <a:lnTo>
                      <a:pt x="8" y="2"/>
                    </a:lnTo>
                    <a:lnTo>
                      <a:pt x="5" y="4"/>
                    </a:lnTo>
                    <a:lnTo>
                      <a:pt x="2" y="7"/>
                    </a:lnTo>
                    <a:lnTo>
                      <a:pt x="0" y="11"/>
                    </a:lnTo>
                    <a:lnTo>
                      <a:pt x="0" y="17"/>
                    </a:lnTo>
                    <a:lnTo>
                      <a:pt x="0" y="73"/>
                    </a:lnTo>
                    <a:lnTo>
                      <a:pt x="0" y="73"/>
                    </a:lnTo>
                    <a:lnTo>
                      <a:pt x="0" y="75"/>
                    </a:lnTo>
                    <a:lnTo>
                      <a:pt x="2" y="81"/>
                    </a:lnTo>
                    <a:lnTo>
                      <a:pt x="4" y="84"/>
                    </a:lnTo>
                    <a:lnTo>
                      <a:pt x="6" y="87"/>
                    </a:lnTo>
                    <a:lnTo>
                      <a:pt x="11" y="89"/>
                    </a:lnTo>
                    <a:lnTo>
                      <a:pt x="16" y="89"/>
                    </a:lnTo>
                    <a:lnTo>
                      <a:pt x="72" y="89"/>
                    </a:lnTo>
                    <a:lnTo>
                      <a:pt x="72" y="89"/>
                    </a:lnTo>
                    <a:lnTo>
                      <a:pt x="75" y="89"/>
                    </a:lnTo>
                    <a:lnTo>
                      <a:pt x="81" y="87"/>
                    </a:lnTo>
                    <a:lnTo>
                      <a:pt x="84" y="85"/>
                    </a:lnTo>
                    <a:lnTo>
                      <a:pt x="86" y="83"/>
                    </a:lnTo>
                    <a:lnTo>
                      <a:pt x="88" y="79"/>
                    </a:lnTo>
                    <a:lnTo>
                      <a:pt x="89" y="73"/>
                    </a:lnTo>
                    <a:lnTo>
                      <a:pt x="89" y="17"/>
                    </a:lnTo>
                    <a:lnTo>
                      <a:pt x="89" y="17"/>
                    </a:lnTo>
                    <a:lnTo>
                      <a:pt x="89" y="14"/>
                    </a:lnTo>
                    <a:lnTo>
                      <a:pt x="87" y="8"/>
                    </a:lnTo>
                    <a:lnTo>
                      <a:pt x="85" y="5"/>
                    </a:lnTo>
                    <a:lnTo>
                      <a:pt x="82" y="2"/>
                    </a:lnTo>
                    <a:lnTo>
                      <a:pt x="79"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4" name="Freeform 1594"/>
              <p:cNvSpPr>
                <a:spLocks/>
              </p:cNvSpPr>
              <p:nvPr/>
            </p:nvSpPr>
            <p:spPr bwMode="auto">
              <a:xfrm>
                <a:off x="7040421" y="4257901"/>
                <a:ext cx="142875" cy="141288"/>
              </a:xfrm>
              <a:custGeom>
                <a:avLst/>
                <a:gdLst>
                  <a:gd name="T0" fmla="*/ 17 w 90"/>
                  <a:gd name="T1" fmla="*/ 0 h 89"/>
                  <a:gd name="T2" fmla="*/ 17 w 90"/>
                  <a:gd name="T3" fmla="*/ 0 h 89"/>
                  <a:gd name="T4" fmla="*/ 14 w 90"/>
                  <a:gd name="T5" fmla="*/ 0 h 89"/>
                  <a:gd name="T6" fmla="*/ 9 w 90"/>
                  <a:gd name="T7" fmla="*/ 2 h 89"/>
                  <a:gd name="T8" fmla="*/ 6 w 90"/>
                  <a:gd name="T9" fmla="*/ 4 h 89"/>
                  <a:gd name="T10" fmla="*/ 3 w 90"/>
                  <a:gd name="T11" fmla="*/ 7 h 89"/>
                  <a:gd name="T12" fmla="*/ 1 w 90"/>
                  <a:gd name="T13" fmla="*/ 11 h 89"/>
                  <a:gd name="T14" fmla="*/ 0 w 90"/>
                  <a:gd name="T15" fmla="*/ 17 h 89"/>
                  <a:gd name="T16" fmla="*/ 0 w 90"/>
                  <a:gd name="T17" fmla="*/ 73 h 89"/>
                  <a:gd name="T18" fmla="*/ 0 w 90"/>
                  <a:gd name="T19" fmla="*/ 73 h 89"/>
                  <a:gd name="T20" fmla="*/ 0 w 90"/>
                  <a:gd name="T21" fmla="*/ 75 h 89"/>
                  <a:gd name="T22" fmla="*/ 3 w 90"/>
                  <a:gd name="T23" fmla="*/ 81 h 89"/>
                  <a:gd name="T24" fmla="*/ 5 w 90"/>
                  <a:gd name="T25" fmla="*/ 84 h 89"/>
                  <a:gd name="T26" fmla="*/ 7 w 90"/>
                  <a:gd name="T27" fmla="*/ 87 h 89"/>
                  <a:gd name="T28" fmla="*/ 11 w 90"/>
                  <a:gd name="T29" fmla="*/ 89 h 89"/>
                  <a:gd name="T30" fmla="*/ 17 w 90"/>
                  <a:gd name="T31" fmla="*/ 89 h 89"/>
                  <a:gd name="T32" fmla="*/ 73 w 90"/>
                  <a:gd name="T33" fmla="*/ 89 h 89"/>
                  <a:gd name="T34" fmla="*/ 73 w 90"/>
                  <a:gd name="T35" fmla="*/ 89 h 89"/>
                  <a:gd name="T36" fmla="*/ 76 w 90"/>
                  <a:gd name="T37" fmla="*/ 89 h 89"/>
                  <a:gd name="T38" fmla="*/ 81 w 90"/>
                  <a:gd name="T39" fmla="*/ 87 h 89"/>
                  <a:gd name="T40" fmla="*/ 85 w 90"/>
                  <a:gd name="T41" fmla="*/ 85 h 89"/>
                  <a:gd name="T42" fmla="*/ 88 w 90"/>
                  <a:gd name="T43" fmla="*/ 83 h 89"/>
                  <a:gd name="T44" fmla="*/ 89 w 90"/>
                  <a:gd name="T45" fmla="*/ 79 h 89"/>
                  <a:gd name="T46" fmla="*/ 90 w 90"/>
                  <a:gd name="T47" fmla="*/ 73 h 89"/>
                  <a:gd name="T48" fmla="*/ 90 w 90"/>
                  <a:gd name="T49" fmla="*/ 17 h 89"/>
                  <a:gd name="T50" fmla="*/ 90 w 90"/>
                  <a:gd name="T51" fmla="*/ 17 h 89"/>
                  <a:gd name="T52" fmla="*/ 90 w 90"/>
                  <a:gd name="T53" fmla="*/ 14 h 89"/>
                  <a:gd name="T54" fmla="*/ 88 w 90"/>
                  <a:gd name="T55" fmla="*/ 8 h 89"/>
                  <a:gd name="T56" fmla="*/ 86 w 90"/>
                  <a:gd name="T57" fmla="*/ 5 h 89"/>
                  <a:gd name="T58" fmla="*/ 82 w 90"/>
                  <a:gd name="T59" fmla="*/ 2 h 89"/>
                  <a:gd name="T60" fmla="*/ 79 w 90"/>
                  <a:gd name="T61" fmla="*/ 1 h 89"/>
                  <a:gd name="T62" fmla="*/ 73 w 90"/>
                  <a:gd name="T63" fmla="*/ 0 h 89"/>
                  <a:gd name="T64" fmla="*/ 17 w 90"/>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89">
                    <a:moveTo>
                      <a:pt x="17" y="0"/>
                    </a:moveTo>
                    <a:lnTo>
                      <a:pt x="17" y="0"/>
                    </a:lnTo>
                    <a:lnTo>
                      <a:pt x="14" y="0"/>
                    </a:lnTo>
                    <a:lnTo>
                      <a:pt x="9" y="2"/>
                    </a:lnTo>
                    <a:lnTo>
                      <a:pt x="6" y="4"/>
                    </a:lnTo>
                    <a:lnTo>
                      <a:pt x="3" y="7"/>
                    </a:lnTo>
                    <a:lnTo>
                      <a:pt x="1" y="11"/>
                    </a:lnTo>
                    <a:lnTo>
                      <a:pt x="0" y="17"/>
                    </a:lnTo>
                    <a:lnTo>
                      <a:pt x="0" y="73"/>
                    </a:lnTo>
                    <a:lnTo>
                      <a:pt x="0" y="73"/>
                    </a:lnTo>
                    <a:lnTo>
                      <a:pt x="0" y="75"/>
                    </a:lnTo>
                    <a:lnTo>
                      <a:pt x="3" y="81"/>
                    </a:lnTo>
                    <a:lnTo>
                      <a:pt x="5" y="84"/>
                    </a:lnTo>
                    <a:lnTo>
                      <a:pt x="7" y="87"/>
                    </a:lnTo>
                    <a:lnTo>
                      <a:pt x="11" y="89"/>
                    </a:lnTo>
                    <a:lnTo>
                      <a:pt x="17" y="89"/>
                    </a:lnTo>
                    <a:lnTo>
                      <a:pt x="73" y="89"/>
                    </a:lnTo>
                    <a:lnTo>
                      <a:pt x="73" y="89"/>
                    </a:lnTo>
                    <a:lnTo>
                      <a:pt x="76" y="89"/>
                    </a:lnTo>
                    <a:lnTo>
                      <a:pt x="81" y="87"/>
                    </a:lnTo>
                    <a:lnTo>
                      <a:pt x="85" y="85"/>
                    </a:lnTo>
                    <a:lnTo>
                      <a:pt x="88" y="83"/>
                    </a:lnTo>
                    <a:lnTo>
                      <a:pt x="89" y="79"/>
                    </a:lnTo>
                    <a:lnTo>
                      <a:pt x="90" y="73"/>
                    </a:lnTo>
                    <a:lnTo>
                      <a:pt x="90" y="17"/>
                    </a:lnTo>
                    <a:lnTo>
                      <a:pt x="90" y="17"/>
                    </a:lnTo>
                    <a:lnTo>
                      <a:pt x="90" y="14"/>
                    </a:lnTo>
                    <a:lnTo>
                      <a:pt x="88" y="8"/>
                    </a:lnTo>
                    <a:lnTo>
                      <a:pt x="86" y="5"/>
                    </a:lnTo>
                    <a:lnTo>
                      <a:pt x="82" y="2"/>
                    </a:lnTo>
                    <a:lnTo>
                      <a:pt x="79" y="1"/>
                    </a:lnTo>
                    <a:lnTo>
                      <a:pt x="73" y="0"/>
                    </a:lnTo>
                    <a:lnTo>
                      <a:pt x="17"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5" name="Freeform 1595"/>
              <p:cNvSpPr>
                <a:spLocks/>
              </p:cNvSpPr>
              <p:nvPr/>
            </p:nvSpPr>
            <p:spPr bwMode="auto">
              <a:xfrm>
                <a:off x="6537183" y="4257901"/>
                <a:ext cx="142875" cy="141288"/>
              </a:xfrm>
              <a:custGeom>
                <a:avLst/>
                <a:gdLst>
                  <a:gd name="T0" fmla="*/ 16 w 90"/>
                  <a:gd name="T1" fmla="*/ 0 h 89"/>
                  <a:gd name="T2" fmla="*/ 16 w 90"/>
                  <a:gd name="T3" fmla="*/ 0 h 89"/>
                  <a:gd name="T4" fmla="*/ 14 w 90"/>
                  <a:gd name="T5" fmla="*/ 0 h 89"/>
                  <a:gd name="T6" fmla="*/ 9 w 90"/>
                  <a:gd name="T7" fmla="*/ 2 h 89"/>
                  <a:gd name="T8" fmla="*/ 5 w 90"/>
                  <a:gd name="T9" fmla="*/ 4 h 89"/>
                  <a:gd name="T10" fmla="*/ 2 w 90"/>
                  <a:gd name="T11" fmla="*/ 7 h 89"/>
                  <a:gd name="T12" fmla="*/ 0 w 90"/>
                  <a:gd name="T13" fmla="*/ 11 h 89"/>
                  <a:gd name="T14" fmla="*/ 0 w 90"/>
                  <a:gd name="T15" fmla="*/ 17 h 89"/>
                  <a:gd name="T16" fmla="*/ 0 w 90"/>
                  <a:gd name="T17" fmla="*/ 73 h 89"/>
                  <a:gd name="T18" fmla="*/ 0 w 90"/>
                  <a:gd name="T19" fmla="*/ 73 h 89"/>
                  <a:gd name="T20" fmla="*/ 0 w 90"/>
                  <a:gd name="T21" fmla="*/ 75 h 89"/>
                  <a:gd name="T22" fmla="*/ 2 w 90"/>
                  <a:gd name="T23" fmla="*/ 81 h 89"/>
                  <a:gd name="T24" fmla="*/ 4 w 90"/>
                  <a:gd name="T25" fmla="*/ 84 h 89"/>
                  <a:gd name="T26" fmla="*/ 6 w 90"/>
                  <a:gd name="T27" fmla="*/ 87 h 89"/>
                  <a:gd name="T28" fmla="*/ 11 w 90"/>
                  <a:gd name="T29" fmla="*/ 89 h 89"/>
                  <a:gd name="T30" fmla="*/ 16 w 90"/>
                  <a:gd name="T31" fmla="*/ 89 h 89"/>
                  <a:gd name="T32" fmla="*/ 72 w 90"/>
                  <a:gd name="T33" fmla="*/ 89 h 89"/>
                  <a:gd name="T34" fmla="*/ 72 w 90"/>
                  <a:gd name="T35" fmla="*/ 89 h 89"/>
                  <a:gd name="T36" fmla="*/ 76 w 90"/>
                  <a:gd name="T37" fmla="*/ 89 h 89"/>
                  <a:gd name="T38" fmla="*/ 81 w 90"/>
                  <a:gd name="T39" fmla="*/ 87 h 89"/>
                  <a:gd name="T40" fmla="*/ 84 w 90"/>
                  <a:gd name="T41" fmla="*/ 85 h 89"/>
                  <a:gd name="T42" fmla="*/ 87 w 90"/>
                  <a:gd name="T43" fmla="*/ 83 h 89"/>
                  <a:gd name="T44" fmla="*/ 88 w 90"/>
                  <a:gd name="T45" fmla="*/ 79 h 89"/>
                  <a:gd name="T46" fmla="*/ 90 w 90"/>
                  <a:gd name="T47" fmla="*/ 73 h 89"/>
                  <a:gd name="T48" fmla="*/ 90 w 90"/>
                  <a:gd name="T49" fmla="*/ 17 h 89"/>
                  <a:gd name="T50" fmla="*/ 90 w 90"/>
                  <a:gd name="T51" fmla="*/ 17 h 89"/>
                  <a:gd name="T52" fmla="*/ 90 w 90"/>
                  <a:gd name="T53" fmla="*/ 14 h 89"/>
                  <a:gd name="T54" fmla="*/ 87 w 90"/>
                  <a:gd name="T55" fmla="*/ 8 h 89"/>
                  <a:gd name="T56" fmla="*/ 85 w 90"/>
                  <a:gd name="T57" fmla="*/ 5 h 89"/>
                  <a:gd name="T58" fmla="*/ 82 w 90"/>
                  <a:gd name="T59" fmla="*/ 2 h 89"/>
                  <a:gd name="T60" fmla="*/ 79 w 90"/>
                  <a:gd name="T61" fmla="*/ 1 h 89"/>
                  <a:gd name="T62" fmla="*/ 72 w 90"/>
                  <a:gd name="T63" fmla="*/ 0 h 89"/>
                  <a:gd name="T64" fmla="*/ 16 w 90"/>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89">
                    <a:moveTo>
                      <a:pt x="16" y="0"/>
                    </a:moveTo>
                    <a:lnTo>
                      <a:pt x="16" y="0"/>
                    </a:lnTo>
                    <a:lnTo>
                      <a:pt x="14" y="0"/>
                    </a:lnTo>
                    <a:lnTo>
                      <a:pt x="9" y="2"/>
                    </a:lnTo>
                    <a:lnTo>
                      <a:pt x="5" y="4"/>
                    </a:lnTo>
                    <a:lnTo>
                      <a:pt x="2" y="7"/>
                    </a:lnTo>
                    <a:lnTo>
                      <a:pt x="0" y="11"/>
                    </a:lnTo>
                    <a:lnTo>
                      <a:pt x="0" y="17"/>
                    </a:lnTo>
                    <a:lnTo>
                      <a:pt x="0" y="73"/>
                    </a:lnTo>
                    <a:lnTo>
                      <a:pt x="0" y="73"/>
                    </a:lnTo>
                    <a:lnTo>
                      <a:pt x="0" y="75"/>
                    </a:lnTo>
                    <a:lnTo>
                      <a:pt x="2" y="81"/>
                    </a:lnTo>
                    <a:lnTo>
                      <a:pt x="4" y="84"/>
                    </a:lnTo>
                    <a:lnTo>
                      <a:pt x="6" y="87"/>
                    </a:lnTo>
                    <a:lnTo>
                      <a:pt x="11" y="89"/>
                    </a:lnTo>
                    <a:lnTo>
                      <a:pt x="16" y="89"/>
                    </a:lnTo>
                    <a:lnTo>
                      <a:pt x="72" y="89"/>
                    </a:lnTo>
                    <a:lnTo>
                      <a:pt x="72" y="89"/>
                    </a:lnTo>
                    <a:lnTo>
                      <a:pt x="76" y="89"/>
                    </a:lnTo>
                    <a:lnTo>
                      <a:pt x="81" y="87"/>
                    </a:lnTo>
                    <a:lnTo>
                      <a:pt x="84" y="85"/>
                    </a:lnTo>
                    <a:lnTo>
                      <a:pt x="87" y="83"/>
                    </a:lnTo>
                    <a:lnTo>
                      <a:pt x="88" y="79"/>
                    </a:lnTo>
                    <a:lnTo>
                      <a:pt x="90" y="73"/>
                    </a:lnTo>
                    <a:lnTo>
                      <a:pt x="90" y="17"/>
                    </a:lnTo>
                    <a:lnTo>
                      <a:pt x="90" y="17"/>
                    </a:lnTo>
                    <a:lnTo>
                      <a:pt x="90" y="14"/>
                    </a:lnTo>
                    <a:lnTo>
                      <a:pt x="87" y="8"/>
                    </a:lnTo>
                    <a:lnTo>
                      <a:pt x="85" y="5"/>
                    </a:lnTo>
                    <a:lnTo>
                      <a:pt x="82" y="2"/>
                    </a:lnTo>
                    <a:lnTo>
                      <a:pt x="79"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6" name="Freeform 1596"/>
              <p:cNvSpPr>
                <a:spLocks/>
              </p:cNvSpPr>
              <p:nvPr/>
            </p:nvSpPr>
            <p:spPr bwMode="auto">
              <a:xfrm>
                <a:off x="6033944" y="4257901"/>
                <a:ext cx="141288" cy="141288"/>
              </a:xfrm>
              <a:custGeom>
                <a:avLst/>
                <a:gdLst>
                  <a:gd name="T0" fmla="*/ 16 w 89"/>
                  <a:gd name="T1" fmla="*/ 0 h 89"/>
                  <a:gd name="T2" fmla="*/ 16 w 89"/>
                  <a:gd name="T3" fmla="*/ 0 h 89"/>
                  <a:gd name="T4" fmla="*/ 14 w 89"/>
                  <a:gd name="T5" fmla="*/ 0 h 89"/>
                  <a:gd name="T6" fmla="*/ 8 w 89"/>
                  <a:gd name="T7" fmla="*/ 2 h 89"/>
                  <a:gd name="T8" fmla="*/ 5 w 89"/>
                  <a:gd name="T9" fmla="*/ 4 h 89"/>
                  <a:gd name="T10" fmla="*/ 2 w 89"/>
                  <a:gd name="T11" fmla="*/ 7 h 89"/>
                  <a:gd name="T12" fmla="*/ 0 w 89"/>
                  <a:gd name="T13" fmla="*/ 11 h 89"/>
                  <a:gd name="T14" fmla="*/ 0 w 89"/>
                  <a:gd name="T15" fmla="*/ 17 h 89"/>
                  <a:gd name="T16" fmla="*/ 0 w 89"/>
                  <a:gd name="T17" fmla="*/ 73 h 89"/>
                  <a:gd name="T18" fmla="*/ 0 w 89"/>
                  <a:gd name="T19" fmla="*/ 73 h 89"/>
                  <a:gd name="T20" fmla="*/ 0 w 89"/>
                  <a:gd name="T21" fmla="*/ 75 h 89"/>
                  <a:gd name="T22" fmla="*/ 2 w 89"/>
                  <a:gd name="T23" fmla="*/ 81 h 89"/>
                  <a:gd name="T24" fmla="*/ 4 w 89"/>
                  <a:gd name="T25" fmla="*/ 84 h 89"/>
                  <a:gd name="T26" fmla="*/ 6 w 89"/>
                  <a:gd name="T27" fmla="*/ 87 h 89"/>
                  <a:gd name="T28" fmla="*/ 10 w 89"/>
                  <a:gd name="T29" fmla="*/ 89 h 89"/>
                  <a:gd name="T30" fmla="*/ 16 w 89"/>
                  <a:gd name="T31" fmla="*/ 89 h 89"/>
                  <a:gd name="T32" fmla="*/ 72 w 89"/>
                  <a:gd name="T33" fmla="*/ 89 h 89"/>
                  <a:gd name="T34" fmla="*/ 72 w 89"/>
                  <a:gd name="T35" fmla="*/ 89 h 89"/>
                  <a:gd name="T36" fmla="*/ 75 w 89"/>
                  <a:gd name="T37" fmla="*/ 89 h 89"/>
                  <a:gd name="T38" fmla="*/ 81 w 89"/>
                  <a:gd name="T39" fmla="*/ 87 h 89"/>
                  <a:gd name="T40" fmla="*/ 84 w 89"/>
                  <a:gd name="T41" fmla="*/ 85 h 89"/>
                  <a:gd name="T42" fmla="*/ 87 w 89"/>
                  <a:gd name="T43" fmla="*/ 83 h 89"/>
                  <a:gd name="T44" fmla="*/ 88 w 89"/>
                  <a:gd name="T45" fmla="*/ 79 h 89"/>
                  <a:gd name="T46" fmla="*/ 89 w 89"/>
                  <a:gd name="T47" fmla="*/ 73 h 89"/>
                  <a:gd name="T48" fmla="*/ 89 w 89"/>
                  <a:gd name="T49" fmla="*/ 17 h 89"/>
                  <a:gd name="T50" fmla="*/ 89 w 89"/>
                  <a:gd name="T51" fmla="*/ 17 h 89"/>
                  <a:gd name="T52" fmla="*/ 89 w 89"/>
                  <a:gd name="T53" fmla="*/ 14 h 89"/>
                  <a:gd name="T54" fmla="*/ 87 w 89"/>
                  <a:gd name="T55" fmla="*/ 8 h 89"/>
                  <a:gd name="T56" fmla="*/ 85 w 89"/>
                  <a:gd name="T57" fmla="*/ 5 h 89"/>
                  <a:gd name="T58" fmla="*/ 82 w 89"/>
                  <a:gd name="T59" fmla="*/ 2 h 89"/>
                  <a:gd name="T60" fmla="*/ 78 w 89"/>
                  <a:gd name="T61" fmla="*/ 1 h 89"/>
                  <a:gd name="T62" fmla="*/ 72 w 89"/>
                  <a:gd name="T63" fmla="*/ 0 h 89"/>
                  <a:gd name="T64" fmla="*/ 16 w 89"/>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89">
                    <a:moveTo>
                      <a:pt x="16" y="0"/>
                    </a:moveTo>
                    <a:lnTo>
                      <a:pt x="16" y="0"/>
                    </a:lnTo>
                    <a:lnTo>
                      <a:pt x="14" y="0"/>
                    </a:lnTo>
                    <a:lnTo>
                      <a:pt x="8" y="2"/>
                    </a:lnTo>
                    <a:lnTo>
                      <a:pt x="5" y="4"/>
                    </a:lnTo>
                    <a:lnTo>
                      <a:pt x="2" y="7"/>
                    </a:lnTo>
                    <a:lnTo>
                      <a:pt x="0" y="11"/>
                    </a:lnTo>
                    <a:lnTo>
                      <a:pt x="0" y="17"/>
                    </a:lnTo>
                    <a:lnTo>
                      <a:pt x="0" y="73"/>
                    </a:lnTo>
                    <a:lnTo>
                      <a:pt x="0" y="73"/>
                    </a:lnTo>
                    <a:lnTo>
                      <a:pt x="0" y="75"/>
                    </a:lnTo>
                    <a:lnTo>
                      <a:pt x="2" y="81"/>
                    </a:lnTo>
                    <a:lnTo>
                      <a:pt x="4" y="84"/>
                    </a:lnTo>
                    <a:lnTo>
                      <a:pt x="6" y="87"/>
                    </a:lnTo>
                    <a:lnTo>
                      <a:pt x="10" y="89"/>
                    </a:lnTo>
                    <a:lnTo>
                      <a:pt x="16" y="89"/>
                    </a:lnTo>
                    <a:lnTo>
                      <a:pt x="72" y="89"/>
                    </a:lnTo>
                    <a:lnTo>
                      <a:pt x="72" y="89"/>
                    </a:lnTo>
                    <a:lnTo>
                      <a:pt x="75" y="89"/>
                    </a:lnTo>
                    <a:lnTo>
                      <a:pt x="81" y="87"/>
                    </a:lnTo>
                    <a:lnTo>
                      <a:pt x="84" y="85"/>
                    </a:lnTo>
                    <a:lnTo>
                      <a:pt x="87" y="83"/>
                    </a:lnTo>
                    <a:lnTo>
                      <a:pt x="88" y="79"/>
                    </a:lnTo>
                    <a:lnTo>
                      <a:pt x="89" y="73"/>
                    </a:lnTo>
                    <a:lnTo>
                      <a:pt x="89" y="17"/>
                    </a:lnTo>
                    <a:lnTo>
                      <a:pt x="89" y="17"/>
                    </a:lnTo>
                    <a:lnTo>
                      <a:pt x="89" y="14"/>
                    </a:lnTo>
                    <a:lnTo>
                      <a:pt x="87" y="8"/>
                    </a:lnTo>
                    <a:lnTo>
                      <a:pt x="85" y="5"/>
                    </a:lnTo>
                    <a:lnTo>
                      <a:pt x="82" y="2"/>
                    </a:lnTo>
                    <a:lnTo>
                      <a:pt x="78"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7" name="Freeform 1597"/>
              <p:cNvSpPr>
                <a:spLocks/>
              </p:cNvSpPr>
              <p:nvPr/>
            </p:nvSpPr>
            <p:spPr bwMode="auto">
              <a:xfrm>
                <a:off x="6789596" y="4789714"/>
                <a:ext cx="141288" cy="142875"/>
              </a:xfrm>
              <a:custGeom>
                <a:avLst/>
                <a:gdLst>
                  <a:gd name="T0" fmla="*/ 16 w 89"/>
                  <a:gd name="T1" fmla="*/ 0 h 90"/>
                  <a:gd name="T2" fmla="*/ 16 w 89"/>
                  <a:gd name="T3" fmla="*/ 0 h 90"/>
                  <a:gd name="T4" fmla="*/ 14 w 89"/>
                  <a:gd name="T5" fmla="*/ 0 h 90"/>
                  <a:gd name="T6" fmla="*/ 8 w 89"/>
                  <a:gd name="T7" fmla="*/ 3 h 90"/>
                  <a:gd name="T8" fmla="*/ 5 w 89"/>
                  <a:gd name="T9" fmla="*/ 5 h 90"/>
                  <a:gd name="T10" fmla="*/ 2 w 89"/>
                  <a:gd name="T11" fmla="*/ 8 h 90"/>
                  <a:gd name="T12" fmla="*/ 0 w 89"/>
                  <a:gd name="T13" fmla="*/ 12 h 90"/>
                  <a:gd name="T14" fmla="*/ 0 w 89"/>
                  <a:gd name="T15" fmla="*/ 18 h 90"/>
                  <a:gd name="T16" fmla="*/ 0 w 89"/>
                  <a:gd name="T17" fmla="*/ 74 h 90"/>
                  <a:gd name="T18" fmla="*/ 0 w 89"/>
                  <a:gd name="T19" fmla="*/ 74 h 90"/>
                  <a:gd name="T20" fmla="*/ 0 w 89"/>
                  <a:gd name="T21" fmla="*/ 76 h 90"/>
                  <a:gd name="T22" fmla="*/ 2 w 89"/>
                  <a:gd name="T23" fmla="*/ 83 h 90"/>
                  <a:gd name="T24" fmla="*/ 4 w 89"/>
                  <a:gd name="T25" fmla="*/ 86 h 90"/>
                  <a:gd name="T26" fmla="*/ 6 w 89"/>
                  <a:gd name="T27" fmla="*/ 88 h 90"/>
                  <a:gd name="T28" fmla="*/ 10 w 89"/>
                  <a:gd name="T29" fmla="*/ 90 h 90"/>
                  <a:gd name="T30" fmla="*/ 16 w 89"/>
                  <a:gd name="T31" fmla="*/ 90 h 90"/>
                  <a:gd name="T32" fmla="*/ 72 w 89"/>
                  <a:gd name="T33" fmla="*/ 90 h 90"/>
                  <a:gd name="T34" fmla="*/ 72 w 89"/>
                  <a:gd name="T35" fmla="*/ 90 h 90"/>
                  <a:gd name="T36" fmla="*/ 75 w 89"/>
                  <a:gd name="T37" fmla="*/ 90 h 90"/>
                  <a:gd name="T38" fmla="*/ 81 w 89"/>
                  <a:gd name="T39" fmla="*/ 88 h 90"/>
                  <a:gd name="T40" fmla="*/ 84 w 89"/>
                  <a:gd name="T41" fmla="*/ 87 h 90"/>
                  <a:gd name="T42" fmla="*/ 87 w 89"/>
                  <a:gd name="T43" fmla="*/ 84 h 90"/>
                  <a:gd name="T44" fmla="*/ 88 w 89"/>
                  <a:gd name="T45" fmla="*/ 79 h 90"/>
                  <a:gd name="T46" fmla="*/ 89 w 89"/>
                  <a:gd name="T47" fmla="*/ 74 h 90"/>
                  <a:gd name="T48" fmla="*/ 89 w 89"/>
                  <a:gd name="T49" fmla="*/ 18 h 90"/>
                  <a:gd name="T50" fmla="*/ 89 w 89"/>
                  <a:gd name="T51" fmla="*/ 18 h 90"/>
                  <a:gd name="T52" fmla="*/ 89 w 89"/>
                  <a:gd name="T53" fmla="*/ 15 h 90"/>
                  <a:gd name="T54" fmla="*/ 87 w 89"/>
                  <a:gd name="T55" fmla="*/ 9 h 90"/>
                  <a:gd name="T56" fmla="*/ 85 w 89"/>
                  <a:gd name="T57" fmla="*/ 6 h 90"/>
                  <a:gd name="T58" fmla="*/ 82 w 89"/>
                  <a:gd name="T59" fmla="*/ 4 h 90"/>
                  <a:gd name="T60" fmla="*/ 78 w 89"/>
                  <a:gd name="T61" fmla="*/ 2 h 90"/>
                  <a:gd name="T62" fmla="*/ 72 w 89"/>
                  <a:gd name="T63" fmla="*/ 0 h 90"/>
                  <a:gd name="T64" fmla="*/ 16 w 89"/>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0">
                    <a:moveTo>
                      <a:pt x="16" y="0"/>
                    </a:moveTo>
                    <a:lnTo>
                      <a:pt x="16" y="0"/>
                    </a:lnTo>
                    <a:lnTo>
                      <a:pt x="14" y="0"/>
                    </a:lnTo>
                    <a:lnTo>
                      <a:pt x="8" y="3"/>
                    </a:lnTo>
                    <a:lnTo>
                      <a:pt x="5" y="5"/>
                    </a:lnTo>
                    <a:lnTo>
                      <a:pt x="2" y="8"/>
                    </a:lnTo>
                    <a:lnTo>
                      <a:pt x="0" y="12"/>
                    </a:lnTo>
                    <a:lnTo>
                      <a:pt x="0" y="18"/>
                    </a:lnTo>
                    <a:lnTo>
                      <a:pt x="0" y="74"/>
                    </a:lnTo>
                    <a:lnTo>
                      <a:pt x="0" y="74"/>
                    </a:lnTo>
                    <a:lnTo>
                      <a:pt x="0" y="76"/>
                    </a:lnTo>
                    <a:lnTo>
                      <a:pt x="2" y="83"/>
                    </a:lnTo>
                    <a:lnTo>
                      <a:pt x="4" y="86"/>
                    </a:lnTo>
                    <a:lnTo>
                      <a:pt x="6" y="88"/>
                    </a:lnTo>
                    <a:lnTo>
                      <a:pt x="10" y="90"/>
                    </a:lnTo>
                    <a:lnTo>
                      <a:pt x="16" y="90"/>
                    </a:lnTo>
                    <a:lnTo>
                      <a:pt x="72" y="90"/>
                    </a:lnTo>
                    <a:lnTo>
                      <a:pt x="72" y="90"/>
                    </a:lnTo>
                    <a:lnTo>
                      <a:pt x="75" y="90"/>
                    </a:lnTo>
                    <a:lnTo>
                      <a:pt x="81" y="88"/>
                    </a:lnTo>
                    <a:lnTo>
                      <a:pt x="84" y="87"/>
                    </a:lnTo>
                    <a:lnTo>
                      <a:pt x="87" y="84"/>
                    </a:lnTo>
                    <a:lnTo>
                      <a:pt x="88" y="79"/>
                    </a:lnTo>
                    <a:lnTo>
                      <a:pt x="89" y="74"/>
                    </a:lnTo>
                    <a:lnTo>
                      <a:pt x="89" y="18"/>
                    </a:lnTo>
                    <a:lnTo>
                      <a:pt x="89" y="18"/>
                    </a:lnTo>
                    <a:lnTo>
                      <a:pt x="89" y="15"/>
                    </a:lnTo>
                    <a:lnTo>
                      <a:pt x="87" y="9"/>
                    </a:lnTo>
                    <a:lnTo>
                      <a:pt x="85" y="6"/>
                    </a:lnTo>
                    <a:lnTo>
                      <a:pt x="82" y="4"/>
                    </a:lnTo>
                    <a:lnTo>
                      <a:pt x="78" y="2"/>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8" name="Freeform 1598"/>
              <p:cNvSpPr>
                <a:spLocks/>
              </p:cNvSpPr>
              <p:nvPr/>
            </p:nvSpPr>
            <p:spPr bwMode="auto">
              <a:xfrm>
                <a:off x="6284770" y="4789714"/>
                <a:ext cx="142875" cy="142875"/>
              </a:xfrm>
              <a:custGeom>
                <a:avLst/>
                <a:gdLst>
                  <a:gd name="T0" fmla="*/ 16 w 90"/>
                  <a:gd name="T1" fmla="*/ 0 h 90"/>
                  <a:gd name="T2" fmla="*/ 16 w 90"/>
                  <a:gd name="T3" fmla="*/ 0 h 90"/>
                  <a:gd name="T4" fmla="*/ 14 w 90"/>
                  <a:gd name="T5" fmla="*/ 0 h 90"/>
                  <a:gd name="T6" fmla="*/ 9 w 90"/>
                  <a:gd name="T7" fmla="*/ 3 h 90"/>
                  <a:gd name="T8" fmla="*/ 6 w 90"/>
                  <a:gd name="T9" fmla="*/ 5 h 90"/>
                  <a:gd name="T10" fmla="*/ 2 w 90"/>
                  <a:gd name="T11" fmla="*/ 8 h 90"/>
                  <a:gd name="T12" fmla="*/ 0 w 90"/>
                  <a:gd name="T13" fmla="*/ 12 h 90"/>
                  <a:gd name="T14" fmla="*/ 0 w 90"/>
                  <a:gd name="T15" fmla="*/ 18 h 90"/>
                  <a:gd name="T16" fmla="*/ 0 w 90"/>
                  <a:gd name="T17" fmla="*/ 74 h 90"/>
                  <a:gd name="T18" fmla="*/ 0 w 90"/>
                  <a:gd name="T19" fmla="*/ 74 h 90"/>
                  <a:gd name="T20" fmla="*/ 0 w 90"/>
                  <a:gd name="T21" fmla="*/ 76 h 90"/>
                  <a:gd name="T22" fmla="*/ 2 w 90"/>
                  <a:gd name="T23" fmla="*/ 83 h 90"/>
                  <a:gd name="T24" fmla="*/ 5 w 90"/>
                  <a:gd name="T25" fmla="*/ 86 h 90"/>
                  <a:gd name="T26" fmla="*/ 7 w 90"/>
                  <a:gd name="T27" fmla="*/ 88 h 90"/>
                  <a:gd name="T28" fmla="*/ 11 w 90"/>
                  <a:gd name="T29" fmla="*/ 90 h 90"/>
                  <a:gd name="T30" fmla="*/ 16 w 90"/>
                  <a:gd name="T31" fmla="*/ 90 h 90"/>
                  <a:gd name="T32" fmla="*/ 73 w 90"/>
                  <a:gd name="T33" fmla="*/ 90 h 90"/>
                  <a:gd name="T34" fmla="*/ 73 w 90"/>
                  <a:gd name="T35" fmla="*/ 90 h 90"/>
                  <a:gd name="T36" fmla="*/ 76 w 90"/>
                  <a:gd name="T37" fmla="*/ 90 h 90"/>
                  <a:gd name="T38" fmla="*/ 81 w 90"/>
                  <a:gd name="T39" fmla="*/ 88 h 90"/>
                  <a:gd name="T40" fmla="*/ 84 w 90"/>
                  <a:gd name="T41" fmla="*/ 87 h 90"/>
                  <a:gd name="T42" fmla="*/ 88 w 90"/>
                  <a:gd name="T43" fmla="*/ 84 h 90"/>
                  <a:gd name="T44" fmla="*/ 89 w 90"/>
                  <a:gd name="T45" fmla="*/ 79 h 90"/>
                  <a:gd name="T46" fmla="*/ 90 w 90"/>
                  <a:gd name="T47" fmla="*/ 74 h 90"/>
                  <a:gd name="T48" fmla="*/ 90 w 90"/>
                  <a:gd name="T49" fmla="*/ 18 h 90"/>
                  <a:gd name="T50" fmla="*/ 90 w 90"/>
                  <a:gd name="T51" fmla="*/ 18 h 90"/>
                  <a:gd name="T52" fmla="*/ 90 w 90"/>
                  <a:gd name="T53" fmla="*/ 15 h 90"/>
                  <a:gd name="T54" fmla="*/ 88 w 90"/>
                  <a:gd name="T55" fmla="*/ 9 h 90"/>
                  <a:gd name="T56" fmla="*/ 86 w 90"/>
                  <a:gd name="T57" fmla="*/ 6 h 90"/>
                  <a:gd name="T58" fmla="*/ 82 w 90"/>
                  <a:gd name="T59" fmla="*/ 4 h 90"/>
                  <a:gd name="T60" fmla="*/ 79 w 90"/>
                  <a:gd name="T61" fmla="*/ 2 h 90"/>
                  <a:gd name="T62" fmla="*/ 73 w 90"/>
                  <a:gd name="T63" fmla="*/ 0 h 90"/>
                  <a:gd name="T64" fmla="*/ 16 w 90"/>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16" y="0"/>
                    </a:moveTo>
                    <a:lnTo>
                      <a:pt x="16" y="0"/>
                    </a:lnTo>
                    <a:lnTo>
                      <a:pt x="14" y="0"/>
                    </a:lnTo>
                    <a:lnTo>
                      <a:pt x="9" y="3"/>
                    </a:lnTo>
                    <a:lnTo>
                      <a:pt x="6" y="5"/>
                    </a:lnTo>
                    <a:lnTo>
                      <a:pt x="2" y="8"/>
                    </a:lnTo>
                    <a:lnTo>
                      <a:pt x="0" y="12"/>
                    </a:lnTo>
                    <a:lnTo>
                      <a:pt x="0" y="18"/>
                    </a:lnTo>
                    <a:lnTo>
                      <a:pt x="0" y="74"/>
                    </a:lnTo>
                    <a:lnTo>
                      <a:pt x="0" y="74"/>
                    </a:lnTo>
                    <a:lnTo>
                      <a:pt x="0" y="76"/>
                    </a:lnTo>
                    <a:lnTo>
                      <a:pt x="2" y="83"/>
                    </a:lnTo>
                    <a:lnTo>
                      <a:pt x="5" y="86"/>
                    </a:lnTo>
                    <a:lnTo>
                      <a:pt x="7" y="88"/>
                    </a:lnTo>
                    <a:lnTo>
                      <a:pt x="11" y="90"/>
                    </a:lnTo>
                    <a:lnTo>
                      <a:pt x="16" y="90"/>
                    </a:lnTo>
                    <a:lnTo>
                      <a:pt x="73" y="90"/>
                    </a:lnTo>
                    <a:lnTo>
                      <a:pt x="73" y="90"/>
                    </a:lnTo>
                    <a:lnTo>
                      <a:pt x="76" y="90"/>
                    </a:lnTo>
                    <a:lnTo>
                      <a:pt x="81" y="88"/>
                    </a:lnTo>
                    <a:lnTo>
                      <a:pt x="84" y="87"/>
                    </a:lnTo>
                    <a:lnTo>
                      <a:pt x="88" y="84"/>
                    </a:lnTo>
                    <a:lnTo>
                      <a:pt x="89" y="79"/>
                    </a:lnTo>
                    <a:lnTo>
                      <a:pt x="90" y="74"/>
                    </a:lnTo>
                    <a:lnTo>
                      <a:pt x="90" y="18"/>
                    </a:lnTo>
                    <a:lnTo>
                      <a:pt x="90" y="18"/>
                    </a:lnTo>
                    <a:lnTo>
                      <a:pt x="90" y="15"/>
                    </a:lnTo>
                    <a:lnTo>
                      <a:pt x="88" y="9"/>
                    </a:lnTo>
                    <a:lnTo>
                      <a:pt x="86" y="6"/>
                    </a:lnTo>
                    <a:lnTo>
                      <a:pt x="82" y="4"/>
                    </a:lnTo>
                    <a:lnTo>
                      <a:pt x="79" y="2"/>
                    </a:lnTo>
                    <a:lnTo>
                      <a:pt x="73"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9" name="Freeform 1599"/>
              <p:cNvSpPr>
                <a:spLocks/>
              </p:cNvSpPr>
              <p:nvPr/>
            </p:nvSpPr>
            <p:spPr bwMode="auto">
              <a:xfrm>
                <a:off x="5781532" y="4789714"/>
                <a:ext cx="141288" cy="142875"/>
              </a:xfrm>
              <a:custGeom>
                <a:avLst/>
                <a:gdLst>
                  <a:gd name="T0" fmla="*/ 16 w 89"/>
                  <a:gd name="T1" fmla="*/ 0 h 90"/>
                  <a:gd name="T2" fmla="*/ 16 w 89"/>
                  <a:gd name="T3" fmla="*/ 0 h 90"/>
                  <a:gd name="T4" fmla="*/ 14 w 89"/>
                  <a:gd name="T5" fmla="*/ 0 h 90"/>
                  <a:gd name="T6" fmla="*/ 8 w 89"/>
                  <a:gd name="T7" fmla="*/ 3 h 90"/>
                  <a:gd name="T8" fmla="*/ 5 w 89"/>
                  <a:gd name="T9" fmla="*/ 5 h 90"/>
                  <a:gd name="T10" fmla="*/ 2 w 89"/>
                  <a:gd name="T11" fmla="*/ 8 h 90"/>
                  <a:gd name="T12" fmla="*/ 0 w 89"/>
                  <a:gd name="T13" fmla="*/ 12 h 90"/>
                  <a:gd name="T14" fmla="*/ 0 w 89"/>
                  <a:gd name="T15" fmla="*/ 18 h 90"/>
                  <a:gd name="T16" fmla="*/ 0 w 89"/>
                  <a:gd name="T17" fmla="*/ 74 h 90"/>
                  <a:gd name="T18" fmla="*/ 0 w 89"/>
                  <a:gd name="T19" fmla="*/ 74 h 90"/>
                  <a:gd name="T20" fmla="*/ 0 w 89"/>
                  <a:gd name="T21" fmla="*/ 76 h 90"/>
                  <a:gd name="T22" fmla="*/ 2 w 89"/>
                  <a:gd name="T23" fmla="*/ 83 h 90"/>
                  <a:gd name="T24" fmla="*/ 4 w 89"/>
                  <a:gd name="T25" fmla="*/ 86 h 90"/>
                  <a:gd name="T26" fmla="*/ 6 w 89"/>
                  <a:gd name="T27" fmla="*/ 88 h 90"/>
                  <a:gd name="T28" fmla="*/ 11 w 89"/>
                  <a:gd name="T29" fmla="*/ 90 h 90"/>
                  <a:gd name="T30" fmla="*/ 16 w 89"/>
                  <a:gd name="T31" fmla="*/ 90 h 90"/>
                  <a:gd name="T32" fmla="*/ 72 w 89"/>
                  <a:gd name="T33" fmla="*/ 90 h 90"/>
                  <a:gd name="T34" fmla="*/ 72 w 89"/>
                  <a:gd name="T35" fmla="*/ 90 h 90"/>
                  <a:gd name="T36" fmla="*/ 75 w 89"/>
                  <a:gd name="T37" fmla="*/ 90 h 90"/>
                  <a:gd name="T38" fmla="*/ 81 w 89"/>
                  <a:gd name="T39" fmla="*/ 88 h 90"/>
                  <a:gd name="T40" fmla="*/ 84 w 89"/>
                  <a:gd name="T41" fmla="*/ 87 h 90"/>
                  <a:gd name="T42" fmla="*/ 86 w 89"/>
                  <a:gd name="T43" fmla="*/ 84 h 90"/>
                  <a:gd name="T44" fmla="*/ 88 w 89"/>
                  <a:gd name="T45" fmla="*/ 79 h 90"/>
                  <a:gd name="T46" fmla="*/ 89 w 89"/>
                  <a:gd name="T47" fmla="*/ 74 h 90"/>
                  <a:gd name="T48" fmla="*/ 89 w 89"/>
                  <a:gd name="T49" fmla="*/ 18 h 90"/>
                  <a:gd name="T50" fmla="*/ 89 w 89"/>
                  <a:gd name="T51" fmla="*/ 18 h 90"/>
                  <a:gd name="T52" fmla="*/ 89 w 89"/>
                  <a:gd name="T53" fmla="*/ 15 h 90"/>
                  <a:gd name="T54" fmla="*/ 87 w 89"/>
                  <a:gd name="T55" fmla="*/ 9 h 90"/>
                  <a:gd name="T56" fmla="*/ 85 w 89"/>
                  <a:gd name="T57" fmla="*/ 6 h 90"/>
                  <a:gd name="T58" fmla="*/ 82 w 89"/>
                  <a:gd name="T59" fmla="*/ 4 h 90"/>
                  <a:gd name="T60" fmla="*/ 79 w 89"/>
                  <a:gd name="T61" fmla="*/ 2 h 90"/>
                  <a:gd name="T62" fmla="*/ 72 w 89"/>
                  <a:gd name="T63" fmla="*/ 0 h 90"/>
                  <a:gd name="T64" fmla="*/ 16 w 89"/>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0">
                    <a:moveTo>
                      <a:pt x="16" y="0"/>
                    </a:moveTo>
                    <a:lnTo>
                      <a:pt x="16" y="0"/>
                    </a:lnTo>
                    <a:lnTo>
                      <a:pt x="14" y="0"/>
                    </a:lnTo>
                    <a:lnTo>
                      <a:pt x="8" y="3"/>
                    </a:lnTo>
                    <a:lnTo>
                      <a:pt x="5" y="5"/>
                    </a:lnTo>
                    <a:lnTo>
                      <a:pt x="2" y="8"/>
                    </a:lnTo>
                    <a:lnTo>
                      <a:pt x="0" y="12"/>
                    </a:lnTo>
                    <a:lnTo>
                      <a:pt x="0" y="18"/>
                    </a:lnTo>
                    <a:lnTo>
                      <a:pt x="0" y="74"/>
                    </a:lnTo>
                    <a:lnTo>
                      <a:pt x="0" y="74"/>
                    </a:lnTo>
                    <a:lnTo>
                      <a:pt x="0" y="76"/>
                    </a:lnTo>
                    <a:lnTo>
                      <a:pt x="2" y="83"/>
                    </a:lnTo>
                    <a:lnTo>
                      <a:pt x="4" y="86"/>
                    </a:lnTo>
                    <a:lnTo>
                      <a:pt x="6" y="88"/>
                    </a:lnTo>
                    <a:lnTo>
                      <a:pt x="11" y="90"/>
                    </a:lnTo>
                    <a:lnTo>
                      <a:pt x="16" y="90"/>
                    </a:lnTo>
                    <a:lnTo>
                      <a:pt x="72" y="90"/>
                    </a:lnTo>
                    <a:lnTo>
                      <a:pt x="72" y="90"/>
                    </a:lnTo>
                    <a:lnTo>
                      <a:pt x="75" y="90"/>
                    </a:lnTo>
                    <a:lnTo>
                      <a:pt x="81" y="88"/>
                    </a:lnTo>
                    <a:lnTo>
                      <a:pt x="84" y="87"/>
                    </a:lnTo>
                    <a:lnTo>
                      <a:pt x="86" y="84"/>
                    </a:lnTo>
                    <a:lnTo>
                      <a:pt x="88" y="79"/>
                    </a:lnTo>
                    <a:lnTo>
                      <a:pt x="89" y="74"/>
                    </a:lnTo>
                    <a:lnTo>
                      <a:pt x="89" y="18"/>
                    </a:lnTo>
                    <a:lnTo>
                      <a:pt x="89" y="18"/>
                    </a:lnTo>
                    <a:lnTo>
                      <a:pt x="89" y="15"/>
                    </a:lnTo>
                    <a:lnTo>
                      <a:pt x="87" y="9"/>
                    </a:lnTo>
                    <a:lnTo>
                      <a:pt x="85" y="6"/>
                    </a:lnTo>
                    <a:lnTo>
                      <a:pt x="82" y="4"/>
                    </a:lnTo>
                    <a:lnTo>
                      <a:pt x="79" y="2"/>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0" name="Freeform 1600"/>
              <p:cNvSpPr>
                <a:spLocks/>
              </p:cNvSpPr>
              <p:nvPr/>
            </p:nvSpPr>
            <p:spPr bwMode="auto">
              <a:xfrm>
                <a:off x="7040421" y="4789714"/>
                <a:ext cx="142875" cy="142875"/>
              </a:xfrm>
              <a:custGeom>
                <a:avLst/>
                <a:gdLst>
                  <a:gd name="T0" fmla="*/ 17 w 90"/>
                  <a:gd name="T1" fmla="*/ 0 h 90"/>
                  <a:gd name="T2" fmla="*/ 17 w 90"/>
                  <a:gd name="T3" fmla="*/ 0 h 90"/>
                  <a:gd name="T4" fmla="*/ 14 w 90"/>
                  <a:gd name="T5" fmla="*/ 0 h 90"/>
                  <a:gd name="T6" fmla="*/ 9 w 90"/>
                  <a:gd name="T7" fmla="*/ 3 h 90"/>
                  <a:gd name="T8" fmla="*/ 6 w 90"/>
                  <a:gd name="T9" fmla="*/ 5 h 90"/>
                  <a:gd name="T10" fmla="*/ 3 w 90"/>
                  <a:gd name="T11" fmla="*/ 8 h 90"/>
                  <a:gd name="T12" fmla="*/ 1 w 90"/>
                  <a:gd name="T13" fmla="*/ 12 h 90"/>
                  <a:gd name="T14" fmla="*/ 0 w 90"/>
                  <a:gd name="T15" fmla="*/ 18 h 90"/>
                  <a:gd name="T16" fmla="*/ 0 w 90"/>
                  <a:gd name="T17" fmla="*/ 74 h 90"/>
                  <a:gd name="T18" fmla="*/ 0 w 90"/>
                  <a:gd name="T19" fmla="*/ 74 h 90"/>
                  <a:gd name="T20" fmla="*/ 0 w 90"/>
                  <a:gd name="T21" fmla="*/ 76 h 90"/>
                  <a:gd name="T22" fmla="*/ 3 w 90"/>
                  <a:gd name="T23" fmla="*/ 83 h 90"/>
                  <a:gd name="T24" fmla="*/ 5 w 90"/>
                  <a:gd name="T25" fmla="*/ 86 h 90"/>
                  <a:gd name="T26" fmla="*/ 7 w 90"/>
                  <a:gd name="T27" fmla="*/ 88 h 90"/>
                  <a:gd name="T28" fmla="*/ 11 w 90"/>
                  <a:gd name="T29" fmla="*/ 90 h 90"/>
                  <a:gd name="T30" fmla="*/ 17 w 90"/>
                  <a:gd name="T31" fmla="*/ 90 h 90"/>
                  <a:gd name="T32" fmla="*/ 73 w 90"/>
                  <a:gd name="T33" fmla="*/ 90 h 90"/>
                  <a:gd name="T34" fmla="*/ 73 w 90"/>
                  <a:gd name="T35" fmla="*/ 90 h 90"/>
                  <a:gd name="T36" fmla="*/ 76 w 90"/>
                  <a:gd name="T37" fmla="*/ 90 h 90"/>
                  <a:gd name="T38" fmla="*/ 81 w 90"/>
                  <a:gd name="T39" fmla="*/ 88 h 90"/>
                  <a:gd name="T40" fmla="*/ 85 w 90"/>
                  <a:gd name="T41" fmla="*/ 87 h 90"/>
                  <a:gd name="T42" fmla="*/ 88 w 90"/>
                  <a:gd name="T43" fmla="*/ 84 h 90"/>
                  <a:gd name="T44" fmla="*/ 89 w 90"/>
                  <a:gd name="T45" fmla="*/ 79 h 90"/>
                  <a:gd name="T46" fmla="*/ 90 w 90"/>
                  <a:gd name="T47" fmla="*/ 74 h 90"/>
                  <a:gd name="T48" fmla="*/ 90 w 90"/>
                  <a:gd name="T49" fmla="*/ 18 h 90"/>
                  <a:gd name="T50" fmla="*/ 90 w 90"/>
                  <a:gd name="T51" fmla="*/ 18 h 90"/>
                  <a:gd name="T52" fmla="*/ 90 w 90"/>
                  <a:gd name="T53" fmla="*/ 15 h 90"/>
                  <a:gd name="T54" fmla="*/ 88 w 90"/>
                  <a:gd name="T55" fmla="*/ 9 h 90"/>
                  <a:gd name="T56" fmla="*/ 86 w 90"/>
                  <a:gd name="T57" fmla="*/ 6 h 90"/>
                  <a:gd name="T58" fmla="*/ 82 w 90"/>
                  <a:gd name="T59" fmla="*/ 4 h 90"/>
                  <a:gd name="T60" fmla="*/ 79 w 90"/>
                  <a:gd name="T61" fmla="*/ 2 h 90"/>
                  <a:gd name="T62" fmla="*/ 73 w 90"/>
                  <a:gd name="T63" fmla="*/ 0 h 90"/>
                  <a:gd name="T64" fmla="*/ 17 w 90"/>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17" y="0"/>
                    </a:moveTo>
                    <a:lnTo>
                      <a:pt x="17" y="0"/>
                    </a:lnTo>
                    <a:lnTo>
                      <a:pt x="14" y="0"/>
                    </a:lnTo>
                    <a:lnTo>
                      <a:pt x="9" y="3"/>
                    </a:lnTo>
                    <a:lnTo>
                      <a:pt x="6" y="5"/>
                    </a:lnTo>
                    <a:lnTo>
                      <a:pt x="3" y="8"/>
                    </a:lnTo>
                    <a:lnTo>
                      <a:pt x="1" y="12"/>
                    </a:lnTo>
                    <a:lnTo>
                      <a:pt x="0" y="18"/>
                    </a:lnTo>
                    <a:lnTo>
                      <a:pt x="0" y="74"/>
                    </a:lnTo>
                    <a:lnTo>
                      <a:pt x="0" y="74"/>
                    </a:lnTo>
                    <a:lnTo>
                      <a:pt x="0" y="76"/>
                    </a:lnTo>
                    <a:lnTo>
                      <a:pt x="3" y="83"/>
                    </a:lnTo>
                    <a:lnTo>
                      <a:pt x="5" y="86"/>
                    </a:lnTo>
                    <a:lnTo>
                      <a:pt x="7" y="88"/>
                    </a:lnTo>
                    <a:lnTo>
                      <a:pt x="11" y="90"/>
                    </a:lnTo>
                    <a:lnTo>
                      <a:pt x="17" y="90"/>
                    </a:lnTo>
                    <a:lnTo>
                      <a:pt x="73" y="90"/>
                    </a:lnTo>
                    <a:lnTo>
                      <a:pt x="73" y="90"/>
                    </a:lnTo>
                    <a:lnTo>
                      <a:pt x="76" y="90"/>
                    </a:lnTo>
                    <a:lnTo>
                      <a:pt x="81" y="88"/>
                    </a:lnTo>
                    <a:lnTo>
                      <a:pt x="85" y="87"/>
                    </a:lnTo>
                    <a:lnTo>
                      <a:pt x="88" y="84"/>
                    </a:lnTo>
                    <a:lnTo>
                      <a:pt x="89" y="79"/>
                    </a:lnTo>
                    <a:lnTo>
                      <a:pt x="90" y="74"/>
                    </a:lnTo>
                    <a:lnTo>
                      <a:pt x="90" y="18"/>
                    </a:lnTo>
                    <a:lnTo>
                      <a:pt x="90" y="18"/>
                    </a:lnTo>
                    <a:lnTo>
                      <a:pt x="90" y="15"/>
                    </a:lnTo>
                    <a:lnTo>
                      <a:pt x="88" y="9"/>
                    </a:lnTo>
                    <a:lnTo>
                      <a:pt x="86" y="6"/>
                    </a:lnTo>
                    <a:lnTo>
                      <a:pt x="82" y="4"/>
                    </a:lnTo>
                    <a:lnTo>
                      <a:pt x="79" y="2"/>
                    </a:lnTo>
                    <a:lnTo>
                      <a:pt x="73" y="0"/>
                    </a:lnTo>
                    <a:lnTo>
                      <a:pt x="17"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1" name="Freeform 1601"/>
              <p:cNvSpPr>
                <a:spLocks/>
              </p:cNvSpPr>
              <p:nvPr/>
            </p:nvSpPr>
            <p:spPr bwMode="auto">
              <a:xfrm>
                <a:off x="6537183" y="4789714"/>
                <a:ext cx="142875" cy="142875"/>
              </a:xfrm>
              <a:custGeom>
                <a:avLst/>
                <a:gdLst>
                  <a:gd name="T0" fmla="*/ 16 w 90"/>
                  <a:gd name="T1" fmla="*/ 0 h 90"/>
                  <a:gd name="T2" fmla="*/ 16 w 90"/>
                  <a:gd name="T3" fmla="*/ 0 h 90"/>
                  <a:gd name="T4" fmla="*/ 14 w 90"/>
                  <a:gd name="T5" fmla="*/ 0 h 90"/>
                  <a:gd name="T6" fmla="*/ 9 w 90"/>
                  <a:gd name="T7" fmla="*/ 3 h 90"/>
                  <a:gd name="T8" fmla="*/ 5 w 90"/>
                  <a:gd name="T9" fmla="*/ 5 h 90"/>
                  <a:gd name="T10" fmla="*/ 2 w 90"/>
                  <a:gd name="T11" fmla="*/ 8 h 90"/>
                  <a:gd name="T12" fmla="*/ 0 w 90"/>
                  <a:gd name="T13" fmla="*/ 12 h 90"/>
                  <a:gd name="T14" fmla="*/ 0 w 90"/>
                  <a:gd name="T15" fmla="*/ 18 h 90"/>
                  <a:gd name="T16" fmla="*/ 0 w 90"/>
                  <a:gd name="T17" fmla="*/ 74 h 90"/>
                  <a:gd name="T18" fmla="*/ 0 w 90"/>
                  <a:gd name="T19" fmla="*/ 74 h 90"/>
                  <a:gd name="T20" fmla="*/ 0 w 90"/>
                  <a:gd name="T21" fmla="*/ 76 h 90"/>
                  <a:gd name="T22" fmla="*/ 2 w 90"/>
                  <a:gd name="T23" fmla="*/ 83 h 90"/>
                  <a:gd name="T24" fmla="*/ 4 w 90"/>
                  <a:gd name="T25" fmla="*/ 86 h 90"/>
                  <a:gd name="T26" fmla="*/ 6 w 90"/>
                  <a:gd name="T27" fmla="*/ 88 h 90"/>
                  <a:gd name="T28" fmla="*/ 11 w 90"/>
                  <a:gd name="T29" fmla="*/ 90 h 90"/>
                  <a:gd name="T30" fmla="*/ 16 w 90"/>
                  <a:gd name="T31" fmla="*/ 90 h 90"/>
                  <a:gd name="T32" fmla="*/ 72 w 90"/>
                  <a:gd name="T33" fmla="*/ 90 h 90"/>
                  <a:gd name="T34" fmla="*/ 72 w 90"/>
                  <a:gd name="T35" fmla="*/ 90 h 90"/>
                  <a:gd name="T36" fmla="*/ 76 w 90"/>
                  <a:gd name="T37" fmla="*/ 90 h 90"/>
                  <a:gd name="T38" fmla="*/ 81 w 90"/>
                  <a:gd name="T39" fmla="*/ 88 h 90"/>
                  <a:gd name="T40" fmla="*/ 84 w 90"/>
                  <a:gd name="T41" fmla="*/ 87 h 90"/>
                  <a:gd name="T42" fmla="*/ 87 w 90"/>
                  <a:gd name="T43" fmla="*/ 84 h 90"/>
                  <a:gd name="T44" fmla="*/ 88 w 90"/>
                  <a:gd name="T45" fmla="*/ 79 h 90"/>
                  <a:gd name="T46" fmla="*/ 90 w 90"/>
                  <a:gd name="T47" fmla="*/ 74 h 90"/>
                  <a:gd name="T48" fmla="*/ 90 w 90"/>
                  <a:gd name="T49" fmla="*/ 18 h 90"/>
                  <a:gd name="T50" fmla="*/ 90 w 90"/>
                  <a:gd name="T51" fmla="*/ 18 h 90"/>
                  <a:gd name="T52" fmla="*/ 90 w 90"/>
                  <a:gd name="T53" fmla="*/ 15 h 90"/>
                  <a:gd name="T54" fmla="*/ 87 w 90"/>
                  <a:gd name="T55" fmla="*/ 9 h 90"/>
                  <a:gd name="T56" fmla="*/ 85 w 90"/>
                  <a:gd name="T57" fmla="*/ 6 h 90"/>
                  <a:gd name="T58" fmla="*/ 82 w 90"/>
                  <a:gd name="T59" fmla="*/ 4 h 90"/>
                  <a:gd name="T60" fmla="*/ 79 w 90"/>
                  <a:gd name="T61" fmla="*/ 2 h 90"/>
                  <a:gd name="T62" fmla="*/ 72 w 90"/>
                  <a:gd name="T63" fmla="*/ 0 h 90"/>
                  <a:gd name="T64" fmla="*/ 16 w 90"/>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16" y="0"/>
                    </a:moveTo>
                    <a:lnTo>
                      <a:pt x="16" y="0"/>
                    </a:lnTo>
                    <a:lnTo>
                      <a:pt x="14" y="0"/>
                    </a:lnTo>
                    <a:lnTo>
                      <a:pt x="9" y="3"/>
                    </a:lnTo>
                    <a:lnTo>
                      <a:pt x="5" y="5"/>
                    </a:lnTo>
                    <a:lnTo>
                      <a:pt x="2" y="8"/>
                    </a:lnTo>
                    <a:lnTo>
                      <a:pt x="0" y="12"/>
                    </a:lnTo>
                    <a:lnTo>
                      <a:pt x="0" y="18"/>
                    </a:lnTo>
                    <a:lnTo>
                      <a:pt x="0" y="74"/>
                    </a:lnTo>
                    <a:lnTo>
                      <a:pt x="0" y="74"/>
                    </a:lnTo>
                    <a:lnTo>
                      <a:pt x="0" y="76"/>
                    </a:lnTo>
                    <a:lnTo>
                      <a:pt x="2" y="83"/>
                    </a:lnTo>
                    <a:lnTo>
                      <a:pt x="4" y="86"/>
                    </a:lnTo>
                    <a:lnTo>
                      <a:pt x="6" y="88"/>
                    </a:lnTo>
                    <a:lnTo>
                      <a:pt x="11" y="90"/>
                    </a:lnTo>
                    <a:lnTo>
                      <a:pt x="16" y="90"/>
                    </a:lnTo>
                    <a:lnTo>
                      <a:pt x="72" y="90"/>
                    </a:lnTo>
                    <a:lnTo>
                      <a:pt x="72" y="90"/>
                    </a:lnTo>
                    <a:lnTo>
                      <a:pt x="76" y="90"/>
                    </a:lnTo>
                    <a:lnTo>
                      <a:pt x="81" y="88"/>
                    </a:lnTo>
                    <a:lnTo>
                      <a:pt x="84" y="87"/>
                    </a:lnTo>
                    <a:lnTo>
                      <a:pt x="87" y="84"/>
                    </a:lnTo>
                    <a:lnTo>
                      <a:pt x="88" y="79"/>
                    </a:lnTo>
                    <a:lnTo>
                      <a:pt x="90" y="74"/>
                    </a:lnTo>
                    <a:lnTo>
                      <a:pt x="90" y="18"/>
                    </a:lnTo>
                    <a:lnTo>
                      <a:pt x="90" y="18"/>
                    </a:lnTo>
                    <a:lnTo>
                      <a:pt x="90" y="15"/>
                    </a:lnTo>
                    <a:lnTo>
                      <a:pt x="87" y="9"/>
                    </a:lnTo>
                    <a:lnTo>
                      <a:pt x="85" y="6"/>
                    </a:lnTo>
                    <a:lnTo>
                      <a:pt x="82" y="4"/>
                    </a:lnTo>
                    <a:lnTo>
                      <a:pt x="79" y="2"/>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2" name="Freeform 1602"/>
              <p:cNvSpPr>
                <a:spLocks/>
              </p:cNvSpPr>
              <p:nvPr/>
            </p:nvSpPr>
            <p:spPr bwMode="auto">
              <a:xfrm>
                <a:off x="6033944" y="4789714"/>
                <a:ext cx="141288" cy="142875"/>
              </a:xfrm>
              <a:custGeom>
                <a:avLst/>
                <a:gdLst>
                  <a:gd name="T0" fmla="*/ 16 w 89"/>
                  <a:gd name="T1" fmla="*/ 0 h 90"/>
                  <a:gd name="T2" fmla="*/ 16 w 89"/>
                  <a:gd name="T3" fmla="*/ 0 h 90"/>
                  <a:gd name="T4" fmla="*/ 14 w 89"/>
                  <a:gd name="T5" fmla="*/ 0 h 90"/>
                  <a:gd name="T6" fmla="*/ 8 w 89"/>
                  <a:gd name="T7" fmla="*/ 3 h 90"/>
                  <a:gd name="T8" fmla="*/ 5 w 89"/>
                  <a:gd name="T9" fmla="*/ 5 h 90"/>
                  <a:gd name="T10" fmla="*/ 2 w 89"/>
                  <a:gd name="T11" fmla="*/ 8 h 90"/>
                  <a:gd name="T12" fmla="*/ 0 w 89"/>
                  <a:gd name="T13" fmla="*/ 12 h 90"/>
                  <a:gd name="T14" fmla="*/ 0 w 89"/>
                  <a:gd name="T15" fmla="*/ 18 h 90"/>
                  <a:gd name="T16" fmla="*/ 0 w 89"/>
                  <a:gd name="T17" fmla="*/ 74 h 90"/>
                  <a:gd name="T18" fmla="*/ 0 w 89"/>
                  <a:gd name="T19" fmla="*/ 74 h 90"/>
                  <a:gd name="T20" fmla="*/ 0 w 89"/>
                  <a:gd name="T21" fmla="*/ 76 h 90"/>
                  <a:gd name="T22" fmla="*/ 2 w 89"/>
                  <a:gd name="T23" fmla="*/ 83 h 90"/>
                  <a:gd name="T24" fmla="*/ 4 w 89"/>
                  <a:gd name="T25" fmla="*/ 86 h 90"/>
                  <a:gd name="T26" fmla="*/ 6 w 89"/>
                  <a:gd name="T27" fmla="*/ 88 h 90"/>
                  <a:gd name="T28" fmla="*/ 10 w 89"/>
                  <a:gd name="T29" fmla="*/ 90 h 90"/>
                  <a:gd name="T30" fmla="*/ 16 w 89"/>
                  <a:gd name="T31" fmla="*/ 90 h 90"/>
                  <a:gd name="T32" fmla="*/ 72 w 89"/>
                  <a:gd name="T33" fmla="*/ 90 h 90"/>
                  <a:gd name="T34" fmla="*/ 72 w 89"/>
                  <a:gd name="T35" fmla="*/ 90 h 90"/>
                  <a:gd name="T36" fmla="*/ 75 w 89"/>
                  <a:gd name="T37" fmla="*/ 90 h 90"/>
                  <a:gd name="T38" fmla="*/ 81 w 89"/>
                  <a:gd name="T39" fmla="*/ 88 h 90"/>
                  <a:gd name="T40" fmla="*/ 84 w 89"/>
                  <a:gd name="T41" fmla="*/ 87 h 90"/>
                  <a:gd name="T42" fmla="*/ 87 w 89"/>
                  <a:gd name="T43" fmla="*/ 84 h 90"/>
                  <a:gd name="T44" fmla="*/ 88 w 89"/>
                  <a:gd name="T45" fmla="*/ 79 h 90"/>
                  <a:gd name="T46" fmla="*/ 89 w 89"/>
                  <a:gd name="T47" fmla="*/ 74 h 90"/>
                  <a:gd name="T48" fmla="*/ 89 w 89"/>
                  <a:gd name="T49" fmla="*/ 18 h 90"/>
                  <a:gd name="T50" fmla="*/ 89 w 89"/>
                  <a:gd name="T51" fmla="*/ 18 h 90"/>
                  <a:gd name="T52" fmla="*/ 89 w 89"/>
                  <a:gd name="T53" fmla="*/ 15 h 90"/>
                  <a:gd name="T54" fmla="*/ 87 w 89"/>
                  <a:gd name="T55" fmla="*/ 9 h 90"/>
                  <a:gd name="T56" fmla="*/ 85 w 89"/>
                  <a:gd name="T57" fmla="*/ 6 h 90"/>
                  <a:gd name="T58" fmla="*/ 82 w 89"/>
                  <a:gd name="T59" fmla="*/ 4 h 90"/>
                  <a:gd name="T60" fmla="*/ 78 w 89"/>
                  <a:gd name="T61" fmla="*/ 2 h 90"/>
                  <a:gd name="T62" fmla="*/ 72 w 89"/>
                  <a:gd name="T63" fmla="*/ 0 h 90"/>
                  <a:gd name="T64" fmla="*/ 16 w 89"/>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0">
                    <a:moveTo>
                      <a:pt x="16" y="0"/>
                    </a:moveTo>
                    <a:lnTo>
                      <a:pt x="16" y="0"/>
                    </a:lnTo>
                    <a:lnTo>
                      <a:pt x="14" y="0"/>
                    </a:lnTo>
                    <a:lnTo>
                      <a:pt x="8" y="3"/>
                    </a:lnTo>
                    <a:lnTo>
                      <a:pt x="5" y="5"/>
                    </a:lnTo>
                    <a:lnTo>
                      <a:pt x="2" y="8"/>
                    </a:lnTo>
                    <a:lnTo>
                      <a:pt x="0" y="12"/>
                    </a:lnTo>
                    <a:lnTo>
                      <a:pt x="0" y="18"/>
                    </a:lnTo>
                    <a:lnTo>
                      <a:pt x="0" y="74"/>
                    </a:lnTo>
                    <a:lnTo>
                      <a:pt x="0" y="74"/>
                    </a:lnTo>
                    <a:lnTo>
                      <a:pt x="0" y="76"/>
                    </a:lnTo>
                    <a:lnTo>
                      <a:pt x="2" y="83"/>
                    </a:lnTo>
                    <a:lnTo>
                      <a:pt x="4" y="86"/>
                    </a:lnTo>
                    <a:lnTo>
                      <a:pt x="6" y="88"/>
                    </a:lnTo>
                    <a:lnTo>
                      <a:pt x="10" y="90"/>
                    </a:lnTo>
                    <a:lnTo>
                      <a:pt x="16" y="90"/>
                    </a:lnTo>
                    <a:lnTo>
                      <a:pt x="72" y="90"/>
                    </a:lnTo>
                    <a:lnTo>
                      <a:pt x="72" y="90"/>
                    </a:lnTo>
                    <a:lnTo>
                      <a:pt x="75" y="90"/>
                    </a:lnTo>
                    <a:lnTo>
                      <a:pt x="81" y="88"/>
                    </a:lnTo>
                    <a:lnTo>
                      <a:pt x="84" y="87"/>
                    </a:lnTo>
                    <a:lnTo>
                      <a:pt x="87" y="84"/>
                    </a:lnTo>
                    <a:lnTo>
                      <a:pt x="88" y="79"/>
                    </a:lnTo>
                    <a:lnTo>
                      <a:pt x="89" y="74"/>
                    </a:lnTo>
                    <a:lnTo>
                      <a:pt x="89" y="18"/>
                    </a:lnTo>
                    <a:lnTo>
                      <a:pt x="89" y="18"/>
                    </a:lnTo>
                    <a:lnTo>
                      <a:pt x="89" y="15"/>
                    </a:lnTo>
                    <a:lnTo>
                      <a:pt x="87" y="9"/>
                    </a:lnTo>
                    <a:lnTo>
                      <a:pt x="85" y="6"/>
                    </a:lnTo>
                    <a:lnTo>
                      <a:pt x="82" y="4"/>
                    </a:lnTo>
                    <a:lnTo>
                      <a:pt x="78" y="2"/>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3" name="Freeform 1603"/>
              <p:cNvSpPr>
                <a:spLocks/>
              </p:cNvSpPr>
              <p:nvPr/>
            </p:nvSpPr>
            <p:spPr bwMode="auto">
              <a:xfrm>
                <a:off x="6789596" y="3724500"/>
                <a:ext cx="141288" cy="142875"/>
              </a:xfrm>
              <a:custGeom>
                <a:avLst/>
                <a:gdLst>
                  <a:gd name="T0" fmla="*/ 16 w 89"/>
                  <a:gd name="T1" fmla="*/ 0 h 90"/>
                  <a:gd name="T2" fmla="*/ 16 w 89"/>
                  <a:gd name="T3" fmla="*/ 0 h 90"/>
                  <a:gd name="T4" fmla="*/ 14 w 89"/>
                  <a:gd name="T5" fmla="*/ 0 h 90"/>
                  <a:gd name="T6" fmla="*/ 8 w 89"/>
                  <a:gd name="T7" fmla="*/ 2 h 90"/>
                  <a:gd name="T8" fmla="*/ 5 w 89"/>
                  <a:gd name="T9" fmla="*/ 4 h 90"/>
                  <a:gd name="T10" fmla="*/ 2 w 89"/>
                  <a:gd name="T11" fmla="*/ 6 h 90"/>
                  <a:gd name="T12" fmla="*/ 0 w 89"/>
                  <a:gd name="T13" fmla="*/ 11 h 90"/>
                  <a:gd name="T14" fmla="*/ 0 w 89"/>
                  <a:gd name="T15" fmla="*/ 16 h 90"/>
                  <a:gd name="T16" fmla="*/ 0 w 89"/>
                  <a:gd name="T17" fmla="*/ 73 h 90"/>
                  <a:gd name="T18" fmla="*/ 0 w 89"/>
                  <a:gd name="T19" fmla="*/ 73 h 90"/>
                  <a:gd name="T20" fmla="*/ 0 w 89"/>
                  <a:gd name="T21" fmla="*/ 76 h 90"/>
                  <a:gd name="T22" fmla="*/ 2 w 89"/>
                  <a:gd name="T23" fmla="*/ 81 h 90"/>
                  <a:gd name="T24" fmla="*/ 4 w 89"/>
                  <a:gd name="T25" fmla="*/ 84 h 90"/>
                  <a:gd name="T26" fmla="*/ 6 w 89"/>
                  <a:gd name="T27" fmla="*/ 87 h 90"/>
                  <a:gd name="T28" fmla="*/ 10 w 89"/>
                  <a:gd name="T29" fmla="*/ 89 h 90"/>
                  <a:gd name="T30" fmla="*/ 16 w 89"/>
                  <a:gd name="T31" fmla="*/ 90 h 90"/>
                  <a:gd name="T32" fmla="*/ 72 w 89"/>
                  <a:gd name="T33" fmla="*/ 90 h 90"/>
                  <a:gd name="T34" fmla="*/ 72 w 89"/>
                  <a:gd name="T35" fmla="*/ 90 h 90"/>
                  <a:gd name="T36" fmla="*/ 75 w 89"/>
                  <a:gd name="T37" fmla="*/ 90 h 90"/>
                  <a:gd name="T38" fmla="*/ 81 w 89"/>
                  <a:gd name="T39" fmla="*/ 87 h 90"/>
                  <a:gd name="T40" fmla="*/ 84 w 89"/>
                  <a:gd name="T41" fmla="*/ 85 h 90"/>
                  <a:gd name="T42" fmla="*/ 87 w 89"/>
                  <a:gd name="T43" fmla="*/ 82 h 90"/>
                  <a:gd name="T44" fmla="*/ 88 w 89"/>
                  <a:gd name="T45" fmla="*/ 79 h 90"/>
                  <a:gd name="T46" fmla="*/ 89 w 89"/>
                  <a:gd name="T47" fmla="*/ 73 h 90"/>
                  <a:gd name="T48" fmla="*/ 89 w 89"/>
                  <a:gd name="T49" fmla="*/ 16 h 90"/>
                  <a:gd name="T50" fmla="*/ 89 w 89"/>
                  <a:gd name="T51" fmla="*/ 16 h 90"/>
                  <a:gd name="T52" fmla="*/ 89 w 89"/>
                  <a:gd name="T53" fmla="*/ 14 h 90"/>
                  <a:gd name="T54" fmla="*/ 87 w 89"/>
                  <a:gd name="T55" fmla="*/ 9 h 90"/>
                  <a:gd name="T56" fmla="*/ 85 w 89"/>
                  <a:gd name="T57" fmla="*/ 5 h 90"/>
                  <a:gd name="T58" fmla="*/ 82 w 89"/>
                  <a:gd name="T59" fmla="*/ 2 h 90"/>
                  <a:gd name="T60" fmla="*/ 78 w 89"/>
                  <a:gd name="T61" fmla="*/ 1 h 90"/>
                  <a:gd name="T62" fmla="*/ 72 w 89"/>
                  <a:gd name="T63" fmla="*/ 0 h 90"/>
                  <a:gd name="T64" fmla="*/ 16 w 89"/>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0">
                    <a:moveTo>
                      <a:pt x="16" y="0"/>
                    </a:moveTo>
                    <a:lnTo>
                      <a:pt x="16" y="0"/>
                    </a:lnTo>
                    <a:lnTo>
                      <a:pt x="14" y="0"/>
                    </a:lnTo>
                    <a:lnTo>
                      <a:pt x="8" y="2"/>
                    </a:lnTo>
                    <a:lnTo>
                      <a:pt x="5" y="4"/>
                    </a:lnTo>
                    <a:lnTo>
                      <a:pt x="2" y="6"/>
                    </a:lnTo>
                    <a:lnTo>
                      <a:pt x="0" y="11"/>
                    </a:lnTo>
                    <a:lnTo>
                      <a:pt x="0" y="16"/>
                    </a:lnTo>
                    <a:lnTo>
                      <a:pt x="0" y="73"/>
                    </a:lnTo>
                    <a:lnTo>
                      <a:pt x="0" y="73"/>
                    </a:lnTo>
                    <a:lnTo>
                      <a:pt x="0" y="76"/>
                    </a:lnTo>
                    <a:lnTo>
                      <a:pt x="2" y="81"/>
                    </a:lnTo>
                    <a:lnTo>
                      <a:pt x="4" y="84"/>
                    </a:lnTo>
                    <a:lnTo>
                      <a:pt x="6" y="87"/>
                    </a:lnTo>
                    <a:lnTo>
                      <a:pt x="10" y="89"/>
                    </a:lnTo>
                    <a:lnTo>
                      <a:pt x="16" y="90"/>
                    </a:lnTo>
                    <a:lnTo>
                      <a:pt x="72" y="90"/>
                    </a:lnTo>
                    <a:lnTo>
                      <a:pt x="72" y="90"/>
                    </a:lnTo>
                    <a:lnTo>
                      <a:pt x="75" y="90"/>
                    </a:lnTo>
                    <a:lnTo>
                      <a:pt x="81" y="87"/>
                    </a:lnTo>
                    <a:lnTo>
                      <a:pt x="84" y="85"/>
                    </a:lnTo>
                    <a:lnTo>
                      <a:pt x="87" y="82"/>
                    </a:lnTo>
                    <a:lnTo>
                      <a:pt x="88" y="79"/>
                    </a:lnTo>
                    <a:lnTo>
                      <a:pt x="89" y="73"/>
                    </a:lnTo>
                    <a:lnTo>
                      <a:pt x="89" y="16"/>
                    </a:lnTo>
                    <a:lnTo>
                      <a:pt x="89" y="16"/>
                    </a:lnTo>
                    <a:lnTo>
                      <a:pt x="89" y="14"/>
                    </a:lnTo>
                    <a:lnTo>
                      <a:pt x="87" y="9"/>
                    </a:lnTo>
                    <a:lnTo>
                      <a:pt x="85" y="5"/>
                    </a:lnTo>
                    <a:lnTo>
                      <a:pt x="82" y="2"/>
                    </a:lnTo>
                    <a:lnTo>
                      <a:pt x="78"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4" name="Freeform 1604"/>
              <p:cNvSpPr>
                <a:spLocks/>
              </p:cNvSpPr>
              <p:nvPr/>
            </p:nvSpPr>
            <p:spPr bwMode="auto">
              <a:xfrm>
                <a:off x="6284770" y="3724500"/>
                <a:ext cx="142875" cy="142875"/>
              </a:xfrm>
              <a:custGeom>
                <a:avLst/>
                <a:gdLst>
                  <a:gd name="T0" fmla="*/ 16 w 90"/>
                  <a:gd name="T1" fmla="*/ 0 h 90"/>
                  <a:gd name="T2" fmla="*/ 16 w 90"/>
                  <a:gd name="T3" fmla="*/ 0 h 90"/>
                  <a:gd name="T4" fmla="*/ 14 w 90"/>
                  <a:gd name="T5" fmla="*/ 0 h 90"/>
                  <a:gd name="T6" fmla="*/ 9 w 90"/>
                  <a:gd name="T7" fmla="*/ 2 h 90"/>
                  <a:gd name="T8" fmla="*/ 6 w 90"/>
                  <a:gd name="T9" fmla="*/ 4 h 90"/>
                  <a:gd name="T10" fmla="*/ 2 w 90"/>
                  <a:gd name="T11" fmla="*/ 6 h 90"/>
                  <a:gd name="T12" fmla="*/ 0 w 90"/>
                  <a:gd name="T13" fmla="*/ 11 h 90"/>
                  <a:gd name="T14" fmla="*/ 0 w 90"/>
                  <a:gd name="T15" fmla="*/ 16 h 90"/>
                  <a:gd name="T16" fmla="*/ 0 w 90"/>
                  <a:gd name="T17" fmla="*/ 73 h 90"/>
                  <a:gd name="T18" fmla="*/ 0 w 90"/>
                  <a:gd name="T19" fmla="*/ 73 h 90"/>
                  <a:gd name="T20" fmla="*/ 0 w 90"/>
                  <a:gd name="T21" fmla="*/ 76 h 90"/>
                  <a:gd name="T22" fmla="*/ 2 w 90"/>
                  <a:gd name="T23" fmla="*/ 81 h 90"/>
                  <a:gd name="T24" fmla="*/ 5 w 90"/>
                  <a:gd name="T25" fmla="*/ 84 h 90"/>
                  <a:gd name="T26" fmla="*/ 7 w 90"/>
                  <a:gd name="T27" fmla="*/ 87 h 90"/>
                  <a:gd name="T28" fmla="*/ 11 w 90"/>
                  <a:gd name="T29" fmla="*/ 89 h 90"/>
                  <a:gd name="T30" fmla="*/ 16 w 90"/>
                  <a:gd name="T31" fmla="*/ 90 h 90"/>
                  <a:gd name="T32" fmla="*/ 73 w 90"/>
                  <a:gd name="T33" fmla="*/ 90 h 90"/>
                  <a:gd name="T34" fmla="*/ 73 w 90"/>
                  <a:gd name="T35" fmla="*/ 90 h 90"/>
                  <a:gd name="T36" fmla="*/ 76 w 90"/>
                  <a:gd name="T37" fmla="*/ 90 h 90"/>
                  <a:gd name="T38" fmla="*/ 81 w 90"/>
                  <a:gd name="T39" fmla="*/ 87 h 90"/>
                  <a:gd name="T40" fmla="*/ 84 w 90"/>
                  <a:gd name="T41" fmla="*/ 85 h 90"/>
                  <a:gd name="T42" fmla="*/ 88 w 90"/>
                  <a:gd name="T43" fmla="*/ 82 h 90"/>
                  <a:gd name="T44" fmla="*/ 89 w 90"/>
                  <a:gd name="T45" fmla="*/ 79 h 90"/>
                  <a:gd name="T46" fmla="*/ 90 w 90"/>
                  <a:gd name="T47" fmla="*/ 73 h 90"/>
                  <a:gd name="T48" fmla="*/ 90 w 90"/>
                  <a:gd name="T49" fmla="*/ 16 h 90"/>
                  <a:gd name="T50" fmla="*/ 90 w 90"/>
                  <a:gd name="T51" fmla="*/ 16 h 90"/>
                  <a:gd name="T52" fmla="*/ 90 w 90"/>
                  <a:gd name="T53" fmla="*/ 14 h 90"/>
                  <a:gd name="T54" fmla="*/ 88 w 90"/>
                  <a:gd name="T55" fmla="*/ 9 h 90"/>
                  <a:gd name="T56" fmla="*/ 86 w 90"/>
                  <a:gd name="T57" fmla="*/ 5 h 90"/>
                  <a:gd name="T58" fmla="*/ 82 w 90"/>
                  <a:gd name="T59" fmla="*/ 2 h 90"/>
                  <a:gd name="T60" fmla="*/ 79 w 90"/>
                  <a:gd name="T61" fmla="*/ 1 h 90"/>
                  <a:gd name="T62" fmla="*/ 73 w 90"/>
                  <a:gd name="T63" fmla="*/ 0 h 90"/>
                  <a:gd name="T64" fmla="*/ 16 w 90"/>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16" y="0"/>
                    </a:moveTo>
                    <a:lnTo>
                      <a:pt x="16" y="0"/>
                    </a:lnTo>
                    <a:lnTo>
                      <a:pt x="14" y="0"/>
                    </a:lnTo>
                    <a:lnTo>
                      <a:pt x="9" y="2"/>
                    </a:lnTo>
                    <a:lnTo>
                      <a:pt x="6" y="4"/>
                    </a:lnTo>
                    <a:lnTo>
                      <a:pt x="2" y="6"/>
                    </a:lnTo>
                    <a:lnTo>
                      <a:pt x="0" y="11"/>
                    </a:lnTo>
                    <a:lnTo>
                      <a:pt x="0" y="16"/>
                    </a:lnTo>
                    <a:lnTo>
                      <a:pt x="0" y="73"/>
                    </a:lnTo>
                    <a:lnTo>
                      <a:pt x="0" y="73"/>
                    </a:lnTo>
                    <a:lnTo>
                      <a:pt x="0" y="76"/>
                    </a:lnTo>
                    <a:lnTo>
                      <a:pt x="2" y="81"/>
                    </a:lnTo>
                    <a:lnTo>
                      <a:pt x="5" y="84"/>
                    </a:lnTo>
                    <a:lnTo>
                      <a:pt x="7" y="87"/>
                    </a:lnTo>
                    <a:lnTo>
                      <a:pt x="11" y="89"/>
                    </a:lnTo>
                    <a:lnTo>
                      <a:pt x="16" y="90"/>
                    </a:lnTo>
                    <a:lnTo>
                      <a:pt x="73" y="90"/>
                    </a:lnTo>
                    <a:lnTo>
                      <a:pt x="73" y="90"/>
                    </a:lnTo>
                    <a:lnTo>
                      <a:pt x="76" y="90"/>
                    </a:lnTo>
                    <a:lnTo>
                      <a:pt x="81" y="87"/>
                    </a:lnTo>
                    <a:lnTo>
                      <a:pt x="84" y="85"/>
                    </a:lnTo>
                    <a:lnTo>
                      <a:pt x="88" y="82"/>
                    </a:lnTo>
                    <a:lnTo>
                      <a:pt x="89" y="79"/>
                    </a:lnTo>
                    <a:lnTo>
                      <a:pt x="90" y="73"/>
                    </a:lnTo>
                    <a:lnTo>
                      <a:pt x="90" y="16"/>
                    </a:lnTo>
                    <a:lnTo>
                      <a:pt x="90" y="16"/>
                    </a:lnTo>
                    <a:lnTo>
                      <a:pt x="90" y="14"/>
                    </a:lnTo>
                    <a:lnTo>
                      <a:pt x="88" y="9"/>
                    </a:lnTo>
                    <a:lnTo>
                      <a:pt x="86" y="5"/>
                    </a:lnTo>
                    <a:lnTo>
                      <a:pt x="82" y="2"/>
                    </a:lnTo>
                    <a:lnTo>
                      <a:pt x="79" y="1"/>
                    </a:lnTo>
                    <a:lnTo>
                      <a:pt x="73"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5" name="Freeform 1605"/>
              <p:cNvSpPr>
                <a:spLocks/>
              </p:cNvSpPr>
              <p:nvPr/>
            </p:nvSpPr>
            <p:spPr bwMode="auto">
              <a:xfrm>
                <a:off x="5781532" y="3724500"/>
                <a:ext cx="141288" cy="142875"/>
              </a:xfrm>
              <a:custGeom>
                <a:avLst/>
                <a:gdLst>
                  <a:gd name="T0" fmla="*/ 16 w 89"/>
                  <a:gd name="T1" fmla="*/ 0 h 90"/>
                  <a:gd name="T2" fmla="*/ 16 w 89"/>
                  <a:gd name="T3" fmla="*/ 0 h 90"/>
                  <a:gd name="T4" fmla="*/ 14 w 89"/>
                  <a:gd name="T5" fmla="*/ 0 h 90"/>
                  <a:gd name="T6" fmla="*/ 8 w 89"/>
                  <a:gd name="T7" fmla="*/ 2 h 90"/>
                  <a:gd name="T8" fmla="*/ 5 w 89"/>
                  <a:gd name="T9" fmla="*/ 4 h 90"/>
                  <a:gd name="T10" fmla="*/ 2 w 89"/>
                  <a:gd name="T11" fmla="*/ 6 h 90"/>
                  <a:gd name="T12" fmla="*/ 0 w 89"/>
                  <a:gd name="T13" fmla="*/ 11 h 90"/>
                  <a:gd name="T14" fmla="*/ 0 w 89"/>
                  <a:gd name="T15" fmla="*/ 16 h 90"/>
                  <a:gd name="T16" fmla="*/ 0 w 89"/>
                  <a:gd name="T17" fmla="*/ 73 h 90"/>
                  <a:gd name="T18" fmla="*/ 0 w 89"/>
                  <a:gd name="T19" fmla="*/ 73 h 90"/>
                  <a:gd name="T20" fmla="*/ 0 w 89"/>
                  <a:gd name="T21" fmla="*/ 76 h 90"/>
                  <a:gd name="T22" fmla="*/ 2 w 89"/>
                  <a:gd name="T23" fmla="*/ 81 h 90"/>
                  <a:gd name="T24" fmla="*/ 4 w 89"/>
                  <a:gd name="T25" fmla="*/ 84 h 90"/>
                  <a:gd name="T26" fmla="*/ 6 w 89"/>
                  <a:gd name="T27" fmla="*/ 87 h 90"/>
                  <a:gd name="T28" fmla="*/ 11 w 89"/>
                  <a:gd name="T29" fmla="*/ 89 h 90"/>
                  <a:gd name="T30" fmla="*/ 16 w 89"/>
                  <a:gd name="T31" fmla="*/ 90 h 90"/>
                  <a:gd name="T32" fmla="*/ 72 w 89"/>
                  <a:gd name="T33" fmla="*/ 90 h 90"/>
                  <a:gd name="T34" fmla="*/ 72 w 89"/>
                  <a:gd name="T35" fmla="*/ 90 h 90"/>
                  <a:gd name="T36" fmla="*/ 75 w 89"/>
                  <a:gd name="T37" fmla="*/ 90 h 90"/>
                  <a:gd name="T38" fmla="*/ 81 w 89"/>
                  <a:gd name="T39" fmla="*/ 87 h 90"/>
                  <a:gd name="T40" fmla="*/ 84 w 89"/>
                  <a:gd name="T41" fmla="*/ 85 h 90"/>
                  <a:gd name="T42" fmla="*/ 86 w 89"/>
                  <a:gd name="T43" fmla="*/ 82 h 90"/>
                  <a:gd name="T44" fmla="*/ 88 w 89"/>
                  <a:gd name="T45" fmla="*/ 79 h 90"/>
                  <a:gd name="T46" fmla="*/ 89 w 89"/>
                  <a:gd name="T47" fmla="*/ 73 h 90"/>
                  <a:gd name="T48" fmla="*/ 89 w 89"/>
                  <a:gd name="T49" fmla="*/ 16 h 90"/>
                  <a:gd name="T50" fmla="*/ 89 w 89"/>
                  <a:gd name="T51" fmla="*/ 16 h 90"/>
                  <a:gd name="T52" fmla="*/ 89 w 89"/>
                  <a:gd name="T53" fmla="*/ 14 h 90"/>
                  <a:gd name="T54" fmla="*/ 87 w 89"/>
                  <a:gd name="T55" fmla="*/ 9 h 90"/>
                  <a:gd name="T56" fmla="*/ 85 w 89"/>
                  <a:gd name="T57" fmla="*/ 5 h 90"/>
                  <a:gd name="T58" fmla="*/ 82 w 89"/>
                  <a:gd name="T59" fmla="*/ 2 h 90"/>
                  <a:gd name="T60" fmla="*/ 79 w 89"/>
                  <a:gd name="T61" fmla="*/ 1 h 90"/>
                  <a:gd name="T62" fmla="*/ 72 w 89"/>
                  <a:gd name="T63" fmla="*/ 0 h 90"/>
                  <a:gd name="T64" fmla="*/ 16 w 89"/>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0">
                    <a:moveTo>
                      <a:pt x="16" y="0"/>
                    </a:moveTo>
                    <a:lnTo>
                      <a:pt x="16" y="0"/>
                    </a:lnTo>
                    <a:lnTo>
                      <a:pt x="14" y="0"/>
                    </a:lnTo>
                    <a:lnTo>
                      <a:pt x="8" y="2"/>
                    </a:lnTo>
                    <a:lnTo>
                      <a:pt x="5" y="4"/>
                    </a:lnTo>
                    <a:lnTo>
                      <a:pt x="2" y="6"/>
                    </a:lnTo>
                    <a:lnTo>
                      <a:pt x="0" y="11"/>
                    </a:lnTo>
                    <a:lnTo>
                      <a:pt x="0" y="16"/>
                    </a:lnTo>
                    <a:lnTo>
                      <a:pt x="0" y="73"/>
                    </a:lnTo>
                    <a:lnTo>
                      <a:pt x="0" y="73"/>
                    </a:lnTo>
                    <a:lnTo>
                      <a:pt x="0" y="76"/>
                    </a:lnTo>
                    <a:lnTo>
                      <a:pt x="2" y="81"/>
                    </a:lnTo>
                    <a:lnTo>
                      <a:pt x="4" y="84"/>
                    </a:lnTo>
                    <a:lnTo>
                      <a:pt x="6" y="87"/>
                    </a:lnTo>
                    <a:lnTo>
                      <a:pt x="11" y="89"/>
                    </a:lnTo>
                    <a:lnTo>
                      <a:pt x="16" y="90"/>
                    </a:lnTo>
                    <a:lnTo>
                      <a:pt x="72" y="90"/>
                    </a:lnTo>
                    <a:lnTo>
                      <a:pt x="72" y="90"/>
                    </a:lnTo>
                    <a:lnTo>
                      <a:pt x="75" y="90"/>
                    </a:lnTo>
                    <a:lnTo>
                      <a:pt x="81" y="87"/>
                    </a:lnTo>
                    <a:lnTo>
                      <a:pt x="84" y="85"/>
                    </a:lnTo>
                    <a:lnTo>
                      <a:pt x="86" y="82"/>
                    </a:lnTo>
                    <a:lnTo>
                      <a:pt x="88" y="79"/>
                    </a:lnTo>
                    <a:lnTo>
                      <a:pt x="89" y="73"/>
                    </a:lnTo>
                    <a:lnTo>
                      <a:pt x="89" y="16"/>
                    </a:lnTo>
                    <a:lnTo>
                      <a:pt x="89" y="16"/>
                    </a:lnTo>
                    <a:lnTo>
                      <a:pt x="89" y="14"/>
                    </a:lnTo>
                    <a:lnTo>
                      <a:pt x="87" y="9"/>
                    </a:lnTo>
                    <a:lnTo>
                      <a:pt x="85" y="5"/>
                    </a:lnTo>
                    <a:lnTo>
                      <a:pt x="82" y="2"/>
                    </a:lnTo>
                    <a:lnTo>
                      <a:pt x="79"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6" name="Freeform 1606"/>
              <p:cNvSpPr>
                <a:spLocks/>
              </p:cNvSpPr>
              <p:nvPr/>
            </p:nvSpPr>
            <p:spPr bwMode="auto">
              <a:xfrm>
                <a:off x="7040421" y="3724500"/>
                <a:ext cx="142875" cy="142875"/>
              </a:xfrm>
              <a:custGeom>
                <a:avLst/>
                <a:gdLst>
                  <a:gd name="T0" fmla="*/ 17 w 90"/>
                  <a:gd name="T1" fmla="*/ 0 h 90"/>
                  <a:gd name="T2" fmla="*/ 17 w 90"/>
                  <a:gd name="T3" fmla="*/ 0 h 90"/>
                  <a:gd name="T4" fmla="*/ 14 w 90"/>
                  <a:gd name="T5" fmla="*/ 0 h 90"/>
                  <a:gd name="T6" fmla="*/ 9 w 90"/>
                  <a:gd name="T7" fmla="*/ 2 h 90"/>
                  <a:gd name="T8" fmla="*/ 6 w 90"/>
                  <a:gd name="T9" fmla="*/ 4 h 90"/>
                  <a:gd name="T10" fmla="*/ 3 w 90"/>
                  <a:gd name="T11" fmla="*/ 6 h 90"/>
                  <a:gd name="T12" fmla="*/ 1 w 90"/>
                  <a:gd name="T13" fmla="*/ 11 h 90"/>
                  <a:gd name="T14" fmla="*/ 0 w 90"/>
                  <a:gd name="T15" fmla="*/ 16 h 90"/>
                  <a:gd name="T16" fmla="*/ 0 w 90"/>
                  <a:gd name="T17" fmla="*/ 73 h 90"/>
                  <a:gd name="T18" fmla="*/ 0 w 90"/>
                  <a:gd name="T19" fmla="*/ 73 h 90"/>
                  <a:gd name="T20" fmla="*/ 0 w 90"/>
                  <a:gd name="T21" fmla="*/ 76 h 90"/>
                  <a:gd name="T22" fmla="*/ 3 w 90"/>
                  <a:gd name="T23" fmla="*/ 81 h 90"/>
                  <a:gd name="T24" fmla="*/ 5 w 90"/>
                  <a:gd name="T25" fmla="*/ 84 h 90"/>
                  <a:gd name="T26" fmla="*/ 7 w 90"/>
                  <a:gd name="T27" fmla="*/ 87 h 90"/>
                  <a:gd name="T28" fmla="*/ 11 w 90"/>
                  <a:gd name="T29" fmla="*/ 89 h 90"/>
                  <a:gd name="T30" fmla="*/ 17 w 90"/>
                  <a:gd name="T31" fmla="*/ 90 h 90"/>
                  <a:gd name="T32" fmla="*/ 73 w 90"/>
                  <a:gd name="T33" fmla="*/ 90 h 90"/>
                  <a:gd name="T34" fmla="*/ 73 w 90"/>
                  <a:gd name="T35" fmla="*/ 90 h 90"/>
                  <a:gd name="T36" fmla="*/ 76 w 90"/>
                  <a:gd name="T37" fmla="*/ 90 h 90"/>
                  <a:gd name="T38" fmla="*/ 81 w 90"/>
                  <a:gd name="T39" fmla="*/ 87 h 90"/>
                  <a:gd name="T40" fmla="*/ 85 w 90"/>
                  <a:gd name="T41" fmla="*/ 85 h 90"/>
                  <a:gd name="T42" fmla="*/ 88 w 90"/>
                  <a:gd name="T43" fmla="*/ 82 h 90"/>
                  <a:gd name="T44" fmla="*/ 89 w 90"/>
                  <a:gd name="T45" fmla="*/ 79 h 90"/>
                  <a:gd name="T46" fmla="*/ 90 w 90"/>
                  <a:gd name="T47" fmla="*/ 73 h 90"/>
                  <a:gd name="T48" fmla="*/ 90 w 90"/>
                  <a:gd name="T49" fmla="*/ 16 h 90"/>
                  <a:gd name="T50" fmla="*/ 90 w 90"/>
                  <a:gd name="T51" fmla="*/ 16 h 90"/>
                  <a:gd name="T52" fmla="*/ 90 w 90"/>
                  <a:gd name="T53" fmla="*/ 14 h 90"/>
                  <a:gd name="T54" fmla="*/ 88 w 90"/>
                  <a:gd name="T55" fmla="*/ 9 h 90"/>
                  <a:gd name="T56" fmla="*/ 86 w 90"/>
                  <a:gd name="T57" fmla="*/ 5 h 90"/>
                  <a:gd name="T58" fmla="*/ 82 w 90"/>
                  <a:gd name="T59" fmla="*/ 2 h 90"/>
                  <a:gd name="T60" fmla="*/ 79 w 90"/>
                  <a:gd name="T61" fmla="*/ 1 h 90"/>
                  <a:gd name="T62" fmla="*/ 73 w 90"/>
                  <a:gd name="T63" fmla="*/ 0 h 90"/>
                  <a:gd name="T64" fmla="*/ 17 w 90"/>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17" y="0"/>
                    </a:moveTo>
                    <a:lnTo>
                      <a:pt x="17" y="0"/>
                    </a:lnTo>
                    <a:lnTo>
                      <a:pt x="14" y="0"/>
                    </a:lnTo>
                    <a:lnTo>
                      <a:pt x="9" y="2"/>
                    </a:lnTo>
                    <a:lnTo>
                      <a:pt x="6" y="4"/>
                    </a:lnTo>
                    <a:lnTo>
                      <a:pt x="3" y="6"/>
                    </a:lnTo>
                    <a:lnTo>
                      <a:pt x="1" y="11"/>
                    </a:lnTo>
                    <a:lnTo>
                      <a:pt x="0" y="16"/>
                    </a:lnTo>
                    <a:lnTo>
                      <a:pt x="0" y="73"/>
                    </a:lnTo>
                    <a:lnTo>
                      <a:pt x="0" y="73"/>
                    </a:lnTo>
                    <a:lnTo>
                      <a:pt x="0" y="76"/>
                    </a:lnTo>
                    <a:lnTo>
                      <a:pt x="3" y="81"/>
                    </a:lnTo>
                    <a:lnTo>
                      <a:pt x="5" y="84"/>
                    </a:lnTo>
                    <a:lnTo>
                      <a:pt x="7" y="87"/>
                    </a:lnTo>
                    <a:lnTo>
                      <a:pt x="11" y="89"/>
                    </a:lnTo>
                    <a:lnTo>
                      <a:pt x="17" y="90"/>
                    </a:lnTo>
                    <a:lnTo>
                      <a:pt x="73" y="90"/>
                    </a:lnTo>
                    <a:lnTo>
                      <a:pt x="73" y="90"/>
                    </a:lnTo>
                    <a:lnTo>
                      <a:pt x="76" y="90"/>
                    </a:lnTo>
                    <a:lnTo>
                      <a:pt x="81" y="87"/>
                    </a:lnTo>
                    <a:lnTo>
                      <a:pt x="85" y="85"/>
                    </a:lnTo>
                    <a:lnTo>
                      <a:pt x="88" y="82"/>
                    </a:lnTo>
                    <a:lnTo>
                      <a:pt x="89" y="79"/>
                    </a:lnTo>
                    <a:lnTo>
                      <a:pt x="90" y="73"/>
                    </a:lnTo>
                    <a:lnTo>
                      <a:pt x="90" y="16"/>
                    </a:lnTo>
                    <a:lnTo>
                      <a:pt x="90" y="16"/>
                    </a:lnTo>
                    <a:lnTo>
                      <a:pt x="90" y="14"/>
                    </a:lnTo>
                    <a:lnTo>
                      <a:pt x="88" y="9"/>
                    </a:lnTo>
                    <a:lnTo>
                      <a:pt x="86" y="5"/>
                    </a:lnTo>
                    <a:lnTo>
                      <a:pt x="82" y="2"/>
                    </a:lnTo>
                    <a:lnTo>
                      <a:pt x="79" y="1"/>
                    </a:lnTo>
                    <a:lnTo>
                      <a:pt x="73" y="0"/>
                    </a:lnTo>
                    <a:lnTo>
                      <a:pt x="17"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7" name="Freeform 1607"/>
              <p:cNvSpPr>
                <a:spLocks/>
              </p:cNvSpPr>
              <p:nvPr/>
            </p:nvSpPr>
            <p:spPr bwMode="auto">
              <a:xfrm>
                <a:off x="6537183" y="3724500"/>
                <a:ext cx="142875" cy="142875"/>
              </a:xfrm>
              <a:custGeom>
                <a:avLst/>
                <a:gdLst>
                  <a:gd name="T0" fmla="*/ 16 w 90"/>
                  <a:gd name="T1" fmla="*/ 0 h 90"/>
                  <a:gd name="T2" fmla="*/ 16 w 90"/>
                  <a:gd name="T3" fmla="*/ 0 h 90"/>
                  <a:gd name="T4" fmla="*/ 14 w 90"/>
                  <a:gd name="T5" fmla="*/ 0 h 90"/>
                  <a:gd name="T6" fmla="*/ 9 w 90"/>
                  <a:gd name="T7" fmla="*/ 2 h 90"/>
                  <a:gd name="T8" fmla="*/ 5 w 90"/>
                  <a:gd name="T9" fmla="*/ 4 h 90"/>
                  <a:gd name="T10" fmla="*/ 2 w 90"/>
                  <a:gd name="T11" fmla="*/ 6 h 90"/>
                  <a:gd name="T12" fmla="*/ 0 w 90"/>
                  <a:gd name="T13" fmla="*/ 11 h 90"/>
                  <a:gd name="T14" fmla="*/ 0 w 90"/>
                  <a:gd name="T15" fmla="*/ 16 h 90"/>
                  <a:gd name="T16" fmla="*/ 0 w 90"/>
                  <a:gd name="T17" fmla="*/ 73 h 90"/>
                  <a:gd name="T18" fmla="*/ 0 w 90"/>
                  <a:gd name="T19" fmla="*/ 73 h 90"/>
                  <a:gd name="T20" fmla="*/ 0 w 90"/>
                  <a:gd name="T21" fmla="*/ 76 h 90"/>
                  <a:gd name="T22" fmla="*/ 2 w 90"/>
                  <a:gd name="T23" fmla="*/ 81 h 90"/>
                  <a:gd name="T24" fmla="*/ 4 w 90"/>
                  <a:gd name="T25" fmla="*/ 84 h 90"/>
                  <a:gd name="T26" fmla="*/ 6 w 90"/>
                  <a:gd name="T27" fmla="*/ 87 h 90"/>
                  <a:gd name="T28" fmla="*/ 11 w 90"/>
                  <a:gd name="T29" fmla="*/ 89 h 90"/>
                  <a:gd name="T30" fmla="*/ 16 w 90"/>
                  <a:gd name="T31" fmla="*/ 90 h 90"/>
                  <a:gd name="T32" fmla="*/ 72 w 90"/>
                  <a:gd name="T33" fmla="*/ 90 h 90"/>
                  <a:gd name="T34" fmla="*/ 72 w 90"/>
                  <a:gd name="T35" fmla="*/ 90 h 90"/>
                  <a:gd name="T36" fmla="*/ 76 w 90"/>
                  <a:gd name="T37" fmla="*/ 90 h 90"/>
                  <a:gd name="T38" fmla="*/ 81 w 90"/>
                  <a:gd name="T39" fmla="*/ 87 h 90"/>
                  <a:gd name="T40" fmla="*/ 84 w 90"/>
                  <a:gd name="T41" fmla="*/ 85 h 90"/>
                  <a:gd name="T42" fmla="*/ 87 w 90"/>
                  <a:gd name="T43" fmla="*/ 82 h 90"/>
                  <a:gd name="T44" fmla="*/ 88 w 90"/>
                  <a:gd name="T45" fmla="*/ 79 h 90"/>
                  <a:gd name="T46" fmla="*/ 90 w 90"/>
                  <a:gd name="T47" fmla="*/ 73 h 90"/>
                  <a:gd name="T48" fmla="*/ 90 w 90"/>
                  <a:gd name="T49" fmla="*/ 16 h 90"/>
                  <a:gd name="T50" fmla="*/ 90 w 90"/>
                  <a:gd name="T51" fmla="*/ 16 h 90"/>
                  <a:gd name="T52" fmla="*/ 90 w 90"/>
                  <a:gd name="T53" fmla="*/ 14 h 90"/>
                  <a:gd name="T54" fmla="*/ 87 w 90"/>
                  <a:gd name="T55" fmla="*/ 9 h 90"/>
                  <a:gd name="T56" fmla="*/ 85 w 90"/>
                  <a:gd name="T57" fmla="*/ 5 h 90"/>
                  <a:gd name="T58" fmla="*/ 82 w 90"/>
                  <a:gd name="T59" fmla="*/ 2 h 90"/>
                  <a:gd name="T60" fmla="*/ 79 w 90"/>
                  <a:gd name="T61" fmla="*/ 1 h 90"/>
                  <a:gd name="T62" fmla="*/ 72 w 90"/>
                  <a:gd name="T63" fmla="*/ 0 h 90"/>
                  <a:gd name="T64" fmla="*/ 16 w 90"/>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16" y="0"/>
                    </a:moveTo>
                    <a:lnTo>
                      <a:pt x="16" y="0"/>
                    </a:lnTo>
                    <a:lnTo>
                      <a:pt x="14" y="0"/>
                    </a:lnTo>
                    <a:lnTo>
                      <a:pt x="9" y="2"/>
                    </a:lnTo>
                    <a:lnTo>
                      <a:pt x="5" y="4"/>
                    </a:lnTo>
                    <a:lnTo>
                      <a:pt x="2" y="6"/>
                    </a:lnTo>
                    <a:lnTo>
                      <a:pt x="0" y="11"/>
                    </a:lnTo>
                    <a:lnTo>
                      <a:pt x="0" y="16"/>
                    </a:lnTo>
                    <a:lnTo>
                      <a:pt x="0" y="73"/>
                    </a:lnTo>
                    <a:lnTo>
                      <a:pt x="0" y="73"/>
                    </a:lnTo>
                    <a:lnTo>
                      <a:pt x="0" y="76"/>
                    </a:lnTo>
                    <a:lnTo>
                      <a:pt x="2" y="81"/>
                    </a:lnTo>
                    <a:lnTo>
                      <a:pt x="4" y="84"/>
                    </a:lnTo>
                    <a:lnTo>
                      <a:pt x="6" y="87"/>
                    </a:lnTo>
                    <a:lnTo>
                      <a:pt x="11" y="89"/>
                    </a:lnTo>
                    <a:lnTo>
                      <a:pt x="16" y="90"/>
                    </a:lnTo>
                    <a:lnTo>
                      <a:pt x="72" y="90"/>
                    </a:lnTo>
                    <a:lnTo>
                      <a:pt x="72" y="90"/>
                    </a:lnTo>
                    <a:lnTo>
                      <a:pt x="76" y="90"/>
                    </a:lnTo>
                    <a:lnTo>
                      <a:pt x="81" y="87"/>
                    </a:lnTo>
                    <a:lnTo>
                      <a:pt x="84" y="85"/>
                    </a:lnTo>
                    <a:lnTo>
                      <a:pt x="87" y="82"/>
                    </a:lnTo>
                    <a:lnTo>
                      <a:pt x="88" y="79"/>
                    </a:lnTo>
                    <a:lnTo>
                      <a:pt x="90" y="73"/>
                    </a:lnTo>
                    <a:lnTo>
                      <a:pt x="90" y="16"/>
                    </a:lnTo>
                    <a:lnTo>
                      <a:pt x="90" y="16"/>
                    </a:lnTo>
                    <a:lnTo>
                      <a:pt x="90" y="14"/>
                    </a:lnTo>
                    <a:lnTo>
                      <a:pt x="87" y="9"/>
                    </a:lnTo>
                    <a:lnTo>
                      <a:pt x="85" y="5"/>
                    </a:lnTo>
                    <a:lnTo>
                      <a:pt x="82" y="2"/>
                    </a:lnTo>
                    <a:lnTo>
                      <a:pt x="79"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8" name="Freeform 1608"/>
              <p:cNvSpPr>
                <a:spLocks/>
              </p:cNvSpPr>
              <p:nvPr/>
            </p:nvSpPr>
            <p:spPr bwMode="auto">
              <a:xfrm>
                <a:off x="6033944" y="3724500"/>
                <a:ext cx="141288" cy="142875"/>
              </a:xfrm>
              <a:custGeom>
                <a:avLst/>
                <a:gdLst>
                  <a:gd name="T0" fmla="*/ 16 w 89"/>
                  <a:gd name="T1" fmla="*/ 0 h 90"/>
                  <a:gd name="T2" fmla="*/ 16 w 89"/>
                  <a:gd name="T3" fmla="*/ 0 h 90"/>
                  <a:gd name="T4" fmla="*/ 14 w 89"/>
                  <a:gd name="T5" fmla="*/ 0 h 90"/>
                  <a:gd name="T6" fmla="*/ 8 w 89"/>
                  <a:gd name="T7" fmla="*/ 2 h 90"/>
                  <a:gd name="T8" fmla="*/ 5 w 89"/>
                  <a:gd name="T9" fmla="*/ 4 h 90"/>
                  <a:gd name="T10" fmla="*/ 2 w 89"/>
                  <a:gd name="T11" fmla="*/ 6 h 90"/>
                  <a:gd name="T12" fmla="*/ 0 w 89"/>
                  <a:gd name="T13" fmla="*/ 11 h 90"/>
                  <a:gd name="T14" fmla="*/ 0 w 89"/>
                  <a:gd name="T15" fmla="*/ 16 h 90"/>
                  <a:gd name="T16" fmla="*/ 0 w 89"/>
                  <a:gd name="T17" fmla="*/ 73 h 90"/>
                  <a:gd name="T18" fmla="*/ 0 w 89"/>
                  <a:gd name="T19" fmla="*/ 73 h 90"/>
                  <a:gd name="T20" fmla="*/ 0 w 89"/>
                  <a:gd name="T21" fmla="*/ 76 h 90"/>
                  <a:gd name="T22" fmla="*/ 2 w 89"/>
                  <a:gd name="T23" fmla="*/ 81 h 90"/>
                  <a:gd name="T24" fmla="*/ 4 w 89"/>
                  <a:gd name="T25" fmla="*/ 84 h 90"/>
                  <a:gd name="T26" fmla="*/ 6 w 89"/>
                  <a:gd name="T27" fmla="*/ 87 h 90"/>
                  <a:gd name="T28" fmla="*/ 10 w 89"/>
                  <a:gd name="T29" fmla="*/ 89 h 90"/>
                  <a:gd name="T30" fmla="*/ 16 w 89"/>
                  <a:gd name="T31" fmla="*/ 90 h 90"/>
                  <a:gd name="T32" fmla="*/ 72 w 89"/>
                  <a:gd name="T33" fmla="*/ 90 h 90"/>
                  <a:gd name="T34" fmla="*/ 72 w 89"/>
                  <a:gd name="T35" fmla="*/ 90 h 90"/>
                  <a:gd name="T36" fmla="*/ 75 w 89"/>
                  <a:gd name="T37" fmla="*/ 90 h 90"/>
                  <a:gd name="T38" fmla="*/ 81 w 89"/>
                  <a:gd name="T39" fmla="*/ 87 h 90"/>
                  <a:gd name="T40" fmla="*/ 84 w 89"/>
                  <a:gd name="T41" fmla="*/ 85 h 90"/>
                  <a:gd name="T42" fmla="*/ 87 w 89"/>
                  <a:gd name="T43" fmla="*/ 82 h 90"/>
                  <a:gd name="T44" fmla="*/ 88 w 89"/>
                  <a:gd name="T45" fmla="*/ 79 h 90"/>
                  <a:gd name="T46" fmla="*/ 89 w 89"/>
                  <a:gd name="T47" fmla="*/ 73 h 90"/>
                  <a:gd name="T48" fmla="*/ 89 w 89"/>
                  <a:gd name="T49" fmla="*/ 16 h 90"/>
                  <a:gd name="T50" fmla="*/ 89 w 89"/>
                  <a:gd name="T51" fmla="*/ 16 h 90"/>
                  <a:gd name="T52" fmla="*/ 89 w 89"/>
                  <a:gd name="T53" fmla="*/ 14 h 90"/>
                  <a:gd name="T54" fmla="*/ 87 w 89"/>
                  <a:gd name="T55" fmla="*/ 9 h 90"/>
                  <a:gd name="T56" fmla="*/ 85 w 89"/>
                  <a:gd name="T57" fmla="*/ 5 h 90"/>
                  <a:gd name="T58" fmla="*/ 82 w 89"/>
                  <a:gd name="T59" fmla="*/ 2 h 90"/>
                  <a:gd name="T60" fmla="*/ 78 w 89"/>
                  <a:gd name="T61" fmla="*/ 1 h 90"/>
                  <a:gd name="T62" fmla="*/ 72 w 89"/>
                  <a:gd name="T63" fmla="*/ 0 h 90"/>
                  <a:gd name="T64" fmla="*/ 16 w 89"/>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0">
                    <a:moveTo>
                      <a:pt x="16" y="0"/>
                    </a:moveTo>
                    <a:lnTo>
                      <a:pt x="16" y="0"/>
                    </a:lnTo>
                    <a:lnTo>
                      <a:pt x="14" y="0"/>
                    </a:lnTo>
                    <a:lnTo>
                      <a:pt x="8" y="2"/>
                    </a:lnTo>
                    <a:lnTo>
                      <a:pt x="5" y="4"/>
                    </a:lnTo>
                    <a:lnTo>
                      <a:pt x="2" y="6"/>
                    </a:lnTo>
                    <a:lnTo>
                      <a:pt x="0" y="11"/>
                    </a:lnTo>
                    <a:lnTo>
                      <a:pt x="0" y="16"/>
                    </a:lnTo>
                    <a:lnTo>
                      <a:pt x="0" y="73"/>
                    </a:lnTo>
                    <a:lnTo>
                      <a:pt x="0" y="73"/>
                    </a:lnTo>
                    <a:lnTo>
                      <a:pt x="0" y="76"/>
                    </a:lnTo>
                    <a:lnTo>
                      <a:pt x="2" y="81"/>
                    </a:lnTo>
                    <a:lnTo>
                      <a:pt x="4" y="84"/>
                    </a:lnTo>
                    <a:lnTo>
                      <a:pt x="6" y="87"/>
                    </a:lnTo>
                    <a:lnTo>
                      <a:pt x="10" y="89"/>
                    </a:lnTo>
                    <a:lnTo>
                      <a:pt x="16" y="90"/>
                    </a:lnTo>
                    <a:lnTo>
                      <a:pt x="72" y="90"/>
                    </a:lnTo>
                    <a:lnTo>
                      <a:pt x="72" y="90"/>
                    </a:lnTo>
                    <a:lnTo>
                      <a:pt x="75" y="90"/>
                    </a:lnTo>
                    <a:lnTo>
                      <a:pt x="81" y="87"/>
                    </a:lnTo>
                    <a:lnTo>
                      <a:pt x="84" y="85"/>
                    </a:lnTo>
                    <a:lnTo>
                      <a:pt x="87" y="82"/>
                    </a:lnTo>
                    <a:lnTo>
                      <a:pt x="88" y="79"/>
                    </a:lnTo>
                    <a:lnTo>
                      <a:pt x="89" y="73"/>
                    </a:lnTo>
                    <a:lnTo>
                      <a:pt x="89" y="16"/>
                    </a:lnTo>
                    <a:lnTo>
                      <a:pt x="89" y="16"/>
                    </a:lnTo>
                    <a:lnTo>
                      <a:pt x="89" y="14"/>
                    </a:lnTo>
                    <a:lnTo>
                      <a:pt x="87" y="9"/>
                    </a:lnTo>
                    <a:lnTo>
                      <a:pt x="85" y="5"/>
                    </a:lnTo>
                    <a:lnTo>
                      <a:pt x="82" y="2"/>
                    </a:lnTo>
                    <a:lnTo>
                      <a:pt x="78"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9" name="Freeform 1609"/>
              <p:cNvSpPr>
                <a:spLocks/>
              </p:cNvSpPr>
              <p:nvPr/>
            </p:nvSpPr>
            <p:spPr bwMode="auto">
              <a:xfrm>
                <a:off x="6789596" y="3191100"/>
                <a:ext cx="141288" cy="142875"/>
              </a:xfrm>
              <a:custGeom>
                <a:avLst/>
                <a:gdLst>
                  <a:gd name="T0" fmla="*/ 16 w 89"/>
                  <a:gd name="T1" fmla="*/ 0 h 90"/>
                  <a:gd name="T2" fmla="*/ 16 w 89"/>
                  <a:gd name="T3" fmla="*/ 0 h 90"/>
                  <a:gd name="T4" fmla="*/ 14 w 89"/>
                  <a:gd name="T5" fmla="*/ 0 h 90"/>
                  <a:gd name="T6" fmla="*/ 8 w 89"/>
                  <a:gd name="T7" fmla="*/ 2 h 90"/>
                  <a:gd name="T8" fmla="*/ 5 w 89"/>
                  <a:gd name="T9" fmla="*/ 4 h 90"/>
                  <a:gd name="T10" fmla="*/ 2 w 89"/>
                  <a:gd name="T11" fmla="*/ 7 h 90"/>
                  <a:gd name="T12" fmla="*/ 0 w 89"/>
                  <a:gd name="T13" fmla="*/ 11 h 90"/>
                  <a:gd name="T14" fmla="*/ 0 w 89"/>
                  <a:gd name="T15" fmla="*/ 16 h 90"/>
                  <a:gd name="T16" fmla="*/ 0 w 89"/>
                  <a:gd name="T17" fmla="*/ 73 h 90"/>
                  <a:gd name="T18" fmla="*/ 0 w 89"/>
                  <a:gd name="T19" fmla="*/ 73 h 90"/>
                  <a:gd name="T20" fmla="*/ 0 w 89"/>
                  <a:gd name="T21" fmla="*/ 76 h 90"/>
                  <a:gd name="T22" fmla="*/ 2 w 89"/>
                  <a:gd name="T23" fmla="*/ 81 h 90"/>
                  <a:gd name="T24" fmla="*/ 4 w 89"/>
                  <a:gd name="T25" fmla="*/ 84 h 90"/>
                  <a:gd name="T26" fmla="*/ 6 w 89"/>
                  <a:gd name="T27" fmla="*/ 87 h 90"/>
                  <a:gd name="T28" fmla="*/ 10 w 89"/>
                  <a:gd name="T29" fmla="*/ 89 h 90"/>
                  <a:gd name="T30" fmla="*/ 16 w 89"/>
                  <a:gd name="T31" fmla="*/ 90 h 90"/>
                  <a:gd name="T32" fmla="*/ 72 w 89"/>
                  <a:gd name="T33" fmla="*/ 90 h 90"/>
                  <a:gd name="T34" fmla="*/ 72 w 89"/>
                  <a:gd name="T35" fmla="*/ 90 h 90"/>
                  <a:gd name="T36" fmla="*/ 75 w 89"/>
                  <a:gd name="T37" fmla="*/ 90 h 90"/>
                  <a:gd name="T38" fmla="*/ 81 w 89"/>
                  <a:gd name="T39" fmla="*/ 88 h 90"/>
                  <a:gd name="T40" fmla="*/ 84 w 89"/>
                  <a:gd name="T41" fmla="*/ 86 h 90"/>
                  <a:gd name="T42" fmla="*/ 87 w 89"/>
                  <a:gd name="T43" fmla="*/ 82 h 90"/>
                  <a:gd name="T44" fmla="*/ 88 w 89"/>
                  <a:gd name="T45" fmla="*/ 78 h 90"/>
                  <a:gd name="T46" fmla="*/ 89 w 89"/>
                  <a:gd name="T47" fmla="*/ 73 h 90"/>
                  <a:gd name="T48" fmla="*/ 89 w 89"/>
                  <a:gd name="T49" fmla="*/ 16 h 90"/>
                  <a:gd name="T50" fmla="*/ 89 w 89"/>
                  <a:gd name="T51" fmla="*/ 16 h 90"/>
                  <a:gd name="T52" fmla="*/ 89 w 89"/>
                  <a:gd name="T53" fmla="*/ 14 h 90"/>
                  <a:gd name="T54" fmla="*/ 87 w 89"/>
                  <a:gd name="T55" fmla="*/ 8 h 90"/>
                  <a:gd name="T56" fmla="*/ 85 w 89"/>
                  <a:gd name="T57" fmla="*/ 6 h 90"/>
                  <a:gd name="T58" fmla="*/ 82 w 89"/>
                  <a:gd name="T59" fmla="*/ 2 h 90"/>
                  <a:gd name="T60" fmla="*/ 78 w 89"/>
                  <a:gd name="T61" fmla="*/ 0 h 90"/>
                  <a:gd name="T62" fmla="*/ 72 w 89"/>
                  <a:gd name="T63" fmla="*/ 0 h 90"/>
                  <a:gd name="T64" fmla="*/ 16 w 89"/>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0">
                    <a:moveTo>
                      <a:pt x="16" y="0"/>
                    </a:moveTo>
                    <a:lnTo>
                      <a:pt x="16" y="0"/>
                    </a:lnTo>
                    <a:lnTo>
                      <a:pt x="14" y="0"/>
                    </a:lnTo>
                    <a:lnTo>
                      <a:pt x="8" y="2"/>
                    </a:lnTo>
                    <a:lnTo>
                      <a:pt x="5" y="4"/>
                    </a:lnTo>
                    <a:lnTo>
                      <a:pt x="2" y="7"/>
                    </a:lnTo>
                    <a:lnTo>
                      <a:pt x="0" y="11"/>
                    </a:lnTo>
                    <a:lnTo>
                      <a:pt x="0" y="16"/>
                    </a:lnTo>
                    <a:lnTo>
                      <a:pt x="0" y="73"/>
                    </a:lnTo>
                    <a:lnTo>
                      <a:pt x="0" y="73"/>
                    </a:lnTo>
                    <a:lnTo>
                      <a:pt x="0" y="76"/>
                    </a:lnTo>
                    <a:lnTo>
                      <a:pt x="2" y="81"/>
                    </a:lnTo>
                    <a:lnTo>
                      <a:pt x="4" y="84"/>
                    </a:lnTo>
                    <a:lnTo>
                      <a:pt x="6" y="87"/>
                    </a:lnTo>
                    <a:lnTo>
                      <a:pt x="10" y="89"/>
                    </a:lnTo>
                    <a:lnTo>
                      <a:pt x="16" y="90"/>
                    </a:lnTo>
                    <a:lnTo>
                      <a:pt x="72" y="90"/>
                    </a:lnTo>
                    <a:lnTo>
                      <a:pt x="72" y="90"/>
                    </a:lnTo>
                    <a:lnTo>
                      <a:pt x="75" y="90"/>
                    </a:lnTo>
                    <a:lnTo>
                      <a:pt x="81" y="88"/>
                    </a:lnTo>
                    <a:lnTo>
                      <a:pt x="84" y="86"/>
                    </a:lnTo>
                    <a:lnTo>
                      <a:pt x="87" y="82"/>
                    </a:lnTo>
                    <a:lnTo>
                      <a:pt x="88" y="78"/>
                    </a:lnTo>
                    <a:lnTo>
                      <a:pt x="89" y="73"/>
                    </a:lnTo>
                    <a:lnTo>
                      <a:pt x="89" y="16"/>
                    </a:lnTo>
                    <a:lnTo>
                      <a:pt x="89" y="16"/>
                    </a:lnTo>
                    <a:lnTo>
                      <a:pt x="89" y="14"/>
                    </a:lnTo>
                    <a:lnTo>
                      <a:pt x="87" y="8"/>
                    </a:lnTo>
                    <a:lnTo>
                      <a:pt x="85" y="6"/>
                    </a:lnTo>
                    <a:lnTo>
                      <a:pt x="82" y="2"/>
                    </a:lnTo>
                    <a:lnTo>
                      <a:pt x="78" y="0"/>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0" name="Freeform 1610"/>
              <p:cNvSpPr>
                <a:spLocks/>
              </p:cNvSpPr>
              <p:nvPr/>
            </p:nvSpPr>
            <p:spPr bwMode="auto">
              <a:xfrm>
                <a:off x="6284770" y="3191100"/>
                <a:ext cx="142875" cy="142875"/>
              </a:xfrm>
              <a:custGeom>
                <a:avLst/>
                <a:gdLst>
                  <a:gd name="T0" fmla="*/ 16 w 90"/>
                  <a:gd name="T1" fmla="*/ 0 h 90"/>
                  <a:gd name="T2" fmla="*/ 16 w 90"/>
                  <a:gd name="T3" fmla="*/ 0 h 90"/>
                  <a:gd name="T4" fmla="*/ 14 w 90"/>
                  <a:gd name="T5" fmla="*/ 0 h 90"/>
                  <a:gd name="T6" fmla="*/ 9 w 90"/>
                  <a:gd name="T7" fmla="*/ 2 h 90"/>
                  <a:gd name="T8" fmla="*/ 6 w 90"/>
                  <a:gd name="T9" fmla="*/ 4 h 90"/>
                  <a:gd name="T10" fmla="*/ 2 w 90"/>
                  <a:gd name="T11" fmla="*/ 7 h 90"/>
                  <a:gd name="T12" fmla="*/ 0 w 90"/>
                  <a:gd name="T13" fmla="*/ 11 h 90"/>
                  <a:gd name="T14" fmla="*/ 0 w 90"/>
                  <a:gd name="T15" fmla="*/ 16 h 90"/>
                  <a:gd name="T16" fmla="*/ 0 w 90"/>
                  <a:gd name="T17" fmla="*/ 73 h 90"/>
                  <a:gd name="T18" fmla="*/ 0 w 90"/>
                  <a:gd name="T19" fmla="*/ 73 h 90"/>
                  <a:gd name="T20" fmla="*/ 0 w 90"/>
                  <a:gd name="T21" fmla="*/ 76 h 90"/>
                  <a:gd name="T22" fmla="*/ 2 w 90"/>
                  <a:gd name="T23" fmla="*/ 81 h 90"/>
                  <a:gd name="T24" fmla="*/ 5 w 90"/>
                  <a:gd name="T25" fmla="*/ 84 h 90"/>
                  <a:gd name="T26" fmla="*/ 7 w 90"/>
                  <a:gd name="T27" fmla="*/ 87 h 90"/>
                  <a:gd name="T28" fmla="*/ 11 w 90"/>
                  <a:gd name="T29" fmla="*/ 89 h 90"/>
                  <a:gd name="T30" fmla="*/ 16 w 90"/>
                  <a:gd name="T31" fmla="*/ 90 h 90"/>
                  <a:gd name="T32" fmla="*/ 73 w 90"/>
                  <a:gd name="T33" fmla="*/ 90 h 90"/>
                  <a:gd name="T34" fmla="*/ 73 w 90"/>
                  <a:gd name="T35" fmla="*/ 90 h 90"/>
                  <a:gd name="T36" fmla="*/ 76 w 90"/>
                  <a:gd name="T37" fmla="*/ 90 h 90"/>
                  <a:gd name="T38" fmla="*/ 81 w 90"/>
                  <a:gd name="T39" fmla="*/ 88 h 90"/>
                  <a:gd name="T40" fmla="*/ 84 w 90"/>
                  <a:gd name="T41" fmla="*/ 86 h 90"/>
                  <a:gd name="T42" fmla="*/ 88 w 90"/>
                  <a:gd name="T43" fmla="*/ 82 h 90"/>
                  <a:gd name="T44" fmla="*/ 89 w 90"/>
                  <a:gd name="T45" fmla="*/ 78 h 90"/>
                  <a:gd name="T46" fmla="*/ 90 w 90"/>
                  <a:gd name="T47" fmla="*/ 73 h 90"/>
                  <a:gd name="T48" fmla="*/ 90 w 90"/>
                  <a:gd name="T49" fmla="*/ 16 h 90"/>
                  <a:gd name="T50" fmla="*/ 90 w 90"/>
                  <a:gd name="T51" fmla="*/ 16 h 90"/>
                  <a:gd name="T52" fmla="*/ 90 w 90"/>
                  <a:gd name="T53" fmla="*/ 14 h 90"/>
                  <a:gd name="T54" fmla="*/ 88 w 90"/>
                  <a:gd name="T55" fmla="*/ 8 h 90"/>
                  <a:gd name="T56" fmla="*/ 86 w 90"/>
                  <a:gd name="T57" fmla="*/ 6 h 90"/>
                  <a:gd name="T58" fmla="*/ 82 w 90"/>
                  <a:gd name="T59" fmla="*/ 2 h 90"/>
                  <a:gd name="T60" fmla="*/ 79 w 90"/>
                  <a:gd name="T61" fmla="*/ 0 h 90"/>
                  <a:gd name="T62" fmla="*/ 73 w 90"/>
                  <a:gd name="T63" fmla="*/ 0 h 90"/>
                  <a:gd name="T64" fmla="*/ 16 w 90"/>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16" y="0"/>
                    </a:moveTo>
                    <a:lnTo>
                      <a:pt x="16" y="0"/>
                    </a:lnTo>
                    <a:lnTo>
                      <a:pt x="14" y="0"/>
                    </a:lnTo>
                    <a:lnTo>
                      <a:pt x="9" y="2"/>
                    </a:lnTo>
                    <a:lnTo>
                      <a:pt x="6" y="4"/>
                    </a:lnTo>
                    <a:lnTo>
                      <a:pt x="2" y="7"/>
                    </a:lnTo>
                    <a:lnTo>
                      <a:pt x="0" y="11"/>
                    </a:lnTo>
                    <a:lnTo>
                      <a:pt x="0" y="16"/>
                    </a:lnTo>
                    <a:lnTo>
                      <a:pt x="0" y="73"/>
                    </a:lnTo>
                    <a:lnTo>
                      <a:pt x="0" y="73"/>
                    </a:lnTo>
                    <a:lnTo>
                      <a:pt x="0" y="76"/>
                    </a:lnTo>
                    <a:lnTo>
                      <a:pt x="2" y="81"/>
                    </a:lnTo>
                    <a:lnTo>
                      <a:pt x="5" y="84"/>
                    </a:lnTo>
                    <a:lnTo>
                      <a:pt x="7" y="87"/>
                    </a:lnTo>
                    <a:lnTo>
                      <a:pt x="11" y="89"/>
                    </a:lnTo>
                    <a:lnTo>
                      <a:pt x="16" y="90"/>
                    </a:lnTo>
                    <a:lnTo>
                      <a:pt x="73" y="90"/>
                    </a:lnTo>
                    <a:lnTo>
                      <a:pt x="73" y="90"/>
                    </a:lnTo>
                    <a:lnTo>
                      <a:pt x="76" y="90"/>
                    </a:lnTo>
                    <a:lnTo>
                      <a:pt x="81" y="88"/>
                    </a:lnTo>
                    <a:lnTo>
                      <a:pt x="84" y="86"/>
                    </a:lnTo>
                    <a:lnTo>
                      <a:pt x="88" y="82"/>
                    </a:lnTo>
                    <a:lnTo>
                      <a:pt x="89" y="78"/>
                    </a:lnTo>
                    <a:lnTo>
                      <a:pt x="90" y="73"/>
                    </a:lnTo>
                    <a:lnTo>
                      <a:pt x="90" y="16"/>
                    </a:lnTo>
                    <a:lnTo>
                      <a:pt x="90" y="16"/>
                    </a:lnTo>
                    <a:lnTo>
                      <a:pt x="90" y="14"/>
                    </a:lnTo>
                    <a:lnTo>
                      <a:pt x="88" y="8"/>
                    </a:lnTo>
                    <a:lnTo>
                      <a:pt x="86" y="6"/>
                    </a:lnTo>
                    <a:lnTo>
                      <a:pt x="82" y="2"/>
                    </a:lnTo>
                    <a:lnTo>
                      <a:pt x="79" y="0"/>
                    </a:lnTo>
                    <a:lnTo>
                      <a:pt x="73"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1" name="Freeform 1611"/>
              <p:cNvSpPr>
                <a:spLocks/>
              </p:cNvSpPr>
              <p:nvPr/>
            </p:nvSpPr>
            <p:spPr bwMode="auto">
              <a:xfrm>
                <a:off x="5781532" y="3191100"/>
                <a:ext cx="141288" cy="142875"/>
              </a:xfrm>
              <a:custGeom>
                <a:avLst/>
                <a:gdLst>
                  <a:gd name="T0" fmla="*/ 16 w 89"/>
                  <a:gd name="T1" fmla="*/ 0 h 90"/>
                  <a:gd name="T2" fmla="*/ 16 w 89"/>
                  <a:gd name="T3" fmla="*/ 0 h 90"/>
                  <a:gd name="T4" fmla="*/ 14 w 89"/>
                  <a:gd name="T5" fmla="*/ 0 h 90"/>
                  <a:gd name="T6" fmla="*/ 8 w 89"/>
                  <a:gd name="T7" fmla="*/ 2 h 90"/>
                  <a:gd name="T8" fmla="*/ 5 w 89"/>
                  <a:gd name="T9" fmla="*/ 4 h 90"/>
                  <a:gd name="T10" fmla="*/ 2 w 89"/>
                  <a:gd name="T11" fmla="*/ 7 h 90"/>
                  <a:gd name="T12" fmla="*/ 0 w 89"/>
                  <a:gd name="T13" fmla="*/ 11 h 90"/>
                  <a:gd name="T14" fmla="*/ 0 w 89"/>
                  <a:gd name="T15" fmla="*/ 16 h 90"/>
                  <a:gd name="T16" fmla="*/ 0 w 89"/>
                  <a:gd name="T17" fmla="*/ 73 h 90"/>
                  <a:gd name="T18" fmla="*/ 0 w 89"/>
                  <a:gd name="T19" fmla="*/ 73 h 90"/>
                  <a:gd name="T20" fmla="*/ 0 w 89"/>
                  <a:gd name="T21" fmla="*/ 76 h 90"/>
                  <a:gd name="T22" fmla="*/ 2 w 89"/>
                  <a:gd name="T23" fmla="*/ 81 h 90"/>
                  <a:gd name="T24" fmla="*/ 4 w 89"/>
                  <a:gd name="T25" fmla="*/ 84 h 90"/>
                  <a:gd name="T26" fmla="*/ 6 w 89"/>
                  <a:gd name="T27" fmla="*/ 87 h 90"/>
                  <a:gd name="T28" fmla="*/ 11 w 89"/>
                  <a:gd name="T29" fmla="*/ 89 h 90"/>
                  <a:gd name="T30" fmla="*/ 16 w 89"/>
                  <a:gd name="T31" fmla="*/ 90 h 90"/>
                  <a:gd name="T32" fmla="*/ 72 w 89"/>
                  <a:gd name="T33" fmla="*/ 90 h 90"/>
                  <a:gd name="T34" fmla="*/ 72 w 89"/>
                  <a:gd name="T35" fmla="*/ 90 h 90"/>
                  <a:gd name="T36" fmla="*/ 75 w 89"/>
                  <a:gd name="T37" fmla="*/ 90 h 90"/>
                  <a:gd name="T38" fmla="*/ 81 w 89"/>
                  <a:gd name="T39" fmla="*/ 88 h 90"/>
                  <a:gd name="T40" fmla="*/ 84 w 89"/>
                  <a:gd name="T41" fmla="*/ 86 h 90"/>
                  <a:gd name="T42" fmla="*/ 86 w 89"/>
                  <a:gd name="T43" fmla="*/ 82 h 90"/>
                  <a:gd name="T44" fmla="*/ 88 w 89"/>
                  <a:gd name="T45" fmla="*/ 78 h 90"/>
                  <a:gd name="T46" fmla="*/ 89 w 89"/>
                  <a:gd name="T47" fmla="*/ 73 h 90"/>
                  <a:gd name="T48" fmla="*/ 89 w 89"/>
                  <a:gd name="T49" fmla="*/ 16 h 90"/>
                  <a:gd name="T50" fmla="*/ 89 w 89"/>
                  <a:gd name="T51" fmla="*/ 16 h 90"/>
                  <a:gd name="T52" fmla="*/ 89 w 89"/>
                  <a:gd name="T53" fmla="*/ 14 h 90"/>
                  <a:gd name="T54" fmla="*/ 87 w 89"/>
                  <a:gd name="T55" fmla="*/ 8 h 90"/>
                  <a:gd name="T56" fmla="*/ 85 w 89"/>
                  <a:gd name="T57" fmla="*/ 6 h 90"/>
                  <a:gd name="T58" fmla="*/ 82 w 89"/>
                  <a:gd name="T59" fmla="*/ 2 h 90"/>
                  <a:gd name="T60" fmla="*/ 79 w 89"/>
                  <a:gd name="T61" fmla="*/ 0 h 90"/>
                  <a:gd name="T62" fmla="*/ 72 w 89"/>
                  <a:gd name="T63" fmla="*/ 0 h 90"/>
                  <a:gd name="T64" fmla="*/ 16 w 89"/>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0">
                    <a:moveTo>
                      <a:pt x="16" y="0"/>
                    </a:moveTo>
                    <a:lnTo>
                      <a:pt x="16" y="0"/>
                    </a:lnTo>
                    <a:lnTo>
                      <a:pt x="14" y="0"/>
                    </a:lnTo>
                    <a:lnTo>
                      <a:pt x="8" y="2"/>
                    </a:lnTo>
                    <a:lnTo>
                      <a:pt x="5" y="4"/>
                    </a:lnTo>
                    <a:lnTo>
                      <a:pt x="2" y="7"/>
                    </a:lnTo>
                    <a:lnTo>
                      <a:pt x="0" y="11"/>
                    </a:lnTo>
                    <a:lnTo>
                      <a:pt x="0" y="16"/>
                    </a:lnTo>
                    <a:lnTo>
                      <a:pt x="0" y="73"/>
                    </a:lnTo>
                    <a:lnTo>
                      <a:pt x="0" y="73"/>
                    </a:lnTo>
                    <a:lnTo>
                      <a:pt x="0" y="76"/>
                    </a:lnTo>
                    <a:lnTo>
                      <a:pt x="2" y="81"/>
                    </a:lnTo>
                    <a:lnTo>
                      <a:pt x="4" y="84"/>
                    </a:lnTo>
                    <a:lnTo>
                      <a:pt x="6" y="87"/>
                    </a:lnTo>
                    <a:lnTo>
                      <a:pt x="11" y="89"/>
                    </a:lnTo>
                    <a:lnTo>
                      <a:pt x="16" y="90"/>
                    </a:lnTo>
                    <a:lnTo>
                      <a:pt x="72" y="90"/>
                    </a:lnTo>
                    <a:lnTo>
                      <a:pt x="72" y="90"/>
                    </a:lnTo>
                    <a:lnTo>
                      <a:pt x="75" y="90"/>
                    </a:lnTo>
                    <a:lnTo>
                      <a:pt x="81" y="88"/>
                    </a:lnTo>
                    <a:lnTo>
                      <a:pt x="84" y="86"/>
                    </a:lnTo>
                    <a:lnTo>
                      <a:pt x="86" y="82"/>
                    </a:lnTo>
                    <a:lnTo>
                      <a:pt x="88" y="78"/>
                    </a:lnTo>
                    <a:lnTo>
                      <a:pt x="89" y="73"/>
                    </a:lnTo>
                    <a:lnTo>
                      <a:pt x="89" y="16"/>
                    </a:lnTo>
                    <a:lnTo>
                      <a:pt x="89" y="16"/>
                    </a:lnTo>
                    <a:lnTo>
                      <a:pt x="89" y="14"/>
                    </a:lnTo>
                    <a:lnTo>
                      <a:pt x="87" y="8"/>
                    </a:lnTo>
                    <a:lnTo>
                      <a:pt x="85" y="6"/>
                    </a:lnTo>
                    <a:lnTo>
                      <a:pt x="82" y="2"/>
                    </a:lnTo>
                    <a:lnTo>
                      <a:pt x="79" y="0"/>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2" name="Freeform 1612"/>
              <p:cNvSpPr>
                <a:spLocks/>
              </p:cNvSpPr>
              <p:nvPr/>
            </p:nvSpPr>
            <p:spPr bwMode="auto">
              <a:xfrm>
                <a:off x="7040421" y="3191100"/>
                <a:ext cx="142875" cy="142875"/>
              </a:xfrm>
              <a:custGeom>
                <a:avLst/>
                <a:gdLst>
                  <a:gd name="T0" fmla="*/ 17 w 90"/>
                  <a:gd name="T1" fmla="*/ 0 h 90"/>
                  <a:gd name="T2" fmla="*/ 17 w 90"/>
                  <a:gd name="T3" fmla="*/ 0 h 90"/>
                  <a:gd name="T4" fmla="*/ 14 w 90"/>
                  <a:gd name="T5" fmla="*/ 0 h 90"/>
                  <a:gd name="T6" fmla="*/ 9 w 90"/>
                  <a:gd name="T7" fmla="*/ 2 h 90"/>
                  <a:gd name="T8" fmla="*/ 6 w 90"/>
                  <a:gd name="T9" fmla="*/ 4 h 90"/>
                  <a:gd name="T10" fmla="*/ 3 w 90"/>
                  <a:gd name="T11" fmla="*/ 7 h 90"/>
                  <a:gd name="T12" fmla="*/ 1 w 90"/>
                  <a:gd name="T13" fmla="*/ 11 h 90"/>
                  <a:gd name="T14" fmla="*/ 0 w 90"/>
                  <a:gd name="T15" fmla="*/ 16 h 90"/>
                  <a:gd name="T16" fmla="*/ 0 w 90"/>
                  <a:gd name="T17" fmla="*/ 73 h 90"/>
                  <a:gd name="T18" fmla="*/ 0 w 90"/>
                  <a:gd name="T19" fmla="*/ 73 h 90"/>
                  <a:gd name="T20" fmla="*/ 0 w 90"/>
                  <a:gd name="T21" fmla="*/ 76 h 90"/>
                  <a:gd name="T22" fmla="*/ 3 w 90"/>
                  <a:gd name="T23" fmla="*/ 81 h 90"/>
                  <a:gd name="T24" fmla="*/ 5 w 90"/>
                  <a:gd name="T25" fmla="*/ 84 h 90"/>
                  <a:gd name="T26" fmla="*/ 7 w 90"/>
                  <a:gd name="T27" fmla="*/ 87 h 90"/>
                  <a:gd name="T28" fmla="*/ 11 w 90"/>
                  <a:gd name="T29" fmla="*/ 89 h 90"/>
                  <a:gd name="T30" fmla="*/ 17 w 90"/>
                  <a:gd name="T31" fmla="*/ 90 h 90"/>
                  <a:gd name="T32" fmla="*/ 73 w 90"/>
                  <a:gd name="T33" fmla="*/ 90 h 90"/>
                  <a:gd name="T34" fmla="*/ 73 w 90"/>
                  <a:gd name="T35" fmla="*/ 90 h 90"/>
                  <a:gd name="T36" fmla="*/ 76 w 90"/>
                  <a:gd name="T37" fmla="*/ 90 h 90"/>
                  <a:gd name="T38" fmla="*/ 81 w 90"/>
                  <a:gd name="T39" fmla="*/ 88 h 90"/>
                  <a:gd name="T40" fmla="*/ 85 w 90"/>
                  <a:gd name="T41" fmla="*/ 86 h 90"/>
                  <a:gd name="T42" fmla="*/ 88 w 90"/>
                  <a:gd name="T43" fmla="*/ 82 h 90"/>
                  <a:gd name="T44" fmla="*/ 89 w 90"/>
                  <a:gd name="T45" fmla="*/ 78 h 90"/>
                  <a:gd name="T46" fmla="*/ 90 w 90"/>
                  <a:gd name="T47" fmla="*/ 73 h 90"/>
                  <a:gd name="T48" fmla="*/ 90 w 90"/>
                  <a:gd name="T49" fmla="*/ 16 h 90"/>
                  <a:gd name="T50" fmla="*/ 90 w 90"/>
                  <a:gd name="T51" fmla="*/ 16 h 90"/>
                  <a:gd name="T52" fmla="*/ 90 w 90"/>
                  <a:gd name="T53" fmla="*/ 14 h 90"/>
                  <a:gd name="T54" fmla="*/ 88 w 90"/>
                  <a:gd name="T55" fmla="*/ 8 h 90"/>
                  <a:gd name="T56" fmla="*/ 86 w 90"/>
                  <a:gd name="T57" fmla="*/ 6 h 90"/>
                  <a:gd name="T58" fmla="*/ 82 w 90"/>
                  <a:gd name="T59" fmla="*/ 2 h 90"/>
                  <a:gd name="T60" fmla="*/ 79 w 90"/>
                  <a:gd name="T61" fmla="*/ 0 h 90"/>
                  <a:gd name="T62" fmla="*/ 73 w 90"/>
                  <a:gd name="T63" fmla="*/ 0 h 90"/>
                  <a:gd name="T64" fmla="*/ 17 w 90"/>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17" y="0"/>
                    </a:moveTo>
                    <a:lnTo>
                      <a:pt x="17" y="0"/>
                    </a:lnTo>
                    <a:lnTo>
                      <a:pt x="14" y="0"/>
                    </a:lnTo>
                    <a:lnTo>
                      <a:pt x="9" y="2"/>
                    </a:lnTo>
                    <a:lnTo>
                      <a:pt x="6" y="4"/>
                    </a:lnTo>
                    <a:lnTo>
                      <a:pt x="3" y="7"/>
                    </a:lnTo>
                    <a:lnTo>
                      <a:pt x="1" y="11"/>
                    </a:lnTo>
                    <a:lnTo>
                      <a:pt x="0" y="16"/>
                    </a:lnTo>
                    <a:lnTo>
                      <a:pt x="0" y="73"/>
                    </a:lnTo>
                    <a:lnTo>
                      <a:pt x="0" y="73"/>
                    </a:lnTo>
                    <a:lnTo>
                      <a:pt x="0" y="76"/>
                    </a:lnTo>
                    <a:lnTo>
                      <a:pt x="3" y="81"/>
                    </a:lnTo>
                    <a:lnTo>
                      <a:pt x="5" y="84"/>
                    </a:lnTo>
                    <a:lnTo>
                      <a:pt x="7" y="87"/>
                    </a:lnTo>
                    <a:lnTo>
                      <a:pt x="11" y="89"/>
                    </a:lnTo>
                    <a:lnTo>
                      <a:pt x="17" y="90"/>
                    </a:lnTo>
                    <a:lnTo>
                      <a:pt x="73" y="90"/>
                    </a:lnTo>
                    <a:lnTo>
                      <a:pt x="73" y="90"/>
                    </a:lnTo>
                    <a:lnTo>
                      <a:pt x="76" y="90"/>
                    </a:lnTo>
                    <a:lnTo>
                      <a:pt x="81" y="88"/>
                    </a:lnTo>
                    <a:lnTo>
                      <a:pt x="85" y="86"/>
                    </a:lnTo>
                    <a:lnTo>
                      <a:pt x="88" y="82"/>
                    </a:lnTo>
                    <a:lnTo>
                      <a:pt x="89" y="78"/>
                    </a:lnTo>
                    <a:lnTo>
                      <a:pt x="90" y="73"/>
                    </a:lnTo>
                    <a:lnTo>
                      <a:pt x="90" y="16"/>
                    </a:lnTo>
                    <a:lnTo>
                      <a:pt x="90" y="16"/>
                    </a:lnTo>
                    <a:lnTo>
                      <a:pt x="90" y="14"/>
                    </a:lnTo>
                    <a:lnTo>
                      <a:pt x="88" y="8"/>
                    </a:lnTo>
                    <a:lnTo>
                      <a:pt x="86" y="6"/>
                    </a:lnTo>
                    <a:lnTo>
                      <a:pt x="82" y="2"/>
                    </a:lnTo>
                    <a:lnTo>
                      <a:pt x="79" y="0"/>
                    </a:lnTo>
                    <a:lnTo>
                      <a:pt x="73" y="0"/>
                    </a:lnTo>
                    <a:lnTo>
                      <a:pt x="17"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3" name="Freeform 1613"/>
              <p:cNvSpPr>
                <a:spLocks/>
              </p:cNvSpPr>
              <p:nvPr/>
            </p:nvSpPr>
            <p:spPr bwMode="auto">
              <a:xfrm>
                <a:off x="6537183" y="3191100"/>
                <a:ext cx="142875" cy="142875"/>
              </a:xfrm>
              <a:custGeom>
                <a:avLst/>
                <a:gdLst>
                  <a:gd name="T0" fmla="*/ 16 w 90"/>
                  <a:gd name="T1" fmla="*/ 0 h 90"/>
                  <a:gd name="T2" fmla="*/ 16 w 90"/>
                  <a:gd name="T3" fmla="*/ 0 h 90"/>
                  <a:gd name="T4" fmla="*/ 14 w 90"/>
                  <a:gd name="T5" fmla="*/ 0 h 90"/>
                  <a:gd name="T6" fmla="*/ 9 w 90"/>
                  <a:gd name="T7" fmla="*/ 2 h 90"/>
                  <a:gd name="T8" fmla="*/ 5 w 90"/>
                  <a:gd name="T9" fmla="*/ 4 h 90"/>
                  <a:gd name="T10" fmla="*/ 2 w 90"/>
                  <a:gd name="T11" fmla="*/ 7 h 90"/>
                  <a:gd name="T12" fmla="*/ 0 w 90"/>
                  <a:gd name="T13" fmla="*/ 11 h 90"/>
                  <a:gd name="T14" fmla="*/ 0 w 90"/>
                  <a:gd name="T15" fmla="*/ 16 h 90"/>
                  <a:gd name="T16" fmla="*/ 0 w 90"/>
                  <a:gd name="T17" fmla="*/ 73 h 90"/>
                  <a:gd name="T18" fmla="*/ 0 w 90"/>
                  <a:gd name="T19" fmla="*/ 73 h 90"/>
                  <a:gd name="T20" fmla="*/ 0 w 90"/>
                  <a:gd name="T21" fmla="*/ 76 h 90"/>
                  <a:gd name="T22" fmla="*/ 2 w 90"/>
                  <a:gd name="T23" fmla="*/ 81 h 90"/>
                  <a:gd name="T24" fmla="*/ 4 w 90"/>
                  <a:gd name="T25" fmla="*/ 84 h 90"/>
                  <a:gd name="T26" fmla="*/ 6 w 90"/>
                  <a:gd name="T27" fmla="*/ 87 h 90"/>
                  <a:gd name="T28" fmla="*/ 11 w 90"/>
                  <a:gd name="T29" fmla="*/ 89 h 90"/>
                  <a:gd name="T30" fmla="*/ 16 w 90"/>
                  <a:gd name="T31" fmla="*/ 90 h 90"/>
                  <a:gd name="T32" fmla="*/ 72 w 90"/>
                  <a:gd name="T33" fmla="*/ 90 h 90"/>
                  <a:gd name="T34" fmla="*/ 72 w 90"/>
                  <a:gd name="T35" fmla="*/ 90 h 90"/>
                  <a:gd name="T36" fmla="*/ 76 w 90"/>
                  <a:gd name="T37" fmla="*/ 90 h 90"/>
                  <a:gd name="T38" fmla="*/ 81 w 90"/>
                  <a:gd name="T39" fmla="*/ 88 h 90"/>
                  <a:gd name="T40" fmla="*/ 84 w 90"/>
                  <a:gd name="T41" fmla="*/ 86 h 90"/>
                  <a:gd name="T42" fmla="*/ 87 w 90"/>
                  <a:gd name="T43" fmla="*/ 82 h 90"/>
                  <a:gd name="T44" fmla="*/ 88 w 90"/>
                  <a:gd name="T45" fmla="*/ 78 h 90"/>
                  <a:gd name="T46" fmla="*/ 90 w 90"/>
                  <a:gd name="T47" fmla="*/ 73 h 90"/>
                  <a:gd name="T48" fmla="*/ 90 w 90"/>
                  <a:gd name="T49" fmla="*/ 16 h 90"/>
                  <a:gd name="T50" fmla="*/ 90 w 90"/>
                  <a:gd name="T51" fmla="*/ 16 h 90"/>
                  <a:gd name="T52" fmla="*/ 90 w 90"/>
                  <a:gd name="T53" fmla="*/ 14 h 90"/>
                  <a:gd name="T54" fmla="*/ 87 w 90"/>
                  <a:gd name="T55" fmla="*/ 8 h 90"/>
                  <a:gd name="T56" fmla="*/ 85 w 90"/>
                  <a:gd name="T57" fmla="*/ 6 h 90"/>
                  <a:gd name="T58" fmla="*/ 82 w 90"/>
                  <a:gd name="T59" fmla="*/ 2 h 90"/>
                  <a:gd name="T60" fmla="*/ 79 w 90"/>
                  <a:gd name="T61" fmla="*/ 0 h 90"/>
                  <a:gd name="T62" fmla="*/ 72 w 90"/>
                  <a:gd name="T63" fmla="*/ 0 h 90"/>
                  <a:gd name="T64" fmla="*/ 16 w 90"/>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16" y="0"/>
                    </a:moveTo>
                    <a:lnTo>
                      <a:pt x="16" y="0"/>
                    </a:lnTo>
                    <a:lnTo>
                      <a:pt x="14" y="0"/>
                    </a:lnTo>
                    <a:lnTo>
                      <a:pt x="9" y="2"/>
                    </a:lnTo>
                    <a:lnTo>
                      <a:pt x="5" y="4"/>
                    </a:lnTo>
                    <a:lnTo>
                      <a:pt x="2" y="7"/>
                    </a:lnTo>
                    <a:lnTo>
                      <a:pt x="0" y="11"/>
                    </a:lnTo>
                    <a:lnTo>
                      <a:pt x="0" y="16"/>
                    </a:lnTo>
                    <a:lnTo>
                      <a:pt x="0" y="73"/>
                    </a:lnTo>
                    <a:lnTo>
                      <a:pt x="0" y="73"/>
                    </a:lnTo>
                    <a:lnTo>
                      <a:pt x="0" y="76"/>
                    </a:lnTo>
                    <a:lnTo>
                      <a:pt x="2" y="81"/>
                    </a:lnTo>
                    <a:lnTo>
                      <a:pt x="4" y="84"/>
                    </a:lnTo>
                    <a:lnTo>
                      <a:pt x="6" y="87"/>
                    </a:lnTo>
                    <a:lnTo>
                      <a:pt x="11" y="89"/>
                    </a:lnTo>
                    <a:lnTo>
                      <a:pt x="16" y="90"/>
                    </a:lnTo>
                    <a:lnTo>
                      <a:pt x="72" y="90"/>
                    </a:lnTo>
                    <a:lnTo>
                      <a:pt x="72" y="90"/>
                    </a:lnTo>
                    <a:lnTo>
                      <a:pt x="76" y="90"/>
                    </a:lnTo>
                    <a:lnTo>
                      <a:pt x="81" y="88"/>
                    </a:lnTo>
                    <a:lnTo>
                      <a:pt x="84" y="86"/>
                    </a:lnTo>
                    <a:lnTo>
                      <a:pt x="87" y="82"/>
                    </a:lnTo>
                    <a:lnTo>
                      <a:pt x="88" y="78"/>
                    </a:lnTo>
                    <a:lnTo>
                      <a:pt x="90" y="73"/>
                    </a:lnTo>
                    <a:lnTo>
                      <a:pt x="90" y="16"/>
                    </a:lnTo>
                    <a:lnTo>
                      <a:pt x="90" y="16"/>
                    </a:lnTo>
                    <a:lnTo>
                      <a:pt x="90" y="14"/>
                    </a:lnTo>
                    <a:lnTo>
                      <a:pt x="87" y="8"/>
                    </a:lnTo>
                    <a:lnTo>
                      <a:pt x="85" y="6"/>
                    </a:lnTo>
                    <a:lnTo>
                      <a:pt x="82" y="2"/>
                    </a:lnTo>
                    <a:lnTo>
                      <a:pt x="79" y="0"/>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4" name="Freeform 1614"/>
              <p:cNvSpPr>
                <a:spLocks/>
              </p:cNvSpPr>
              <p:nvPr/>
            </p:nvSpPr>
            <p:spPr bwMode="auto">
              <a:xfrm>
                <a:off x="6033944" y="3191100"/>
                <a:ext cx="141288" cy="142875"/>
              </a:xfrm>
              <a:custGeom>
                <a:avLst/>
                <a:gdLst>
                  <a:gd name="T0" fmla="*/ 16 w 89"/>
                  <a:gd name="T1" fmla="*/ 0 h 90"/>
                  <a:gd name="T2" fmla="*/ 16 w 89"/>
                  <a:gd name="T3" fmla="*/ 0 h 90"/>
                  <a:gd name="T4" fmla="*/ 14 w 89"/>
                  <a:gd name="T5" fmla="*/ 0 h 90"/>
                  <a:gd name="T6" fmla="*/ 8 w 89"/>
                  <a:gd name="T7" fmla="*/ 2 h 90"/>
                  <a:gd name="T8" fmla="*/ 5 w 89"/>
                  <a:gd name="T9" fmla="*/ 4 h 90"/>
                  <a:gd name="T10" fmla="*/ 2 w 89"/>
                  <a:gd name="T11" fmla="*/ 7 h 90"/>
                  <a:gd name="T12" fmla="*/ 0 w 89"/>
                  <a:gd name="T13" fmla="*/ 11 h 90"/>
                  <a:gd name="T14" fmla="*/ 0 w 89"/>
                  <a:gd name="T15" fmla="*/ 16 h 90"/>
                  <a:gd name="T16" fmla="*/ 0 w 89"/>
                  <a:gd name="T17" fmla="*/ 73 h 90"/>
                  <a:gd name="T18" fmla="*/ 0 w 89"/>
                  <a:gd name="T19" fmla="*/ 73 h 90"/>
                  <a:gd name="T20" fmla="*/ 0 w 89"/>
                  <a:gd name="T21" fmla="*/ 76 h 90"/>
                  <a:gd name="T22" fmla="*/ 2 w 89"/>
                  <a:gd name="T23" fmla="*/ 81 h 90"/>
                  <a:gd name="T24" fmla="*/ 4 w 89"/>
                  <a:gd name="T25" fmla="*/ 84 h 90"/>
                  <a:gd name="T26" fmla="*/ 6 w 89"/>
                  <a:gd name="T27" fmla="*/ 87 h 90"/>
                  <a:gd name="T28" fmla="*/ 10 w 89"/>
                  <a:gd name="T29" fmla="*/ 89 h 90"/>
                  <a:gd name="T30" fmla="*/ 16 w 89"/>
                  <a:gd name="T31" fmla="*/ 90 h 90"/>
                  <a:gd name="T32" fmla="*/ 72 w 89"/>
                  <a:gd name="T33" fmla="*/ 90 h 90"/>
                  <a:gd name="T34" fmla="*/ 72 w 89"/>
                  <a:gd name="T35" fmla="*/ 90 h 90"/>
                  <a:gd name="T36" fmla="*/ 75 w 89"/>
                  <a:gd name="T37" fmla="*/ 90 h 90"/>
                  <a:gd name="T38" fmla="*/ 81 w 89"/>
                  <a:gd name="T39" fmla="*/ 88 h 90"/>
                  <a:gd name="T40" fmla="*/ 84 w 89"/>
                  <a:gd name="T41" fmla="*/ 86 h 90"/>
                  <a:gd name="T42" fmla="*/ 87 w 89"/>
                  <a:gd name="T43" fmla="*/ 82 h 90"/>
                  <a:gd name="T44" fmla="*/ 88 w 89"/>
                  <a:gd name="T45" fmla="*/ 78 h 90"/>
                  <a:gd name="T46" fmla="*/ 89 w 89"/>
                  <a:gd name="T47" fmla="*/ 73 h 90"/>
                  <a:gd name="T48" fmla="*/ 89 w 89"/>
                  <a:gd name="T49" fmla="*/ 16 h 90"/>
                  <a:gd name="T50" fmla="*/ 89 w 89"/>
                  <a:gd name="T51" fmla="*/ 16 h 90"/>
                  <a:gd name="T52" fmla="*/ 89 w 89"/>
                  <a:gd name="T53" fmla="*/ 14 h 90"/>
                  <a:gd name="T54" fmla="*/ 87 w 89"/>
                  <a:gd name="T55" fmla="*/ 8 h 90"/>
                  <a:gd name="T56" fmla="*/ 85 w 89"/>
                  <a:gd name="T57" fmla="*/ 6 h 90"/>
                  <a:gd name="T58" fmla="*/ 82 w 89"/>
                  <a:gd name="T59" fmla="*/ 2 h 90"/>
                  <a:gd name="T60" fmla="*/ 78 w 89"/>
                  <a:gd name="T61" fmla="*/ 0 h 90"/>
                  <a:gd name="T62" fmla="*/ 72 w 89"/>
                  <a:gd name="T63" fmla="*/ 0 h 90"/>
                  <a:gd name="T64" fmla="*/ 16 w 89"/>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0">
                    <a:moveTo>
                      <a:pt x="16" y="0"/>
                    </a:moveTo>
                    <a:lnTo>
                      <a:pt x="16" y="0"/>
                    </a:lnTo>
                    <a:lnTo>
                      <a:pt x="14" y="0"/>
                    </a:lnTo>
                    <a:lnTo>
                      <a:pt x="8" y="2"/>
                    </a:lnTo>
                    <a:lnTo>
                      <a:pt x="5" y="4"/>
                    </a:lnTo>
                    <a:lnTo>
                      <a:pt x="2" y="7"/>
                    </a:lnTo>
                    <a:lnTo>
                      <a:pt x="0" y="11"/>
                    </a:lnTo>
                    <a:lnTo>
                      <a:pt x="0" y="16"/>
                    </a:lnTo>
                    <a:lnTo>
                      <a:pt x="0" y="73"/>
                    </a:lnTo>
                    <a:lnTo>
                      <a:pt x="0" y="73"/>
                    </a:lnTo>
                    <a:lnTo>
                      <a:pt x="0" y="76"/>
                    </a:lnTo>
                    <a:lnTo>
                      <a:pt x="2" y="81"/>
                    </a:lnTo>
                    <a:lnTo>
                      <a:pt x="4" y="84"/>
                    </a:lnTo>
                    <a:lnTo>
                      <a:pt x="6" y="87"/>
                    </a:lnTo>
                    <a:lnTo>
                      <a:pt x="10" y="89"/>
                    </a:lnTo>
                    <a:lnTo>
                      <a:pt x="16" y="90"/>
                    </a:lnTo>
                    <a:lnTo>
                      <a:pt x="72" y="90"/>
                    </a:lnTo>
                    <a:lnTo>
                      <a:pt x="72" y="90"/>
                    </a:lnTo>
                    <a:lnTo>
                      <a:pt x="75" y="90"/>
                    </a:lnTo>
                    <a:lnTo>
                      <a:pt x="81" y="88"/>
                    </a:lnTo>
                    <a:lnTo>
                      <a:pt x="84" y="86"/>
                    </a:lnTo>
                    <a:lnTo>
                      <a:pt x="87" y="82"/>
                    </a:lnTo>
                    <a:lnTo>
                      <a:pt x="88" y="78"/>
                    </a:lnTo>
                    <a:lnTo>
                      <a:pt x="89" y="73"/>
                    </a:lnTo>
                    <a:lnTo>
                      <a:pt x="89" y="16"/>
                    </a:lnTo>
                    <a:lnTo>
                      <a:pt x="89" y="16"/>
                    </a:lnTo>
                    <a:lnTo>
                      <a:pt x="89" y="14"/>
                    </a:lnTo>
                    <a:lnTo>
                      <a:pt x="87" y="8"/>
                    </a:lnTo>
                    <a:lnTo>
                      <a:pt x="85" y="6"/>
                    </a:lnTo>
                    <a:lnTo>
                      <a:pt x="82" y="2"/>
                    </a:lnTo>
                    <a:lnTo>
                      <a:pt x="78" y="0"/>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5" name="Freeform 1615"/>
              <p:cNvSpPr>
                <a:spLocks/>
              </p:cNvSpPr>
              <p:nvPr/>
            </p:nvSpPr>
            <p:spPr bwMode="auto">
              <a:xfrm>
                <a:off x="6789596" y="5058001"/>
                <a:ext cx="141288" cy="142875"/>
              </a:xfrm>
              <a:custGeom>
                <a:avLst/>
                <a:gdLst>
                  <a:gd name="T0" fmla="*/ 16 w 89"/>
                  <a:gd name="T1" fmla="*/ 0 h 90"/>
                  <a:gd name="T2" fmla="*/ 16 w 89"/>
                  <a:gd name="T3" fmla="*/ 0 h 90"/>
                  <a:gd name="T4" fmla="*/ 14 w 89"/>
                  <a:gd name="T5" fmla="*/ 0 h 90"/>
                  <a:gd name="T6" fmla="*/ 8 w 89"/>
                  <a:gd name="T7" fmla="*/ 2 h 90"/>
                  <a:gd name="T8" fmla="*/ 5 w 89"/>
                  <a:gd name="T9" fmla="*/ 4 h 90"/>
                  <a:gd name="T10" fmla="*/ 2 w 89"/>
                  <a:gd name="T11" fmla="*/ 6 h 90"/>
                  <a:gd name="T12" fmla="*/ 0 w 89"/>
                  <a:gd name="T13" fmla="*/ 11 h 90"/>
                  <a:gd name="T14" fmla="*/ 0 w 89"/>
                  <a:gd name="T15" fmla="*/ 16 h 90"/>
                  <a:gd name="T16" fmla="*/ 0 w 89"/>
                  <a:gd name="T17" fmla="*/ 72 h 90"/>
                  <a:gd name="T18" fmla="*/ 0 w 89"/>
                  <a:gd name="T19" fmla="*/ 72 h 90"/>
                  <a:gd name="T20" fmla="*/ 0 w 89"/>
                  <a:gd name="T21" fmla="*/ 75 h 90"/>
                  <a:gd name="T22" fmla="*/ 2 w 89"/>
                  <a:gd name="T23" fmla="*/ 81 h 90"/>
                  <a:gd name="T24" fmla="*/ 4 w 89"/>
                  <a:gd name="T25" fmla="*/ 84 h 90"/>
                  <a:gd name="T26" fmla="*/ 6 w 89"/>
                  <a:gd name="T27" fmla="*/ 87 h 90"/>
                  <a:gd name="T28" fmla="*/ 10 w 89"/>
                  <a:gd name="T29" fmla="*/ 88 h 90"/>
                  <a:gd name="T30" fmla="*/ 16 w 89"/>
                  <a:gd name="T31" fmla="*/ 90 h 90"/>
                  <a:gd name="T32" fmla="*/ 72 w 89"/>
                  <a:gd name="T33" fmla="*/ 90 h 90"/>
                  <a:gd name="T34" fmla="*/ 72 w 89"/>
                  <a:gd name="T35" fmla="*/ 90 h 90"/>
                  <a:gd name="T36" fmla="*/ 75 w 89"/>
                  <a:gd name="T37" fmla="*/ 90 h 90"/>
                  <a:gd name="T38" fmla="*/ 81 w 89"/>
                  <a:gd name="T39" fmla="*/ 87 h 90"/>
                  <a:gd name="T40" fmla="*/ 84 w 89"/>
                  <a:gd name="T41" fmla="*/ 85 h 90"/>
                  <a:gd name="T42" fmla="*/ 87 w 89"/>
                  <a:gd name="T43" fmla="*/ 82 h 90"/>
                  <a:gd name="T44" fmla="*/ 88 w 89"/>
                  <a:gd name="T45" fmla="*/ 79 h 90"/>
                  <a:gd name="T46" fmla="*/ 89 w 89"/>
                  <a:gd name="T47" fmla="*/ 72 h 90"/>
                  <a:gd name="T48" fmla="*/ 89 w 89"/>
                  <a:gd name="T49" fmla="*/ 16 h 90"/>
                  <a:gd name="T50" fmla="*/ 89 w 89"/>
                  <a:gd name="T51" fmla="*/ 16 h 90"/>
                  <a:gd name="T52" fmla="*/ 89 w 89"/>
                  <a:gd name="T53" fmla="*/ 14 h 90"/>
                  <a:gd name="T54" fmla="*/ 87 w 89"/>
                  <a:gd name="T55" fmla="*/ 9 h 90"/>
                  <a:gd name="T56" fmla="*/ 85 w 89"/>
                  <a:gd name="T57" fmla="*/ 5 h 90"/>
                  <a:gd name="T58" fmla="*/ 82 w 89"/>
                  <a:gd name="T59" fmla="*/ 2 h 90"/>
                  <a:gd name="T60" fmla="*/ 78 w 89"/>
                  <a:gd name="T61" fmla="*/ 1 h 90"/>
                  <a:gd name="T62" fmla="*/ 72 w 89"/>
                  <a:gd name="T63" fmla="*/ 0 h 90"/>
                  <a:gd name="T64" fmla="*/ 16 w 89"/>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0">
                    <a:moveTo>
                      <a:pt x="16" y="0"/>
                    </a:moveTo>
                    <a:lnTo>
                      <a:pt x="16" y="0"/>
                    </a:lnTo>
                    <a:lnTo>
                      <a:pt x="14" y="0"/>
                    </a:lnTo>
                    <a:lnTo>
                      <a:pt x="8" y="2"/>
                    </a:lnTo>
                    <a:lnTo>
                      <a:pt x="5" y="4"/>
                    </a:lnTo>
                    <a:lnTo>
                      <a:pt x="2" y="6"/>
                    </a:lnTo>
                    <a:lnTo>
                      <a:pt x="0" y="11"/>
                    </a:lnTo>
                    <a:lnTo>
                      <a:pt x="0" y="16"/>
                    </a:lnTo>
                    <a:lnTo>
                      <a:pt x="0" y="72"/>
                    </a:lnTo>
                    <a:lnTo>
                      <a:pt x="0" y="72"/>
                    </a:lnTo>
                    <a:lnTo>
                      <a:pt x="0" y="75"/>
                    </a:lnTo>
                    <a:lnTo>
                      <a:pt x="2" y="81"/>
                    </a:lnTo>
                    <a:lnTo>
                      <a:pt x="4" y="84"/>
                    </a:lnTo>
                    <a:lnTo>
                      <a:pt x="6" y="87"/>
                    </a:lnTo>
                    <a:lnTo>
                      <a:pt x="10" y="88"/>
                    </a:lnTo>
                    <a:lnTo>
                      <a:pt x="16" y="90"/>
                    </a:lnTo>
                    <a:lnTo>
                      <a:pt x="72" y="90"/>
                    </a:lnTo>
                    <a:lnTo>
                      <a:pt x="72" y="90"/>
                    </a:lnTo>
                    <a:lnTo>
                      <a:pt x="75" y="90"/>
                    </a:lnTo>
                    <a:lnTo>
                      <a:pt x="81" y="87"/>
                    </a:lnTo>
                    <a:lnTo>
                      <a:pt x="84" y="85"/>
                    </a:lnTo>
                    <a:lnTo>
                      <a:pt x="87" y="82"/>
                    </a:lnTo>
                    <a:lnTo>
                      <a:pt x="88" y="79"/>
                    </a:lnTo>
                    <a:lnTo>
                      <a:pt x="89" y="72"/>
                    </a:lnTo>
                    <a:lnTo>
                      <a:pt x="89" y="16"/>
                    </a:lnTo>
                    <a:lnTo>
                      <a:pt x="89" y="16"/>
                    </a:lnTo>
                    <a:lnTo>
                      <a:pt x="89" y="14"/>
                    </a:lnTo>
                    <a:lnTo>
                      <a:pt x="87" y="9"/>
                    </a:lnTo>
                    <a:lnTo>
                      <a:pt x="85" y="5"/>
                    </a:lnTo>
                    <a:lnTo>
                      <a:pt x="82" y="2"/>
                    </a:lnTo>
                    <a:lnTo>
                      <a:pt x="78"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6" name="Freeform 1616"/>
              <p:cNvSpPr>
                <a:spLocks/>
              </p:cNvSpPr>
              <p:nvPr/>
            </p:nvSpPr>
            <p:spPr bwMode="auto">
              <a:xfrm>
                <a:off x="6284770" y="5058001"/>
                <a:ext cx="142875" cy="142875"/>
              </a:xfrm>
              <a:custGeom>
                <a:avLst/>
                <a:gdLst>
                  <a:gd name="T0" fmla="*/ 16 w 90"/>
                  <a:gd name="T1" fmla="*/ 0 h 90"/>
                  <a:gd name="T2" fmla="*/ 16 w 90"/>
                  <a:gd name="T3" fmla="*/ 0 h 90"/>
                  <a:gd name="T4" fmla="*/ 14 w 90"/>
                  <a:gd name="T5" fmla="*/ 0 h 90"/>
                  <a:gd name="T6" fmla="*/ 9 w 90"/>
                  <a:gd name="T7" fmla="*/ 2 h 90"/>
                  <a:gd name="T8" fmla="*/ 6 w 90"/>
                  <a:gd name="T9" fmla="*/ 4 h 90"/>
                  <a:gd name="T10" fmla="*/ 2 w 90"/>
                  <a:gd name="T11" fmla="*/ 6 h 90"/>
                  <a:gd name="T12" fmla="*/ 0 w 90"/>
                  <a:gd name="T13" fmla="*/ 11 h 90"/>
                  <a:gd name="T14" fmla="*/ 0 w 90"/>
                  <a:gd name="T15" fmla="*/ 16 h 90"/>
                  <a:gd name="T16" fmla="*/ 0 w 90"/>
                  <a:gd name="T17" fmla="*/ 72 h 90"/>
                  <a:gd name="T18" fmla="*/ 0 w 90"/>
                  <a:gd name="T19" fmla="*/ 72 h 90"/>
                  <a:gd name="T20" fmla="*/ 0 w 90"/>
                  <a:gd name="T21" fmla="*/ 75 h 90"/>
                  <a:gd name="T22" fmla="*/ 2 w 90"/>
                  <a:gd name="T23" fmla="*/ 81 h 90"/>
                  <a:gd name="T24" fmla="*/ 5 w 90"/>
                  <a:gd name="T25" fmla="*/ 84 h 90"/>
                  <a:gd name="T26" fmla="*/ 7 w 90"/>
                  <a:gd name="T27" fmla="*/ 87 h 90"/>
                  <a:gd name="T28" fmla="*/ 11 w 90"/>
                  <a:gd name="T29" fmla="*/ 88 h 90"/>
                  <a:gd name="T30" fmla="*/ 16 w 90"/>
                  <a:gd name="T31" fmla="*/ 90 h 90"/>
                  <a:gd name="T32" fmla="*/ 73 w 90"/>
                  <a:gd name="T33" fmla="*/ 90 h 90"/>
                  <a:gd name="T34" fmla="*/ 73 w 90"/>
                  <a:gd name="T35" fmla="*/ 90 h 90"/>
                  <a:gd name="T36" fmla="*/ 76 w 90"/>
                  <a:gd name="T37" fmla="*/ 90 h 90"/>
                  <a:gd name="T38" fmla="*/ 81 w 90"/>
                  <a:gd name="T39" fmla="*/ 87 h 90"/>
                  <a:gd name="T40" fmla="*/ 84 w 90"/>
                  <a:gd name="T41" fmla="*/ 85 h 90"/>
                  <a:gd name="T42" fmla="*/ 88 w 90"/>
                  <a:gd name="T43" fmla="*/ 82 h 90"/>
                  <a:gd name="T44" fmla="*/ 89 w 90"/>
                  <a:gd name="T45" fmla="*/ 79 h 90"/>
                  <a:gd name="T46" fmla="*/ 90 w 90"/>
                  <a:gd name="T47" fmla="*/ 72 h 90"/>
                  <a:gd name="T48" fmla="*/ 90 w 90"/>
                  <a:gd name="T49" fmla="*/ 16 h 90"/>
                  <a:gd name="T50" fmla="*/ 90 w 90"/>
                  <a:gd name="T51" fmla="*/ 16 h 90"/>
                  <a:gd name="T52" fmla="*/ 90 w 90"/>
                  <a:gd name="T53" fmla="*/ 14 h 90"/>
                  <a:gd name="T54" fmla="*/ 88 w 90"/>
                  <a:gd name="T55" fmla="*/ 9 h 90"/>
                  <a:gd name="T56" fmla="*/ 86 w 90"/>
                  <a:gd name="T57" fmla="*/ 5 h 90"/>
                  <a:gd name="T58" fmla="*/ 82 w 90"/>
                  <a:gd name="T59" fmla="*/ 2 h 90"/>
                  <a:gd name="T60" fmla="*/ 79 w 90"/>
                  <a:gd name="T61" fmla="*/ 1 h 90"/>
                  <a:gd name="T62" fmla="*/ 73 w 90"/>
                  <a:gd name="T63" fmla="*/ 0 h 90"/>
                  <a:gd name="T64" fmla="*/ 16 w 90"/>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16" y="0"/>
                    </a:moveTo>
                    <a:lnTo>
                      <a:pt x="16" y="0"/>
                    </a:lnTo>
                    <a:lnTo>
                      <a:pt x="14" y="0"/>
                    </a:lnTo>
                    <a:lnTo>
                      <a:pt x="9" y="2"/>
                    </a:lnTo>
                    <a:lnTo>
                      <a:pt x="6" y="4"/>
                    </a:lnTo>
                    <a:lnTo>
                      <a:pt x="2" y="6"/>
                    </a:lnTo>
                    <a:lnTo>
                      <a:pt x="0" y="11"/>
                    </a:lnTo>
                    <a:lnTo>
                      <a:pt x="0" y="16"/>
                    </a:lnTo>
                    <a:lnTo>
                      <a:pt x="0" y="72"/>
                    </a:lnTo>
                    <a:lnTo>
                      <a:pt x="0" y="72"/>
                    </a:lnTo>
                    <a:lnTo>
                      <a:pt x="0" y="75"/>
                    </a:lnTo>
                    <a:lnTo>
                      <a:pt x="2" y="81"/>
                    </a:lnTo>
                    <a:lnTo>
                      <a:pt x="5" y="84"/>
                    </a:lnTo>
                    <a:lnTo>
                      <a:pt x="7" y="87"/>
                    </a:lnTo>
                    <a:lnTo>
                      <a:pt x="11" y="88"/>
                    </a:lnTo>
                    <a:lnTo>
                      <a:pt x="16" y="90"/>
                    </a:lnTo>
                    <a:lnTo>
                      <a:pt x="73" y="90"/>
                    </a:lnTo>
                    <a:lnTo>
                      <a:pt x="73" y="90"/>
                    </a:lnTo>
                    <a:lnTo>
                      <a:pt x="76" y="90"/>
                    </a:lnTo>
                    <a:lnTo>
                      <a:pt x="81" y="87"/>
                    </a:lnTo>
                    <a:lnTo>
                      <a:pt x="84" y="85"/>
                    </a:lnTo>
                    <a:lnTo>
                      <a:pt x="88" y="82"/>
                    </a:lnTo>
                    <a:lnTo>
                      <a:pt x="89" y="79"/>
                    </a:lnTo>
                    <a:lnTo>
                      <a:pt x="90" y="72"/>
                    </a:lnTo>
                    <a:lnTo>
                      <a:pt x="90" y="16"/>
                    </a:lnTo>
                    <a:lnTo>
                      <a:pt x="90" y="16"/>
                    </a:lnTo>
                    <a:lnTo>
                      <a:pt x="90" y="14"/>
                    </a:lnTo>
                    <a:lnTo>
                      <a:pt x="88" y="9"/>
                    </a:lnTo>
                    <a:lnTo>
                      <a:pt x="86" y="5"/>
                    </a:lnTo>
                    <a:lnTo>
                      <a:pt x="82" y="2"/>
                    </a:lnTo>
                    <a:lnTo>
                      <a:pt x="79" y="1"/>
                    </a:lnTo>
                    <a:lnTo>
                      <a:pt x="73"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7" name="Freeform 1617"/>
              <p:cNvSpPr>
                <a:spLocks/>
              </p:cNvSpPr>
              <p:nvPr/>
            </p:nvSpPr>
            <p:spPr bwMode="auto">
              <a:xfrm>
                <a:off x="5781532" y="5058001"/>
                <a:ext cx="141288" cy="142875"/>
              </a:xfrm>
              <a:custGeom>
                <a:avLst/>
                <a:gdLst>
                  <a:gd name="T0" fmla="*/ 16 w 89"/>
                  <a:gd name="T1" fmla="*/ 0 h 90"/>
                  <a:gd name="T2" fmla="*/ 16 w 89"/>
                  <a:gd name="T3" fmla="*/ 0 h 90"/>
                  <a:gd name="T4" fmla="*/ 14 w 89"/>
                  <a:gd name="T5" fmla="*/ 0 h 90"/>
                  <a:gd name="T6" fmla="*/ 8 w 89"/>
                  <a:gd name="T7" fmla="*/ 2 h 90"/>
                  <a:gd name="T8" fmla="*/ 5 w 89"/>
                  <a:gd name="T9" fmla="*/ 4 h 90"/>
                  <a:gd name="T10" fmla="*/ 2 w 89"/>
                  <a:gd name="T11" fmla="*/ 6 h 90"/>
                  <a:gd name="T12" fmla="*/ 0 w 89"/>
                  <a:gd name="T13" fmla="*/ 11 h 90"/>
                  <a:gd name="T14" fmla="*/ 0 w 89"/>
                  <a:gd name="T15" fmla="*/ 16 h 90"/>
                  <a:gd name="T16" fmla="*/ 0 w 89"/>
                  <a:gd name="T17" fmla="*/ 72 h 90"/>
                  <a:gd name="T18" fmla="*/ 0 w 89"/>
                  <a:gd name="T19" fmla="*/ 72 h 90"/>
                  <a:gd name="T20" fmla="*/ 0 w 89"/>
                  <a:gd name="T21" fmla="*/ 75 h 90"/>
                  <a:gd name="T22" fmla="*/ 2 w 89"/>
                  <a:gd name="T23" fmla="*/ 81 h 90"/>
                  <a:gd name="T24" fmla="*/ 4 w 89"/>
                  <a:gd name="T25" fmla="*/ 84 h 90"/>
                  <a:gd name="T26" fmla="*/ 6 w 89"/>
                  <a:gd name="T27" fmla="*/ 87 h 90"/>
                  <a:gd name="T28" fmla="*/ 11 w 89"/>
                  <a:gd name="T29" fmla="*/ 88 h 90"/>
                  <a:gd name="T30" fmla="*/ 16 w 89"/>
                  <a:gd name="T31" fmla="*/ 90 h 90"/>
                  <a:gd name="T32" fmla="*/ 72 w 89"/>
                  <a:gd name="T33" fmla="*/ 90 h 90"/>
                  <a:gd name="T34" fmla="*/ 72 w 89"/>
                  <a:gd name="T35" fmla="*/ 90 h 90"/>
                  <a:gd name="T36" fmla="*/ 75 w 89"/>
                  <a:gd name="T37" fmla="*/ 90 h 90"/>
                  <a:gd name="T38" fmla="*/ 81 w 89"/>
                  <a:gd name="T39" fmla="*/ 87 h 90"/>
                  <a:gd name="T40" fmla="*/ 84 w 89"/>
                  <a:gd name="T41" fmla="*/ 85 h 90"/>
                  <a:gd name="T42" fmla="*/ 86 w 89"/>
                  <a:gd name="T43" fmla="*/ 82 h 90"/>
                  <a:gd name="T44" fmla="*/ 88 w 89"/>
                  <a:gd name="T45" fmla="*/ 79 h 90"/>
                  <a:gd name="T46" fmla="*/ 89 w 89"/>
                  <a:gd name="T47" fmla="*/ 72 h 90"/>
                  <a:gd name="T48" fmla="*/ 89 w 89"/>
                  <a:gd name="T49" fmla="*/ 16 h 90"/>
                  <a:gd name="T50" fmla="*/ 89 w 89"/>
                  <a:gd name="T51" fmla="*/ 16 h 90"/>
                  <a:gd name="T52" fmla="*/ 89 w 89"/>
                  <a:gd name="T53" fmla="*/ 14 h 90"/>
                  <a:gd name="T54" fmla="*/ 87 w 89"/>
                  <a:gd name="T55" fmla="*/ 9 h 90"/>
                  <a:gd name="T56" fmla="*/ 85 w 89"/>
                  <a:gd name="T57" fmla="*/ 5 h 90"/>
                  <a:gd name="T58" fmla="*/ 82 w 89"/>
                  <a:gd name="T59" fmla="*/ 2 h 90"/>
                  <a:gd name="T60" fmla="*/ 79 w 89"/>
                  <a:gd name="T61" fmla="*/ 1 h 90"/>
                  <a:gd name="T62" fmla="*/ 72 w 89"/>
                  <a:gd name="T63" fmla="*/ 0 h 90"/>
                  <a:gd name="T64" fmla="*/ 16 w 89"/>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0">
                    <a:moveTo>
                      <a:pt x="16" y="0"/>
                    </a:moveTo>
                    <a:lnTo>
                      <a:pt x="16" y="0"/>
                    </a:lnTo>
                    <a:lnTo>
                      <a:pt x="14" y="0"/>
                    </a:lnTo>
                    <a:lnTo>
                      <a:pt x="8" y="2"/>
                    </a:lnTo>
                    <a:lnTo>
                      <a:pt x="5" y="4"/>
                    </a:lnTo>
                    <a:lnTo>
                      <a:pt x="2" y="6"/>
                    </a:lnTo>
                    <a:lnTo>
                      <a:pt x="0" y="11"/>
                    </a:lnTo>
                    <a:lnTo>
                      <a:pt x="0" y="16"/>
                    </a:lnTo>
                    <a:lnTo>
                      <a:pt x="0" y="72"/>
                    </a:lnTo>
                    <a:lnTo>
                      <a:pt x="0" y="72"/>
                    </a:lnTo>
                    <a:lnTo>
                      <a:pt x="0" y="75"/>
                    </a:lnTo>
                    <a:lnTo>
                      <a:pt x="2" y="81"/>
                    </a:lnTo>
                    <a:lnTo>
                      <a:pt x="4" y="84"/>
                    </a:lnTo>
                    <a:lnTo>
                      <a:pt x="6" y="87"/>
                    </a:lnTo>
                    <a:lnTo>
                      <a:pt x="11" y="88"/>
                    </a:lnTo>
                    <a:lnTo>
                      <a:pt x="16" y="90"/>
                    </a:lnTo>
                    <a:lnTo>
                      <a:pt x="72" y="90"/>
                    </a:lnTo>
                    <a:lnTo>
                      <a:pt x="72" y="90"/>
                    </a:lnTo>
                    <a:lnTo>
                      <a:pt x="75" y="90"/>
                    </a:lnTo>
                    <a:lnTo>
                      <a:pt x="81" y="87"/>
                    </a:lnTo>
                    <a:lnTo>
                      <a:pt x="84" y="85"/>
                    </a:lnTo>
                    <a:lnTo>
                      <a:pt x="86" y="82"/>
                    </a:lnTo>
                    <a:lnTo>
                      <a:pt x="88" y="79"/>
                    </a:lnTo>
                    <a:lnTo>
                      <a:pt x="89" y="72"/>
                    </a:lnTo>
                    <a:lnTo>
                      <a:pt x="89" y="16"/>
                    </a:lnTo>
                    <a:lnTo>
                      <a:pt x="89" y="16"/>
                    </a:lnTo>
                    <a:lnTo>
                      <a:pt x="89" y="14"/>
                    </a:lnTo>
                    <a:lnTo>
                      <a:pt x="87" y="9"/>
                    </a:lnTo>
                    <a:lnTo>
                      <a:pt x="85" y="5"/>
                    </a:lnTo>
                    <a:lnTo>
                      <a:pt x="82" y="2"/>
                    </a:lnTo>
                    <a:lnTo>
                      <a:pt x="79"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8" name="Freeform 1618"/>
              <p:cNvSpPr>
                <a:spLocks/>
              </p:cNvSpPr>
              <p:nvPr/>
            </p:nvSpPr>
            <p:spPr bwMode="auto">
              <a:xfrm>
                <a:off x="7040421" y="5058001"/>
                <a:ext cx="142875" cy="142875"/>
              </a:xfrm>
              <a:custGeom>
                <a:avLst/>
                <a:gdLst>
                  <a:gd name="T0" fmla="*/ 17 w 90"/>
                  <a:gd name="T1" fmla="*/ 0 h 90"/>
                  <a:gd name="T2" fmla="*/ 17 w 90"/>
                  <a:gd name="T3" fmla="*/ 0 h 90"/>
                  <a:gd name="T4" fmla="*/ 14 w 90"/>
                  <a:gd name="T5" fmla="*/ 0 h 90"/>
                  <a:gd name="T6" fmla="*/ 9 w 90"/>
                  <a:gd name="T7" fmla="*/ 2 h 90"/>
                  <a:gd name="T8" fmla="*/ 6 w 90"/>
                  <a:gd name="T9" fmla="*/ 4 h 90"/>
                  <a:gd name="T10" fmla="*/ 3 w 90"/>
                  <a:gd name="T11" fmla="*/ 6 h 90"/>
                  <a:gd name="T12" fmla="*/ 1 w 90"/>
                  <a:gd name="T13" fmla="*/ 11 h 90"/>
                  <a:gd name="T14" fmla="*/ 0 w 90"/>
                  <a:gd name="T15" fmla="*/ 16 h 90"/>
                  <a:gd name="T16" fmla="*/ 0 w 90"/>
                  <a:gd name="T17" fmla="*/ 72 h 90"/>
                  <a:gd name="T18" fmla="*/ 0 w 90"/>
                  <a:gd name="T19" fmla="*/ 72 h 90"/>
                  <a:gd name="T20" fmla="*/ 0 w 90"/>
                  <a:gd name="T21" fmla="*/ 75 h 90"/>
                  <a:gd name="T22" fmla="*/ 3 w 90"/>
                  <a:gd name="T23" fmla="*/ 81 h 90"/>
                  <a:gd name="T24" fmla="*/ 5 w 90"/>
                  <a:gd name="T25" fmla="*/ 84 h 90"/>
                  <a:gd name="T26" fmla="*/ 7 w 90"/>
                  <a:gd name="T27" fmla="*/ 87 h 90"/>
                  <a:gd name="T28" fmla="*/ 11 w 90"/>
                  <a:gd name="T29" fmla="*/ 88 h 90"/>
                  <a:gd name="T30" fmla="*/ 17 w 90"/>
                  <a:gd name="T31" fmla="*/ 90 h 90"/>
                  <a:gd name="T32" fmla="*/ 73 w 90"/>
                  <a:gd name="T33" fmla="*/ 90 h 90"/>
                  <a:gd name="T34" fmla="*/ 73 w 90"/>
                  <a:gd name="T35" fmla="*/ 90 h 90"/>
                  <a:gd name="T36" fmla="*/ 76 w 90"/>
                  <a:gd name="T37" fmla="*/ 90 h 90"/>
                  <a:gd name="T38" fmla="*/ 81 w 90"/>
                  <a:gd name="T39" fmla="*/ 87 h 90"/>
                  <a:gd name="T40" fmla="*/ 85 w 90"/>
                  <a:gd name="T41" fmla="*/ 85 h 90"/>
                  <a:gd name="T42" fmla="*/ 88 w 90"/>
                  <a:gd name="T43" fmla="*/ 82 h 90"/>
                  <a:gd name="T44" fmla="*/ 89 w 90"/>
                  <a:gd name="T45" fmla="*/ 79 h 90"/>
                  <a:gd name="T46" fmla="*/ 90 w 90"/>
                  <a:gd name="T47" fmla="*/ 72 h 90"/>
                  <a:gd name="T48" fmla="*/ 90 w 90"/>
                  <a:gd name="T49" fmla="*/ 16 h 90"/>
                  <a:gd name="T50" fmla="*/ 90 w 90"/>
                  <a:gd name="T51" fmla="*/ 16 h 90"/>
                  <a:gd name="T52" fmla="*/ 90 w 90"/>
                  <a:gd name="T53" fmla="*/ 14 h 90"/>
                  <a:gd name="T54" fmla="*/ 88 w 90"/>
                  <a:gd name="T55" fmla="*/ 9 h 90"/>
                  <a:gd name="T56" fmla="*/ 86 w 90"/>
                  <a:gd name="T57" fmla="*/ 5 h 90"/>
                  <a:gd name="T58" fmla="*/ 82 w 90"/>
                  <a:gd name="T59" fmla="*/ 2 h 90"/>
                  <a:gd name="T60" fmla="*/ 79 w 90"/>
                  <a:gd name="T61" fmla="*/ 1 h 90"/>
                  <a:gd name="T62" fmla="*/ 73 w 90"/>
                  <a:gd name="T63" fmla="*/ 0 h 90"/>
                  <a:gd name="T64" fmla="*/ 17 w 90"/>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17" y="0"/>
                    </a:moveTo>
                    <a:lnTo>
                      <a:pt x="17" y="0"/>
                    </a:lnTo>
                    <a:lnTo>
                      <a:pt x="14" y="0"/>
                    </a:lnTo>
                    <a:lnTo>
                      <a:pt x="9" y="2"/>
                    </a:lnTo>
                    <a:lnTo>
                      <a:pt x="6" y="4"/>
                    </a:lnTo>
                    <a:lnTo>
                      <a:pt x="3" y="6"/>
                    </a:lnTo>
                    <a:lnTo>
                      <a:pt x="1" y="11"/>
                    </a:lnTo>
                    <a:lnTo>
                      <a:pt x="0" y="16"/>
                    </a:lnTo>
                    <a:lnTo>
                      <a:pt x="0" y="72"/>
                    </a:lnTo>
                    <a:lnTo>
                      <a:pt x="0" y="72"/>
                    </a:lnTo>
                    <a:lnTo>
                      <a:pt x="0" y="75"/>
                    </a:lnTo>
                    <a:lnTo>
                      <a:pt x="3" y="81"/>
                    </a:lnTo>
                    <a:lnTo>
                      <a:pt x="5" y="84"/>
                    </a:lnTo>
                    <a:lnTo>
                      <a:pt x="7" y="87"/>
                    </a:lnTo>
                    <a:lnTo>
                      <a:pt x="11" y="88"/>
                    </a:lnTo>
                    <a:lnTo>
                      <a:pt x="17" y="90"/>
                    </a:lnTo>
                    <a:lnTo>
                      <a:pt x="73" y="90"/>
                    </a:lnTo>
                    <a:lnTo>
                      <a:pt x="73" y="90"/>
                    </a:lnTo>
                    <a:lnTo>
                      <a:pt x="76" y="90"/>
                    </a:lnTo>
                    <a:lnTo>
                      <a:pt x="81" y="87"/>
                    </a:lnTo>
                    <a:lnTo>
                      <a:pt x="85" y="85"/>
                    </a:lnTo>
                    <a:lnTo>
                      <a:pt x="88" y="82"/>
                    </a:lnTo>
                    <a:lnTo>
                      <a:pt x="89" y="79"/>
                    </a:lnTo>
                    <a:lnTo>
                      <a:pt x="90" y="72"/>
                    </a:lnTo>
                    <a:lnTo>
                      <a:pt x="90" y="16"/>
                    </a:lnTo>
                    <a:lnTo>
                      <a:pt x="90" y="16"/>
                    </a:lnTo>
                    <a:lnTo>
                      <a:pt x="90" y="14"/>
                    </a:lnTo>
                    <a:lnTo>
                      <a:pt x="88" y="9"/>
                    </a:lnTo>
                    <a:lnTo>
                      <a:pt x="86" y="5"/>
                    </a:lnTo>
                    <a:lnTo>
                      <a:pt x="82" y="2"/>
                    </a:lnTo>
                    <a:lnTo>
                      <a:pt x="79" y="1"/>
                    </a:lnTo>
                    <a:lnTo>
                      <a:pt x="73" y="0"/>
                    </a:lnTo>
                    <a:lnTo>
                      <a:pt x="17"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9" name="Freeform 1619"/>
              <p:cNvSpPr>
                <a:spLocks/>
              </p:cNvSpPr>
              <p:nvPr/>
            </p:nvSpPr>
            <p:spPr bwMode="auto">
              <a:xfrm>
                <a:off x="6537183" y="5058001"/>
                <a:ext cx="142875" cy="142875"/>
              </a:xfrm>
              <a:custGeom>
                <a:avLst/>
                <a:gdLst>
                  <a:gd name="T0" fmla="*/ 16 w 90"/>
                  <a:gd name="T1" fmla="*/ 0 h 90"/>
                  <a:gd name="T2" fmla="*/ 16 w 90"/>
                  <a:gd name="T3" fmla="*/ 0 h 90"/>
                  <a:gd name="T4" fmla="*/ 14 w 90"/>
                  <a:gd name="T5" fmla="*/ 0 h 90"/>
                  <a:gd name="T6" fmla="*/ 9 w 90"/>
                  <a:gd name="T7" fmla="*/ 2 h 90"/>
                  <a:gd name="T8" fmla="*/ 5 w 90"/>
                  <a:gd name="T9" fmla="*/ 4 h 90"/>
                  <a:gd name="T10" fmla="*/ 2 w 90"/>
                  <a:gd name="T11" fmla="*/ 6 h 90"/>
                  <a:gd name="T12" fmla="*/ 0 w 90"/>
                  <a:gd name="T13" fmla="*/ 11 h 90"/>
                  <a:gd name="T14" fmla="*/ 0 w 90"/>
                  <a:gd name="T15" fmla="*/ 16 h 90"/>
                  <a:gd name="T16" fmla="*/ 0 w 90"/>
                  <a:gd name="T17" fmla="*/ 72 h 90"/>
                  <a:gd name="T18" fmla="*/ 0 w 90"/>
                  <a:gd name="T19" fmla="*/ 72 h 90"/>
                  <a:gd name="T20" fmla="*/ 0 w 90"/>
                  <a:gd name="T21" fmla="*/ 75 h 90"/>
                  <a:gd name="T22" fmla="*/ 2 w 90"/>
                  <a:gd name="T23" fmla="*/ 81 h 90"/>
                  <a:gd name="T24" fmla="*/ 4 w 90"/>
                  <a:gd name="T25" fmla="*/ 84 h 90"/>
                  <a:gd name="T26" fmla="*/ 6 w 90"/>
                  <a:gd name="T27" fmla="*/ 87 h 90"/>
                  <a:gd name="T28" fmla="*/ 11 w 90"/>
                  <a:gd name="T29" fmla="*/ 88 h 90"/>
                  <a:gd name="T30" fmla="*/ 16 w 90"/>
                  <a:gd name="T31" fmla="*/ 90 h 90"/>
                  <a:gd name="T32" fmla="*/ 72 w 90"/>
                  <a:gd name="T33" fmla="*/ 90 h 90"/>
                  <a:gd name="T34" fmla="*/ 72 w 90"/>
                  <a:gd name="T35" fmla="*/ 90 h 90"/>
                  <a:gd name="T36" fmla="*/ 76 w 90"/>
                  <a:gd name="T37" fmla="*/ 90 h 90"/>
                  <a:gd name="T38" fmla="*/ 81 w 90"/>
                  <a:gd name="T39" fmla="*/ 87 h 90"/>
                  <a:gd name="T40" fmla="*/ 84 w 90"/>
                  <a:gd name="T41" fmla="*/ 85 h 90"/>
                  <a:gd name="T42" fmla="*/ 87 w 90"/>
                  <a:gd name="T43" fmla="*/ 82 h 90"/>
                  <a:gd name="T44" fmla="*/ 88 w 90"/>
                  <a:gd name="T45" fmla="*/ 79 h 90"/>
                  <a:gd name="T46" fmla="*/ 90 w 90"/>
                  <a:gd name="T47" fmla="*/ 72 h 90"/>
                  <a:gd name="T48" fmla="*/ 90 w 90"/>
                  <a:gd name="T49" fmla="*/ 16 h 90"/>
                  <a:gd name="T50" fmla="*/ 90 w 90"/>
                  <a:gd name="T51" fmla="*/ 16 h 90"/>
                  <a:gd name="T52" fmla="*/ 90 w 90"/>
                  <a:gd name="T53" fmla="*/ 14 h 90"/>
                  <a:gd name="T54" fmla="*/ 87 w 90"/>
                  <a:gd name="T55" fmla="*/ 9 h 90"/>
                  <a:gd name="T56" fmla="*/ 85 w 90"/>
                  <a:gd name="T57" fmla="*/ 5 h 90"/>
                  <a:gd name="T58" fmla="*/ 82 w 90"/>
                  <a:gd name="T59" fmla="*/ 2 h 90"/>
                  <a:gd name="T60" fmla="*/ 79 w 90"/>
                  <a:gd name="T61" fmla="*/ 1 h 90"/>
                  <a:gd name="T62" fmla="*/ 72 w 90"/>
                  <a:gd name="T63" fmla="*/ 0 h 90"/>
                  <a:gd name="T64" fmla="*/ 16 w 90"/>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16" y="0"/>
                    </a:moveTo>
                    <a:lnTo>
                      <a:pt x="16" y="0"/>
                    </a:lnTo>
                    <a:lnTo>
                      <a:pt x="14" y="0"/>
                    </a:lnTo>
                    <a:lnTo>
                      <a:pt x="9" y="2"/>
                    </a:lnTo>
                    <a:lnTo>
                      <a:pt x="5" y="4"/>
                    </a:lnTo>
                    <a:lnTo>
                      <a:pt x="2" y="6"/>
                    </a:lnTo>
                    <a:lnTo>
                      <a:pt x="0" y="11"/>
                    </a:lnTo>
                    <a:lnTo>
                      <a:pt x="0" y="16"/>
                    </a:lnTo>
                    <a:lnTo>
                      <a:pt x="0" y="72"/>
                    </a:lnTo>
                    <a:lnTo>
                      <a:pt x="0" y="72"/>
                    </a:lnTo>
                    <a:lnTo>
                      <a:pt x="0" y="75"/>
                    </a:lnTo>
                    <a:lnTo>
                      <a:pt x="2" y="81"/>
                    </a:lnTo>
                    <a:lnTo>
                      <a:pt x="4" y="84"/>
                    </a:lnTo>
                    <a:lnTo>
                      <a:pt x="6" y="87"/>
                    </a:lnTo>
                    <a:lnTo>
                      <a:pt x="11" y="88"/>
                    </a:lnTo>
                    <a:lnTo>
                      <a:pt x="16" y="90"/>
                    </a:lnTo>
                    <a:lnTo>
                      <a:pt x="72" y="90"/>
                    </a:lnTo>
                    <a:lnTo>
                      <a:pt x="72" y="90"/>
                    </a:lnTo>
                    <a:lnTo>
                      <a:pt x="76" y="90"/>
                    </a:lnTo>
                    <a:lnTo>
                      <a:pt x="81" y="87"/>
                    </a:lnTo>
                    <a:lnTo>
                      <a:pt x="84" y="85"/>
                    </a:lnTo>
                    <a:lnTo>
                      <a:pt x="87" y="82"/>
                    </a:lnTo>
                    <a:lnTo>
                      <a:pt x="88" y="79"/>
                    </a:lnTo>
                    <a:lnTo>
                      <a:pt x="90" y="72"/>
                    </a:lnTo>
                    <a:lnTo>
                      <a:pt x="90" y="16"/>
                    </a:lnTo>
                    <a:lnTo>
                      <a:pt x="90" y="16"/>
                    </a:lnTo>
                    <a:lnTo>
                      <a:pt x="90" y="14"/>
                    </a:lnTo>
                    <a:lnTo>
                      <a:pt x="87" y="9"/>
                    </a:lnTo>
                    <a:lnTo>
                      <a:pt x="85" y="5"/>
                    </a:lnTo>
                    <a:lnTo>
                      <a:pt x="82" y="2"/>
                    </a:lnTo>
                    <a:lnTo>
                      <a:pt x="79"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0" name="Freeform 1620"/>
              <p:cNvSpPr>
                <a:spLocks/>
              </p:cNvSpPr>
              <p:nvPr/>
            </p:nvSpPr>
            <p:spPr bwMode="auto">
              <a:xfrm>
                <a:off x="6033944" y="5058001"/>
                <a:ext cx="141288" cy="142875"/>
              </a:xfrm>
              <a:custGeom>
                <a:avLst/>
                <a:gdLst>
                  <a:gd name="T0" fmla="*/ 16 w 89"/>
                  <a:gd name="T1" fmla="*/ 0 h 90"/>
                  <a:gd name="T2" fmla="*/ 16 w 89"/>
                  <a:gd name="T3" fmla="*/ 0 h 90"/>
                  <a:gd name="T4" fmla="*/ 14 w 89"/>
                  <a:gd name="T5" fmla="*/ 0 h 90"/>
                  <a:gd name="T6" fmla="*/ 8 w 89"/>
                  <a:gd name="T7" fmla="*/ 2 h 90"/>
                  <a:gd name="T8" fmla="*/ 5 w 89"/>
                  <a:gd name="T9" fmla="*/ 4 h 90"/>
                  <a:gd name="T10" fmla="*/ 2 w 89"/>
                  <a:gd name="T11" fmla="*/ 6 h 90"/>
                  <a:gd name="T12" fmla="*/ 0 w 89"/>
                  <a:gd name="T13" fmla="*/ 11 h 90"/>
                  <a:gd name="T14" fmla="*/ 0 w 89"/>
                  <a:gd name="T15" fmla="*/ 16 h 90"/>
                  <a:gd name="T16" fmla="*/ 0 w 89"/>
                  <a:gd name="T17" fmla="*/ 72 h 90"/>
                  <a:gd name="T18" fmla="*/ 0 w 89"/>
                  <a:gd name="T19" fmla="*/ 72 h 90"/>
                  <a:gd name="T20" fmla="*/ 0 w 89"/>
                  <a:gd name="T21" fmla="*/ 75 h 90"/>
                  <a:gd name="T22" fmla="*/ 2 w 89"/>
                  <a:gd name="T23" fmla="*/ 81 h 90"/>
                  <a:gd name="T24" fmla="*/ 4 w 89"/>
                  <a:gd name="T25" fmla="*/ 84 h 90"/>
                  <a:gd name="T26" fmla="*/ 6 w 89"/>
                  <a:gd name="T27" fmla="*/ 87 h 90"/>
                  <a:gd name="T28" fmla="*/ 10 w 89"/>
                  <a:gd name="T29" fmla="*/ 88 h 90"/>
                  <a:gd name="T30" fmla="*/ 16 w 89"/>
                  <a:gd name="T31" fmla="*/ 90 h 90"/>
                  <a:gd name="T32" fmla="*/ 72 w 89"/>
                  <a:gd name="T33" fmla="*/ 90 h 90"/>
                  <a:gd name="T34" fmla="*/ 72 w 89"/>
                  <a:gd name="T35" fmla="*/ 90 h 90"/>
                  <a:gd name="T36" fmla="*/ 75 w 89"/>
                  <a:gd name="T37" fmla="*/ 90 h 90"/>
                  <a:gd name="T38" fmla="*/ 81 w 89"/>
                  <a:gd name="T39" fmla="*/ 87 h 90"/>
                  <a:gd name="T40" fmla="*/ 84 w 89"/>
                  <a:gd name="T41" fmla="*/ 85 h 90"/>
                  <a:gd name="T42" fmla="*/ 87 w 89"/>
                  <a:gd name="T43" fmla="*/ 82 h 90"/>
                  <a:gd name="T44" fmla="*/ 88 w 89"/>
                  <a:gd name="T45" fmla="*/ 79 h 90"/>
                  <a:gd name="T46" fmla="*/ 89 w 89"/>
                  <a:gd name="T47" fmla="*/ 72 h 90"/>
                  <a:gd name="T48" fmla="*/ 89 w 89"/>
                  <a:gd name="T49" fmla="*/ 16 h 90"/>
                  <a:gd name="T50" fmla="*/ 89 w 89"/>
                  <a:gd name="T51" fmla="*/ 16 h 90"/>
                  <a:gd name="T52" fmla="*/ 89 w 89"/>
                  <a:gd name="T53" fmla="*/ 14 h 90"/>
                  <a:gd name="T54" fmla="*/ 87 w 89"/>
                  <a:gd name="T55" fmla="*/ 9 h 90"/>
                  <a:gd name="T56" fmla="*/ 85 w 89"/>
                  <a:gd name="T57" fmla="*/ 5 h 90"/>
                  <a:gd name="T58" fmla="*/ 82 w 89"/>
                  <a:gd name="T59" fmla="*/ 2 h 90"/>
                  <a:gd name="T60" fmla="*/ 78 w 89"/>
                  <a:gd name="T61" fmla="*/ 1 h 90"/>
                  <a:gd name="T62" fmla="*/ 72 w 89"/>
                  <a:gd name="T63" fmla="*/ 0 h 90"/>
                  <a:gd name="T64" fmla="*/ 16 w 89"/>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0">
                    <a:moveTo>
                      <a:pt x="16" y="0"/>
                    </a:moveTo>
                    <a:lnTo>
                      <a:pt x="16" y="0"/>
                    </a:lnTo>
                    <a:lnTo>
                      <a:pt x="14" y="0"/>
                    </a:lnTo>
                    <a:lnTo>
                      <a:pt x="8" y="2"/>
                    </a:lnTo>
                    <a:lnTo>
                      <a:pt x="5" y="4"/>
                    </a:lnTo>
                    <a:lnTo>
                      <a:pt x="2" y="6"/>
                    </a:lnTo>
                    <a:lnTo>
                      <a:pt x="0" y="11"/>
                    </a:lnTo>
                    <a:lnTo>
                      <a:pt x="0" y="16"/>
                    </a:lnTo>
                    <a:lnTo>
                      <a:pt x="0" y="72"/>
                    </a:lnTo>
                    <a:lnTo>
                      <a:pt x="0" y="72"/>
                    </a:lnTo>
                    <a:lnTo>
                      <a:pt x="0" y="75"/>
                    </a:lnTo>
                    <a:lnTo>
                      <a:pt x="2" y="81"/>
                    </a:lnTo>
                    <a:lnTo>
                      <a:pt x="4" y="84"/>
                    </a:lnTo>
                    <a:lnTo>
                      <a:pt x="6" y="87"/>
                    </a:lnTo>
                    <a:lnTo>
                      <a:pt x="10" y="88"/>
                    </a:lnTo>
                    <a:lnTo>
                      <a:pt x="16" y="90"/>
                    </a:lnTo>
                    <a:lnTo>
                      <a:pt x="72" y="90"/>
                    </a:lnTo>
                    <a:lnTo>
                      <a:pt x="72" y="90"/>
                    </a:lnTo>
                    <a:lnTo>
                      <a:pt x="75" y="90"/>
                    </a:lnTo>
                    <a:lnTo>
                      <a:pt x="81" y="87"/>
                    </a:lnTo>
                    <a:lnTo>
                      <a:pt x="84" y="85"/>
                    </a:lnTo>
                    <a:lnTo>
                      <a:pt x="87" y="82"/>
                    </a:lnTo>
                    <a:lnTo>
                      <a:pt x="88" y="79"/>
                    </a:lnTo>
                    <a:lnTo>
                      <a:pt x="89" y="72"/>
                    </a:lnTo>
                    <a:lnTo>
                      <a:pt x="89" y="16"/>
                    </a:lnTo>
                    <a:lnTo>
                      <a:pt x="89" y="16"/>
                    </a:lnTo>
                    <a:lnTo>
                      <a:pt x="89" y="14"/>
                    </a:lnTo>
                    <a:lnTo>
                      <a:pt x="87" y="9"/>
                    </a:lnTo>
                    <a:lnTo>
                      <a:pt x="85" y="5"/>
                    </a:lnTo>
                    <a:lnTo>
                      <a:pt x="82" y="2"/>
                    </a:lnTo>
                    <a:lnTo>
                      <a:pt x="78"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1" name="Freeform 1621"/>
              <p:cNvSpPr>
                <a:spLocks/>
              </p:cNvSpPr>
              <p:nvPr/>
            </p:nvSpPr>
            <p:spPr bwMode="auto">
              <a:xfrm>
                <a:off x="6789596" y="3989613"/>
                <a:ext cx="141288" cy="144463"/>
              </a:xfrm>
              <a:custGeom>
                <a:avLst/>
                <a:gdLst>
                  <a:gd name="T0" fmla="*/ 16 w 89"/>
                  <a:gd name="T1" fmla="*/ 0 h 91"/>
                  <a:gd name="T2" fmla="*/ 16 w 89"/>
                  <a:gd name="T3" fmla="*/ 0 h 91"/>
                  <a:gd name="T4" fmla="*/ 14 w 89"/>
                  <a:gd name="T5" fmla="*/ 1 h 91"/>
                  <a:gd name="T6" fmla="*/ 8 w 89"/>
                  <a:gd name="T7" fmla="*/ 3 h 91"/>
                  <a:gd name="T8" fmla="*/ 5 w 89"/>
                  <a:gd name="T9" fmla="*/ 5 h 91"/>
                  <a:gd name="T10" fmla="*/ 2 w 89"/>
                  <a:gd name="T11" fmla="*/ 8 h 91"/>
                  <a:gd name="T12" fmla="*/ 0 w 89"/>
                  <a:gd name="T13" fmla="*/ 12 h 91"/>
                  <a:gd name="T14" fmla="*/ 0 w 89"/>
                  <a:gd name="T15" fmla="*/ 18 h 91"/>
                  <a:gd name="T16" fmla="*/ 0 w 89"/>
                  <a:gd name="T17" fmla="*/ 74 h 91"/>
                  <a:gd name="T18" fmla="*/ 0 w 89"/>
                  <a:gd name="T19" fmla="*/ 74 h 91"/>
                  <a:gd name="T20" fmla="*/ 0 w 89"/>
                  <a:gd name="T21" fmla="*/ 77 h 91"/>
                  <a:gd name="T22" fmla="*/ 2 w 89"/>
                  <a:gd name="T23" fmla="*/ 82 h 91"/>
                  <a:gd name="T24" fmla="*/ 4 w 89"/>
                  <a:gd name="T25" fmla="*/ 86 h 91"/>
                  <a:gd name="T26" fmla="*/ 6 w 89"/>
                  <a:gd name="T27" fmla="*/ 88 h 91"/>
                  <a:gd name="T28" fmla="*/ 10 w 89"/>
                  <a:gd name="T29" fmla="*/ 90 h 91"/>
                  <a:gd name="T30" fmla="*/ 16 w 89"/>
                  <a:gd name="T31" fmla="*/ 91 h 91"/>
                  <a:gd name="T32" fmla="*/ 72 w 89"/>
                  <a:gd name="T33" fmla="*/ 91 h 91"/>
                  <a:gd name="T34" fmla="*/ 72 w 89"/>
                  <a:gd name="T35" fmla="*/ 91 h 91"/>
                  <a:gd name="T36" fmla="*/ 75 w 89"/>
                  <a:gd name="T37" fmla="*/ 90 h 91"/>
                  <a:gd name="T38" fmla="*/ 81 w 89"/>
                  <a:gd name="T39" fmla="*/ 89 h 91"/>
                  <a:gd name="T40" fmla="*/ 84 w 89"/>
                  <a:gd name="T41" fmla="*/ 87 h 91"/>
                  <a:gd name="T42" fmla="*/ 87 w 89"/>
                  <a:gd name="T43" fmla="*/ 83 h 91"/>
                  <a:gd name="T44" fmla="*/ 88 w 89"/>
                  <a:gd name="T45" fmla="*/ 79 h 91"/>
                  <a:gd name="T46" fmla="*/ 89 w 89"/>
                  <a:gd name="T47" fmla="*/ 74 h 91"/>
                  <a:gd name="T48" fmla="*/ 89 w 89"/>
                  <a:gd name="T49" fmla="*/ 18 h 91"/>
                  <a:gd name="T50" fmla="*/ 89 w 89"/>
                  <a:gd name="T51" fmla="*/ 18 h 91"/>
                  <a:gd name="T52" fmla="*/ 89 w 89"/>
                  <a:gd name="T53" fmla="*/ 15 h 91"/>
                  <a:gd name="T54" fmla="*/ 87 w 89"/>
                  <a:gd name="T55" fmla="*/ 9 h 91"/>
                  <a:gd name="T56" fmla="*/ 85 w 89"/>
                  <a:gd name="T57" fmla="*/ 6 h 91"/>
                  <a:gd name="T58" fmla="*/ 82 w 89"/>
                  <a:gd name="T59" fmla="*/ 4 h 91"/>
                  <a:gd name="T60" fmla="*/ 78 w 89"/>
                  <a:gd name="T61" fmla="*/ 1 h 91"/>
                  <a:gd name="T62" fmla="*/ 72 w 89"/>
                  <a:gd name="T63" fmla="*/ 0 h 91"/>
                  <a:gd name="T64" fmla="*/ 16 w 89"/>
                  <a:gd name="T6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1">
                    <a:moveTo>
                      <a:pt x="16" y="0"/>
                    </a:moveTo>
                    <a:lnTo>
                      <a:pt x="16" y="0"/>
                    </a:lnTo>
                    <a:lnTo>
                      <a:pt x="14" y="1"/>
                    </a:lnTo>
                    <a:lnTo>
                      <a:pt x="8" y="3"/>
                    </a:lnTo>
                    <a:lnTo>
                      <a:pt x="5" y="5"/>
                    </a:lnTo>
                    <a:lnTo>
                      <a:pt x="2" y="8"/>
                    </a:lnTo>
                    <a:lnTo>
                      <a:pt x="0" y="12"/>
                    </a:lnTo>
                    <a:lnTo>
                      <a:pt x="0" y="18"/>
                    </a:lnTo>
                    <a:lnTo>
                      <a:pt x="0" y="74"/>
                    </a:lnTo>
                    <a:lnTo>
                      <a:pt x="0" y="74"/>
                    </a:lnTo>
                    <a:lnTo>
                      <a:pt x="0" y="77"/>
                    </a:lnTo>
                    <a:lnTo>
                      <a:pt x="2" y="82"/>
                    </a:lnTo>
                    <a:lnTo>
                      <a:pt x="4" y="86"/>
                    </a:lnTo>
                    <a:lnTo>
                      <a:pt x="6" y="88"/>
                    </a:lnTo>
                    <a:lnTo>
                      <a:pt x="10" y="90"/>
                    </a:lnTo>
                    <a:lnTo>
                      <a:pt x="16" y="91"/>
                    </a:lnTo>
                    <a:lnTo>
                      <a:pt x="72" y="91"/>
                    </a:lnTo>
                    <a:lnTo>
                      <a:pt x="72" y="91"/>
                    </a:lnTo>
                    <a:lnTo>
                      <a:pt x="75" y="90"/>
                    </a:lnTo>
                    <a:lnTo>
                      <a:pt x="81" y="89"/>
                    </a:lnTo>
                    <a:lnTo>
                      <a:pt x="84" y="87"/>
                    </a:lnTo>
                    <a:lnTo>
                      <a:pt x="87" y="83"/>
                    </a:lnTo>
                    <a:lnTo>
                      <a:pt x="88" y="79"/>
                    </a:lnTo>
                    <a:lnTo>
                      <a:pt x="89" y="74"/>
                    </a:lnTo>
                    <a:lnTo>
                      <a:pt x="89" y="18"/>
                    </a:lnTo>
                    <a:lnTo>
                      <a:pt x="89" y="18"/>
                    </a:lnTo>
                    <a:lnTo>
                      <a:pt x="89" y="15"/>
                    </a:lnTo>
                    <a:lnTo>
                      <a:pt x="87" y="9"/>
                    </a:lnTo>
                    <a:lnTo>
                      <a:pt x="85" y="6"/>
                    </a:lnTo>
                    <a:lnTo>
                      <a:pt x="82" y="4"/>
                    </a:lnTo>
                    <a:lnTo>
                      <a:pt x="78"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2" name="Freeform 1622"/>
              <p:cNvSpPr>
                <a:spLocks/>
              </p:cNvSpPr>
              <p:nvPr/>
            </p:nvSpPr>
            <p:spPr bwMode="auto">
              <a:xfrm>
                <a:off x="6284770" y="3989613"/>
                <a:ext cx="142875" cy="144463"/>
              </a:xfrm>
              <a:custGeom>
                <a:avLst/>
                <a:gdLst>
                  <a:gd name="T0" fmla="*/ 16 w 90"/>
                  <a:gd name="T1" fmla="*/ 0 h 91"/>
                  <a:gd name="T2" fmla="*/ 16 w 90"/>
                  <a:gd name="T3" fmla="*/ 0 h 91"/>
                  <a:gd name="T4" fmla="*/ 14 w 90"/>
                  <a:gd name="T5" fmla="*/ 1 h 91"/>
                  <a:gd name="T6" fmla="*/ 9 w 90"/>
                  <a:gd name="T7" fmla="*/ 3 h 91"/>
                  <a:gd name="T8" fmla="*/ 6 w 90"/>
                  <a:gd name="T9" fmla="*/ 5 h 91"/>
                  <a:gd name="T10" fmla="*/ 2 w 90"/>
                  <a:gd name="T11" fmla="*/ 8 h 91"/>
                  <a:gd name="T12" fmla="*/ 0 w 90"/>
                  <a:gd name="T13" fmla="*/ 12 h 91"/>
                  <a:gd name="T14" fmla="*/ 0 w 90"/>
                  <a:gd name="T15" fmla="*/ 18 h 91"/>
                  <a:gd name="T16" fmla="*/ 0 w 90"/>
                  <a:gd name="T17" fmla="*/ 74 h 91"/>
                  <a:gd name="T18" fmla="*/ 0 w 90"/>
                  <a:gd name="T19" fmla="*/ 74 h 91"/>
                  <a:gd name="T20" fmla="*/ 0 w 90"/>
                  <a:gd name="T21" fmla="*/ 77 h 91"/>
                  <a:gd name="T22" fmla="*/ 2 w 90"/>
                  <a:gd name="T23" fmla="*/ 82 h 91"/>
                  <a:gd name="T24" fmla="*/ 5 w 90"/>
                  <a:gd name="T25" fmla="*/ 86 h 91"/>
                  <a:gd name="T26" fmla="*/ 7 w 90"/>
                  <a:gd name="T27" fmla="*/ 88 h 91"/>
                  <a:gd name="T28" fmla="*/ 11 w 90"/>
                  <a:gd name="T29" fmla="*/ 90 h 91"/>
                  <a:gd name="T30" fmla="*/ 16 w 90"/>
                  <a:gd name="T31" fmla="*/ 91 h 91"/>
                  <a:gd name="T32" fmla="*/ 73 w 90"/>
                  <a:gd name="T33" fmla="*/ 91 h 91"/>
                  <a:gd name="T34" fmla="*/ 73 w 90"/>
                  <a:gd name="T35" fmla="*/ 91 h 91"/>
                  <a:gd name="T36" fmla="*/ 76 w 90"/>
                  <a:gd name="T37" fmla="*/ 90 h 91"/>
                  <a:gd name="T38" fmla="*/ 81 w 90"/>
                  <a:gd name="T39" fmla="*/ 89 h 91"/>
                  <a:gd name="T40" fmla="*/ 84 w 90"/>
                  <a:gd name="T41" fmla="*/ 87 h 91"/>
                  <a:gd name="T42" fmla="*/ 88 w 90"/>
                  <a:gd name="T43" fmla="*/ 83 h 91"/>
                  <a:gd name="T44" fmla="*/ 89 w 90"/>
                  <a:gd name="T45" fmla="*/ 79 h 91"/>
                  <a:gd name="T46" fmla="*/ 90 w 90"/>
                  <a:gd name="T47" fmla="*/ 74 h 91"/>
                  <a:gd name="T48" fmla="*/ 90 w 90"/>
                  <a:gd name="T49" fmla="*/ 18 h 91"/>
                  <a:gd name="T50" fmla="*/ 90 w 90"/>
                  <a:gd name="T51" fmla="*/ 18 h 91"/>
                  <a:gd name="T52" fmla="*/ 90 w 90"/>
                  <a:gd name="T53" fmla="*/ 15 h 91"/>
                  <a:gd name="T54" fmla="*/ 88 w 90"/>
                  <a:gd name="T55" fmla="*/ 9 h 91"/>
                  <a:gd name="T56" fmla="*/ 86 w 90"/>
                  <a:gd name="T57" fmla="*/ 6 h 91"/>
                  <a:gd name="T58" fmla="*/ 82 w 90"/>
                  <a:gd name="T59" fmla="*/ 4 h 91"/>
                  <a:gd name="T60" fmla="*/ 79 w 90"/>
                  <a:gd name="T61" fmla="*/ 1 h 91"/>
                  <a:gd name="T62" fmla="*/ 73 w 90"/>
                  <a:gd name="T63" fmla="*/ 0 h 91"/>
                  <a:gd name="T64" fmla="*/ 16 w 90"/>
                  <a:gd name="T6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1">
                    <a:moveTo>
                      <a:pt x="16" y="0"/>
                    </a:moveTo>
                    <a:lnTo>
                      <a:pt x="16" y="0"/>
                    </a:lnTo>
                    <a:lnTo>
                      <a:pt x="14" y="1"/>
                    </a:lnTo>
                    <a:lnTo>
                      <a:pt x="9" y="3"/>
                    </a:lnTo>
                    <a:lnTo>
                      <a:pt x="6" y="5"/>
                    </a:lnTo>
                    <a:lnTo>
                      <a:pt x="2" y="8"/>
                    </a:lnTo>
                    <a:lnTo>
                      <a:pt x="0" y="12"/>
                    </a:lnTo>
                    <a:lnTo>
                      <a:pt x="0" y="18"/>
                    </a:lnTo>
                    <a:lnTo>
                      <a:pt x="0" y="74"/>
                    </a:lnTo>
                    <a:lnTo>
                      <a:pt x="0" y="74"/>
                    </a:lnTo>
                    <a:lnTo>
                      <a:pt x="0" y="77"/>
                    </a:lnTo>
                    <a:lnTo>
                      <a:pt x="2" y="82"/>
                    </a:lnTo>
                    <a:lnTo>
                      <a:pt x="5" y="86"/>
                    </a:lnTo>
                    <a:lnTo>
                      <a:pt x="7" y="88"/>
                    </a:lnTo>
                    <a:lnTo>
                      <a:pt x="11" y="90"/>
                    </a:lnTo>
                    <a:lnTo>
                      <a:pt x="16" y="91"/>
                    </a:lnTo>
                    <a:lnTo>
                      <a:pt x="73" y="91"/>
                    </a:lnTo>
                    <a:lnTo>
                      <a:pt x="73" y="91"/>
                    </a:lnTo>
                    <a:lnTo>
                      <a:pt x="76" y="90"/>
                    </a:lnTo>
                    <a:lnTo>
                      <a:pt x="81" y="89"/>
                    </a:lnTo>
                    <a:lnTo>
                      <a:pt x="84" y="87"/>
                    </a:lnTo>
                    <a:lnTo>
                      <a:pt x="88" y="83"/>
                    </a:lnTo>
                    <a:lnTo>
                      <a:pt x="89" y="79"/>
                    </a:lnTo>
                    <a:lnTo>
                      <a:pt x="90" y="74"/>
                    </a:lnTo>
                    <a:lnTo>
                      <a:pt x="90" y="18"/>
                    </a:lnTo>
                    <a:lnTo>
                      <a:pt x="90" y="18"/>
                    </a:lnTo>
                    <a:lnTo>
                      <a:pt x="90" y="15"/>
                    </a:lnTo>
                    <a:lnTo>
                      <a:pt x="88" y="9"/>
                    </a:lnTo>
                    <a:lnTo>
                      <a:pt x="86" y="6"/>
                    </a:lnTo>
                    <a:lnTo>
                      <a:pt x="82" y="4"/>
                    </a:lnTo>
                    <a:lnTo>
                      <a:pt x="79" y="1"/>
                    </a:lnTo>
                    <a:lnTo>
                      <a:pt x="73"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3" name="Freeform 1623"/>
              <p:cNvSpPr>
                <a:spLocks/>
              </p:cNvSpPr>
              <p:nvPr/>
            </p:nvSpPr>
            <p:spPr bwMode="auto">
              <a:xfrm>
                <a:off x="5781532" y="3989613"/>
                <a:ext cx="141288" cy="144463"/>
              </a:xfrm>
              <a:custGeom>
                <a:avLst/>
                <a:gdLst>
                  <a:gd name="T0" fmla="*/ 16 w 89"/>
                  <a:gd name="T1" fmla="*/ 0 h 91"/>
                  <a:gd name="T2" fmla="*/ 16 w 89"/>
                  <a:gd name="T3" fmla="*/ 0 h 91"/>
                  <a:gd name="T4" fmla="*/ 14 w 89"/>
                  <a:gd name="T5" fmla="*/ 1 h 91"/>
                  <a:gd name="T6" fmla="*/ 8 w 89"/>
                  <a:gd name="T7" fmla="*/ 3 h 91"/>
                  <a:gd name="T8" fmla="*/ 5 w 89"/>
                  <a:gd name="T9" fmla="*/ 5 h 91"/>
                  <a:gd name="T10" fmla="*/ 2 w 89"/>
                  <a:gd name="T11" fmla="*/ 8 h 91"/>
                  <a:gd name="T12" fmla="*/ 0 w 89"/>
                  <a:gd name="T13" fmla="*/ 12 h 91"/>
                  <a:gd name="T14" fmla="*/ 0 w 89"/>
                  <a:gd name="T15" fmla="*/ 18 h 91"/>
                  <a:gd name="T16" fmla="*/ 0 w 89"/>
                  <a:gd name="T17" fmla="*/ 74 h 91"/>
                  <a:gd name="T18" fmla="*/ 0 w 89"/>
                  <a:gd name="T19" fmla="*/ 74 h 91"/>
                  <a:gd name="T20" fmla="*/ 0 w 89"/>
                  <a:gd name="T21" fmla="*/ 77 h 91"/>
                  <a:gd name="T22" fmla="*/ 2 w 89"/>
                  <a:gd name="T23" fmla="*/ 82 h 91"/>
                  <a:gd name="T24" fmla="*/ 4 w 89"/>
                  <a:gd name="T25" fmla="*/ 86 h 91"/>
                  <a:gd name="T26" fmla="*/ 6 w 89"/>
                  <a:gd name="T27" fmla="*/ 88 h 91"/>
                  <a:gd name="T28" fmla="*/ 11 w 89"/>
                  <a:gd name="T29" fmla="*/ 90 h 91"/>
                  <a:gd name="T30" fmla="*/ 16 w 89"/>
                  <a:gd name="T31" fmla="*/ 91 h 91"/>
                  <a:gd name="T32" fmla="*/ 72 w 89"/>
                  <a:gd name="T33" fmla="*/ 91 h 91"/>
                  <a:gd name="T34" fmla="*/ 72 w 89"/>
                  <a:gd name="T35" fmla="*/ 91 h 91"/>
                  <a:gd name="T36" fmla="*/ 75 w 89"/>
                  <a:gd name="T37" fmla="*/ 90 h 91"/>
                  <a:gd name="T38" fmla="*/ 81 w 89"/>
                  <a:gd name="T39" fmla="*/ 89 h 91"/>
                  <a:gd name="T40" fmla="*/ 84 w 89"/>
                  <a:gd name="T41" fmla="*/ 87 h 91"/>
                  <a:gd name="T42" fmla="*/ 86 w 89"/>
                  <a:gd name="T43" fmla="*/ 83 h 91"/>
                  <a:gd name="T44" fmla="*/ 88 w 89"/>
                  <a:gd name="T45" fmla="*/ 79 h 91"/>
                  <a:gd name="T46" fmla="*/ 89 w 89"/>
                  <a:gd name="T47" fmla="*/ 74 h 91"/>
                  <a:gd name="T48" fmla="*/ 89 w 89"/>
                  <a:gd name="T49" fmla="*/ 18 h 91"/>
                  <a:gd name="T50" fmla="*/ 89 w 89"/>
                  <a:gd name="T51" fmla="*/ 18 h 91"/>
                  <a:gd name="T52" fmla="*/ 89 w 89"/>
                  <a:gd name="T53" fmla="*/ 15 h 91"/>
                  <a:gd name="T54" fmla="*/ 87 w 89"/>
                  <a:gd name="T55" fmla="*/ 9 h 91"/>
                  <a:gd name="T56" fmla="*/ 85 w 89"/>
                  <a:gd name="T57" fmla="*/ 6 h 91"/>
                  <a:gd name="T58" fmla="*/ 82 w 89"/>
                  <a:gd name="T59" fmla="*/ 4 h 91"/>
                  <a:gd name="T60" fmla="*/ 79 w 89"/>
                  <a:gd name="T61" fmla="*/ 1 h 91"/>
                  <a:gd name="T62" fmla="*/ 72 w 89"/>
                  <a:gd name="T63" fmla="*/ 0 h 91"/>
                  <a:gd name="T64" fmla="*/ 16 w 89"/>
                  <a:gd name="T6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1">
                    <a:moveTo>
                      <a:pt x="16" y="0"/>
                    </a:moveTo>
                    <a:lnTo>
                      <a:pt x="16" y="0"/>
                    </a:lnTo>
                    <a:lnTo>
                      <a:pt x="14" y="1"/>
                    </a:lnTo>
                    <a:lnTo>
                      <a:pt x="8" y="3"/>
                    </a:lnTo>
                    <a:lnTo>
                      <a:pt x="5" y="5"/>
                    </a:lnTo>
                    <a:lnTo>
                      <a:pt x="2" y="8"/>
                    </a:lnTo>
                    <a:lnTo>
                      <a:pt x="0" y="12"/>
                    </a:lnTo>
                    <a:lnTo>
                      <a:pt x="0" y="18"/>
                    </a:lnTo>
                    <a:lnTo>
                      <a:pt x="0" y="74"/>
                    </a:lnTo>
                    <a:lnTo>
                      <a:pt x="0" y="74"/>
                    </a:lnTo>
                    <a:lnTo>
                      <a:pt x="0" y="77"/>
                    </a:lnTo>
                    <a:lnTo>
                      <a:pt x="2" y="82"/>
                    </a:lnTo>
                    <a:lnTo>
                      <a:pt x="4" y="86"/>
                    </a:lnTo>
                    <a:lnTo>
                      <a:pt x="6" y="88"/>
                    </a:lnTo>
                    <a:lnTo>
                      <a:pt x="11" y="90"/>
                    </a:lnTo>
                    <a:lnTo>
                      <a:pt x="16" y="91"/>
                    </a:lnTo>
                    <a:lnTo>
                      <a:pt x="72" y="91"/>
                    </a:lnTo>
                    <a:lnTo>
                      <a:pt x="72" y="91"/>
                    </a:lnTo>
                    <a:lnTo>
                      <a:pt x="75" y="90"/>
                    </a:lnTo>
                    <a:lnTo>
                      <a:pt x="81" y="89"/>
                    </a:lnTo>
                    <a:lnTo>
                      <a:pt x="84" y="87"/>
                    </a:lnTo>
                    <a:lnTo>
                      <a:pt x="86" y="83"/>
                    </a:lnTo>
                    <a:lnTo>
                      <a:pt x="88" y="79"/>
                    </a:lnTo>
                    <a:lnTo>
                      <a:pt x="89" y="74"/>
                    </a:lnTo>
                    <a:lnTo>
                      <a:pt x="89" y="18"/>
                    </a:lnTo>
                    <a:lnTo>
                      <a:pt x="89" y="18"/>
                    </a:lnTo>
                    <a:lnTo>
                      <a:pt x="89" y="15"/>
                    </a:lnTo>
                    <a:lnTo>
                      <a:pt x="87" y="9"/>
                    </a:lnTo>
                    <a:lnTo>
                      <a:pt x="85" y="6"/>
                    </a:lnTo>
                    <a:lnTo>
                      <a:pt x="82" y="4"/>
                    </a:lnTo>
                    <a:lnTo>
                      <a:pt x="79"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4" name="Freeform 1624"/>
              <p:cNvSpPr>
                <a:spLocks/>
              </p:cNvSpPr>
              <p:nvPr/>
            </p:nvSpPr>
            <p:spPr bwMode="auto">
              <a:xfrm>
                <a:off x="7040421" y="3989613"/>
                <a:ext cx="142875" cy="144463"/>
              </a:xfrm>
              <a:custGeom>
                <a:avLst/>
                <a:gdLst>
                  <a:gd name="T0" fmla="*/ 17 w 90"/>
                  <a:gd name="T1" fmla="*/ 0 h 91"/>
                  <a:gd name="T2" fmla="*/ 17 w 90"/>
                  <a:gd name="T3" fmla="*/ 0 h 91"/>
                  <a:gd name="T4" fmla="*/ 14 w 90"/>
                  <a:gd name="T5" fmla="*/ 1 h 91"/>
                  <a:gd name="T6" fmla="*/ 9 w 90"/>
                  <a:gd name="T7" fmla="*/ 3 h 91"/>
                  <a:gd name="T8" fmla="*/ 6 w 90"/>
                  <a:gd name="T9" fmla="*/ 5 h 91"/>
                  <a:gd name="T10" fmla="*/ 3 w 90"/>
                  <a:gd name="T11" fmla="*/ 8 h 91"/>
                  <a:gd name="T12" fmla="*/ 1 w 90"/>
                  <a:gd name="T13" fmla="*/ 12 h 91"/>
                  <a:gd name="T14" fmla="*/ 0 w 90"/>
                  <a:gd name="T15" fmla="*/ 18 h 91"/>
                  <a:gd name="T16" fmla="*/ 0 w 90"/>
                  <a:gd name="T17" fmla="*/ 74 h 91"/>
                  <a:gd name="T18" fmla="*/ 0 w 90"/>
                  <a:gd name="T19" fmla="*/ 74 h 91"/>
                  <a:gd name="T20" fmla="*/ 0 w 90"/>
                  <a:gd name="T21" fmla="*/ 77 h 91"/>
                  <a:gd name="T22" fmla="*/ 3 w 90"/>
                  <a:gd name="T23" fmla="*/ 82 h 91"/>
                  <a:gd name="T24" fmla="*/ 5 w 90"/>
                  <a:gd name="T25" fmla="*/ 86 h 91"/>
                  <a:gd name="T26" fmla="*/ 7 w 90"/>
                  <a:gd name="T27" fmla="*/ 88 h 91"/>
                  <a:gd name="T28" fmla="*/ 11 w 90"/>
                  <a:gd name="T29" fmla="*/ 90 h 91"/>
                  <a:gd name="T30" fmla="*/ 17 w 90"/>
                  <a:gd name="T31" fmla="*/ 91 h 91"/>
                  <a:gd name="T32" fmla="*/ 73 w 90"/>
                  <a:gd name="T33" fmla="*/ 91 h 91"/>
                  <a:gd name="T34" fmla="*/ 73 w 90"/>
                  <a:gd name="T35" fmla="*/ 91 h 91"/>
                  <a:gd name="T36" fmla="*/ 76 w 90"/>
                  <a:gd name="T37" fmla="*/ 90 h 91"/>
                  <a:gd name="T38" fmla="*/ 81 w 90"/>
                  <a:gd name="T39" fmla="*/ 89 h 91"/>
                  <a:gd name="T40" fmla="*/ 85 w 90"/>
                  <a:gd name="T41" fmla="*/ 87 h 91"/>
                  <a:gd name="T42" fmla="*/ 88 w 90"/>
                  <a:gd name="T43" fmla="*/ 83 h 91"/>
                  <a:gd name="T44" fmla="*/ 89 w 90"/>
                  <a:gd name="T45" fmla="*/ 79 h 91"/>
                  <a:gd name="T46" fmla="*/ 90 w 90"/>
                  <a:gd name="T47" fmla="*/ 74 h 91"/>
                  <a:gd name="T48" fmla="*/ 90 w 90"/>
                  <a:gd name="T49" fmla="*/ 18 h 91"/>
                  <a:gd name="T50" fmla="*/ 90 w 90"/>
                  <a:gd name="T51" fmla="*/ 18 h 91"/>
                  <a:gd name="T52" fmla="*/ 90 w 90"/>
                  <a:gd name="T53" fmla="*/ 15 h 91"/>
                  <a:gd name="T54" fmla="*/ 88 w 90"/>
                  <a:gd name="T55" fmla="*/ 9 h 91"/>
                  <a:gd name="T56" fmla="*/ 86 w 90"/>
                  <a:gd name="T57" fmla="*/ 6 h 91"/>
                  <a:gd name="T58" fmla="*/ 82 w 90"/>
                  <a:gd name="T59" fmla="*/ 4 h 91"/>
                  <a:gd name="T60" fmla="*/ 79 w 90"/>
                  <a:gd name="T61" fmla="*/ 1 h 91"/>
                  <a:gd name="T62" fmla="*/ 73 w 90"/>
                  <a:gd name="T63" fmla="*/ 0 h 91"/>
                  <a:gd name="T64" fmla="*/ 17 w 90"/>
                  <a:gd name="T6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1">
                    <a:moveTo>
                      <a:pt x="17" y="0"/>
                    </a:moveTo>
                    <a:lnTo>
                      <a:pt x="17" y="0"/>
                    </a:lnTo>
                    <a:lnTo>
                      <a:pt x="14" y="1"/>
                    </a:lnTo>
                    <a:lnTo>
                      <a:pt x="9" y="3"/>
                    </a:lnTo>
                    <a:lnTo>
                      <a:pt x="6" y="5"/>
                    </a:lnTo>
                    <a:lnTo>
                      <a:pt x="3" y="8"/>
                    </a:lnTo>
                    <a:lnTo>
                      <a:pt x="1" y="12"/>
                    </a:lnTo>
                    <a:lnTo>
                      <a:pt x="0" y="18"/>
                    </a:lnTo>
                    <a:lnTo>
                      <a:pt x="0" y="74"/>
                    </a:lnTo>
                    <a:lnTo>
                      <a:pt x="0" y="74"/>
                    </a:lnTo>
                    <a:lnTo>
                      <a:pt x="0" y="77"/>
                    </a:lnTo>
                    <a:lnTo>
                      <a:pt x="3" y="82"/>
                    </a:lnTo>
                    <a:lnTo>
                      <a:pt x="5" y="86"/>
                    </a:lnTo>
                    <a:lnTo>
                      <a:pt x="7" y="88"/>
                    </a:lnTo>
                    <a:lnTo>
                      <a:pt x="11" y="90"/>
                    </a:lnTo>
                    <a:lnTo>
                      <a:pt x="17" y="91"/>
                    </a:lnTo>
                    <a:lnTo>
                      <a:pt x="73" y="91"/>
                    </a:lnTo>
                    <a:lnTo>
                      <a:pt x="73" y="91"/>
                    </a:lnTo>
                    <a:lnTo>
                      <a:pt x="76" y="90"/>
                    </a:lnTo>
                    <a:lnTo>
                      <a:pt x="81" y="89"/>
                    </a:lnTo>
                    <a:lnTo>
                      <a:pt x="85" y="87"/>
                    </a:lnTo>
                    <a:lnTo>
                      <a:pt x="88" y="83"/>
                    </a:lnTo>
                    <a:lnTo>
                      <a:pt x="89" y="79"/>
                    </a:lnTo>
                    <a:lnTo>
                      <a:pt x="90" y="74"/>
                    </a:lnTo>
                    <a:lnTo>
                      <a:pt x="90" y="18"/>
                    </a:lnTo>
                    <a:lnTo>
                      <a:pt x="90" y="18"/>
                    </a:lnTo>
                    <a:lnTo>
                      <a:pt x="90" y="15"/>
                    </a:lnTo>
                    <a:lnTo>
                      <a:pt x="88" y="9"/>
                    </a:lnTo>
                    <a:lnTo>
                      <a:pt x="86" y="6"/>
                    </a:lnTo>
                    <a:lnTo>
                      <a:pt x="82" y="4"/>
                    </a:lnTo>
                    <a:lnTo>
                      <a:pt x="79" y="1"/>
                    </a:lnTo>
                    <a:lnTo>
                      <a:pt x="73" y="0"/>
                    </a:lnTo>
                    <a:lnTo>
                      <a:pt x="17"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5" name="Freeform 1625"/>
              <p:cNvSpPr>
                <a:spLocks/>
              </p:cNvSpPr>
              <p:nvPr/>
            </p:nvSpPr>
            <p:spPr bwMode="auto">
              <a:xfrm>
                <a:off x="6537183" y="3989613"/>
                <a:ext cx="142875" cy="144463"/>
              </a:xfrm>
              <a:custGeom>
                <a:avLst/>
                <a:gdLst>
                  <a:gd name="T0" fmla="*/ 16 w 90"/>
                  <a:gd name="T1" fmla="*/ 0 h 91"/>
                  <a:gd name="T2" fmla="*/ 16 w 90"/>
                  <a:gd name="T3" fmla="*/ 0 h 91"/>
                  <a:gd name="T4" fmla="*/ 14 w 90"/>
                  <a:gd name="T5" fmla="*/ 1 h 91"/>
                  <a:gd name="T6" fmla="*/ 9 w 90"/>
                  <a:gd name="T7" fmla="*/ 3 h 91"/>
                  <a:gd name="T8" fmla="*/ 5 w 90"/>
                  <a:gd name="T9" fmla="*/ 5 h 91"/>
                  <a:gd name="T10" fmla="*/ 2 w 90"/>
                  <a:gd name="T11" fmla="*/ 8 h 91"/>
                  <a:gd name="T12" fmla="*/ 0 w 90"/>
                  <a:gd name="T13" fmla="*/ 12 h 91"/>
                  <a:gd name="T14" fmla="*/ 0 w 90"/>
                  <a:gd name="T15" fmla="*/ 18 h 91"/>
                  <a:gd name="T16" fmla="*/ 0 w 90"/>
                  <a:gd name="T17" fmla="*/ 74 h 91"/>
                  <a:gd name="T18" fmla="*/ 0 w 90"/>
                  <a:gd name="T19" fmla="*/ 74 h 91"/>
                  <a:gd name="T20" fmla="*/ 0 w 90"/>
                  <a:gd name="T21" fmla="*/ 77 h 91"/>
                  <a:gd name="T22" fmla="*/ 2 w 90"/>
                  <a:gd name="T23" fmla="*/ 82 h 91"/>
                  <a:gd name="T24" fmla="*/ 4 w 90"/>
                  <a:gd name="T25" fmla="*/ 86 h 91"/>
                  <a:gd name="T26" fmla="*/ 6 w 90"/>
                  <a:gd name="T27" fmla="*/ 88 h 91"/>
                  <a:gd name="T28" fmla="*/ 11 w 90"/>
                  <a:gd name="T29" fmla="*/ 90 h 91"/>
                  <a:gd name="T30" fmla="*/ 16 w 90"/>
                  <a:gd name="T31" fmla="*/ 91 h 91"/>
                  <a:gd name="T32" fmla="*/ 72 w 90"/>
                  <a:gd name="T33" fmla="*/ 91 h 91"/>
                  <a:gd name="T34" fmla="*/ 72 w 90"/>
                  <a:gd name="T35" fmla="*/ 91 h 91"/>
                  <a:gd name="T36" fmla="*/ 76 w 90"/>
                  <a:gd name="T37" fmla="*/ 90 h 91"/>
                  <a:gd name="T38" fmla="*/ 81 w 90"/>
                  <a:gd name="T39" fmla="*/ 89 h 91"/>
                  <a:gd name="T40" fmla="*/ 84 w 90"/>
                  <a:gd name="T41" fmla="*/ 87 h 91"/>
                  <a:gd name="T42" fmla="*/ 87 w 90"/>
                  <a:gd name="T43" fmla="*/ 83 h 91"/>
                  <a:gd name="T44" fmla="*/ 88 w 90"/>
                  <a:gd name="T45" fmla="*/ 79 h 91"/>
                  <a:gd name="T46" fmla="*/ 90 w 90"/>
                  <a:gd name="T47" fmla="*/ 74 h 91"/>
                  <a:gd name="T48" fmla="*/ 90 w 90"/>
                  <a:gd name="T49" fmla="*/ 18 h 91"/>
                  <a:gd name="T50" fmla="*/ 90 w 90"/>
                  <a:gd name="T51" fmla="*/ 18 h 91"/>
                  <a:gd name="T52" fmla="*/ 90 w 90"/>
                  <a:gd name="T53" fmla="*/ 15 h 91"/>
                  <a:gd name="T54" fmla="*/ 87 w 90"/>
                  <a:gd name="T55" fmla="*/ 9 h 91"/>
                  <a:gd name="T56" fmla="*/ 85 w 90"/>
                  <a:gd name="T57" fmla="*/ 6 h 91"/>
                  <a:gd name="T58" fmla="*/ 82 w 90"/>
                  <a:gd name="T59" fmla="*/ 4 h 91"/>
                  <a:gd name="T60" fmla="*/ 79 w 90"/>
                  <a:gd name="T61" fmla="*/ 1 h 91"/>
                  <a:gd name="T62" fmla="*/ 72 w 90"/>
                  <a:gd name="T63" fmla="*/ 0 h 91"/>
                  <a:gd name="T64" fmla="*/ 16 w 90"/>
                  <a:gd name="T6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1">
                    <a:moveTo>
                      <a:pt x="16" y="0"/>
                    </a:moveTo>
                    <a:lnTo>
                      <a:pt x="16" y="0"/>
                    </a:lnTo>
                    <a:lnTo>
                      <a:pt x="14" y="1"/>
                    </a:lnTo>
                    <a:lnTo>
                      <a:pt x="9" y="3"/>
                    </a:lnTo>
                    <a:lnTo>
                      <a:pt x="5" y="5"/>
                    </a:lnTo>
                    <a:lnTo>
                      <a:pt x="2" y="8"/>
                    </a:lnTo>
                    <a:lnTo>
                      <a:pt x="0" y="12"/>
                    </a:lnTo>
                    <a:lnTo>
                      <a:pt x="0" y="18"/>
                    </a:lnTo>
                    <a:lnTo>
                      <a:pt x="0" y="74"/>
                    </a:lnTo>
                    <a:lnTo>
                      <a:pt x="0" y="74"/>
                    </a:lnTo>
                    <a:lnTo>
                      <a:pt x="0" y="77"/>
                    </a:lnTo>
                    <a:lnTo>
                      <a:pt x="2" y="82"/>
                    </a:lnTo>
                    <a:lnTo>
                      <a:pt x="4" y="86"/>
                    </a:lnTo>
                    <a:lnTo>
                      <a:pt x="6" y="88"/>
                    </a:lnTo>
                    <a:lnTo>
                      <a:pt x="11" y="90"/>
                    </a:lnTo>
                    <a:lnTo>
                      <a:pt x="16" y="91"/>
                    </a:lnTo>
                    <a:lnTo>
                      <a:pt x="72" y="91"/>
                    </a:lnTo>
                    <a:lnTo>
                      <a:pt x="72" y="91"/>
                    </a:lnTo>
                    <a:lnTo>
                      <a:pt x="76" y="90"/>
                    </a:lnTo>
                    <a:lnTo>
                      <a:pt x="81" y="89"/>
                    </a:lnTo>
                    <a:lnTo>
                      <a:pt x="84" y="87"/>
                    </a:lnTo>
                    <a:lnTo>
                      <a:pt x="87" y="83"/>
                    </a:lnTo>
                    <a:lnTo>
                      <a:pt x="88" y="79"/>
                    </a:lnTo>
                    <a:lnTo>
                      <a:pt x="90" y="74"/>
                    </a:lnTo>
                    <a:lnTo>
                      <a:pt x="90" y="18"/>
                    </a:lnTo>
                    <a:lnTo>
                      <a:pt x="90" y="18"/>
                    </a:lnTo>
                    <a:lnTo>
                      <a:pt x="90" y="15"/>
                    </a:lnTo>
                    <a:lnTo>
                      <a:pt x="87" y="9"/>
                    </a:lnTo>
                    <a:lnTo>
                      <a:pt x="85" y="6"/>
                    </a:lnTo>
                    <a:lnTo>
                      <a:pt x="82" y="4"/>
                    </a:lnTo>
                    <a:lnTo>
                      <a:pt x="79"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6" name="Freeform 1626"/>
              <p:cNvSpPr>
                <a:spLocks/>
              </p:cNvSpPr>
              <p:nvPr/>
            </p:nvSpPr>
            <p:spPr bwMode="auto">
              <a:xfrm>
                <a:off x="6033944" y="3989613"/>
                <a:ext cx="141288" cy="144463"/>
              </a:xfrm>
              <a:custGeom>
                <a:avLst/>
                <a:gdLst>
                  <a:gd name="T0" fmla="*/ 16 w 89"/>
                  <a:gd name="T1" fmla="*/ 0 h 91"/>
                  <a:gd name="T2" fmla="*/ 16 w 89"/>
                  <a:gd name="T3" fmla="*/ 0 h 91"/>
                  <a:gd name="T4" fmla="*/ 14 w 89"/>
                  <a:gd name="T5" fmla="*/ 1 h 91"/>
                  <a:gd name="T6" fmla="*/ 8 w 89"/>
                  <a:gd name="T7" fmla="*/ 3 h 91"/>
                  <a:gd name="T8" fmla="*/ 5 w 89"/>
                  <a:gd name="T9" fmla="*/ 5 h 91"/>
                  <a:gd name="T10" fmla="*/ 2 w 89"/>
                  <a:gd name="T11" fmla="*/ 8 h 91"/>
                  <a:gd name="T12" fmla="*/ 0 w 89"/>
                  <a:gd name="T13" fmla="*/ 12 h 91"/>
                  <a:gd name="T14" fmla="*/ 0 w 89"/>
                  <a:gd name="T15" fmla="*/ 18 h 91"/>
                  <a:gd name="T16" fmla="*/ 0 w 89"/>
                  <a:gd name="T17" fmla="*/ 74 h 91"/>
                  <a:gd name="T18" fmla="*/ 0 w 89"/>
                  <a:gd name="T19" fmla="*/ 74 h 91"/>
                  <a:gd name="T20" fmla="*/ 0 w 89"/>
                  <a:gd name="T21" fmla="*/ 77 h 91"/>
                  <a:gd name="T22" fmla="*/ 2 w 89"/>
                  <a:gd name="T23" fmla="*/ 82 h 91"/>
                  <a:gd name="T24" fmla="*/ 4 w 89"/>
                  <a:gd name="T25" fmla="*/ 86 h 91"/>
                  <a:gd name="T26" fmla="*/ 6 w 89"/>
                  <a:gd name="T27" fmla="*/ 88 h 91"/>
                  <a:gd name="T28" fmla="*/ 10 w 89"/>
                  <a:gd name="T29" fmla="*/ 90 h 91"/>
                  <a:gd name="T30" fmla="*/ 16 w 89"/>
                  <a:gd name="T31" fmla="*/ 91 h 91"/>
                  <a:gd name="T32" fmla="*/ 72 w 89"/>
                  <a:gd name="T33" fmla="*/ 91 h 91"/>
                  <a:gd name="T34" fmla="*/ 72 w 89"/>
                  <a:gd name="T35" fmla="*/ 91 h 91"/>
                  <a:gd name="T36" fmla="*/ 75 w 89"/>
                  <a:gd name="T37" fmla="*/ 90 h 91"/>
                  <a:gd name="T38" fmla="*/ 81 w 89"/>
                  <a:gd name="T39" fmla="*/ 89 h 91"/>
                  <a:gd name="T40" fmla="*/ 84 w 89"/>
                  <a:gd name="T41" fmla="*/ 87 h 91"/>
                  <a:gd name="T42" fmla="*/ 87 w 89"/>
                  <a:gd name="T43" fmla="*/ 83 h 91"/>
                  <a:gd name="T44" fmla="*/ 88 w 89"/>
                  <a:gd name="T45" fmla="*/ 79 h 91"/>
                  <a:gd name="T46" fmla="*/ 89 w 89"/>
                  <a:gd name="T47" fmla="*/ 74 h 91"/>
                  <a:gd name="T48" fmla="*/ 89 w 89"/>
                  <a:gd name="T49" fmla="*/ 18 h 91"/>
                  <a:gd name="T50" fmla="*/ 89 w 89"/>
                  <a:gd name="T51" fmla="*/ 18 h 91"/>
                  <a:gd name="T52" fmla="*/ 89 w 89"/>
                  <a:gd name="T53" fmla="*/ 15 h 91"/>
                  <a:gd name="T54" fmla="*/ 87 w 89"/>
                  <a:gd name="T55" fmla="*/ 9 h 91"/>
                  <a:gd name="T56" fmla="*/ 85 w 89"/>
                  <a:gd name="T57" fmla="*/ 6 h 91"/>
                  <a:gd name="T58" fmla="*/ 82 w 89"/>
                  <a:gd name="T59" fmla="*/ 4 h 91"/>
                  <a:gd name="T60" fmla="*/ 78 w 89"/>
                  <a:gd name="T61" fmla="*/ 1 h 91"/>
                  <a:gd name="T62" fmla="*/ 72 w 89"/>
                  <a:gd name="T63" fmla="*/ 0 h 91"/>
                  <a:gd name="T64" fmla="*/ 16 w 89"/>
                  <a:gd name="T6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1">
                    <a:moveTo>
                      <a:pt x="16" y="0"/>
                    </a:moveTo>
                    <a:lnTo>
                      <a:pt x="16" y="0"/>
                    </a:lnTo>
                    <a:lnTo>
                      <a:pt x="14" y="1"/>
                    </a:lnTo>
                    <a:lnTo>
                      <a:pt x="8" y="3"/>
                    </a:lnTo>
                    <a:lnTo>
                      <a:pt x="5" y="5"/>
                    </a:lnTo>
                    <a:lnTo>
                      <a:pt x="2" y="8"/>
                    </a:lnTo>
                    <a:lnTo>
                      <a:pt x="0" y="12"/>
                    </a:lnTo>
                    <a:lnTo>
                      <a:pt x="0" y="18"/>
                    </a:lnTo>
                    <a:lnTo>
                      <a:pt x="0" y="74"/>
                    </a:lnTo>
                    <a:lnTo>
                      <a:pt x="0" y="74"/>
                    </a:lnTo>
                    <a:lnTo>
                      <a:pt x="0" y="77"/>
                    </a:lnTo>
                    <a:lnTo>
                      <a:pt x="2" y="82"/>
                    </a:lnTo>
                    <a:lnTo>
                      <a:pt x="4" y="86"/>
                    </a:lnTo>
                    <a:lnTo>
                      <a:pt x="6" y="88"/>
                    </a:lnTo>
                    <a:lnTo>
                      <a:pt x="10" y="90"/>
                    </a:lnTo>
                    <a:lnTo>
                      <a:pt x="16" y="91"/>
                    </a:lnTo>
                    <a:lnTo>
                      <a:pt x="72" y="91"/>
                    </a:lnTo>
                    <a:lnTo>
                      <a:pt x="72" y="91"/>
                    </a:lnTo>
                    <a:lnTo>
                      <a:pt x="75" y="90"/>
                    </a:lnTo>
                    <a:lnTo>
                      <a:pt x="81" y="89"/>
                    </a:lnTo>
                    <a:lnTo>
                      <a:pt x="84" y="87"/>
                    </a:lnTo>
                    <a:lnTo>
                      <a:pt x="87" y="83"/>
                    </a:lnTo>
                    <a:lnTo>
                      <a:pt x="88" y="79"/>
                    </a:lnTo>
                    <a:lnTo>
                      <a:pt x="89" y="74"/>
                    </a:lnTo>
                    <a:lnTo>
                      <a:pt x="89" y="18"/>
                    </a:lnTo>
                    <a:lnTo>
                      <a:pt x="89" y="18"/>
                    </a:lnTo>
                    <a:lnTo>
                      <a:pt x="89" y="15"/>
                    </a:lnTo>
                    <a:lnTo>
                      <a:pt x="87" y="9"/>
                    </a:lnTo>
                    <a:lnTo>
                      <a:pt x="85" y="6"/>
                    </a:lnTo>
                    <a:lnTo>
                      <a:pt x="82" y="4"/>
                    </a:lnTo>
                    <a:lnTo>
                      <a:pt x="78"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7" name="Freeform 1627"/>
              <p:cNvSpPr>
                <a:spLocks/>
              </p:cNvSpPr>
              <p:nvPr/>
            </p:nvSpPr>
            <p:spPr bwMode="auto">
              <a:xfrm>
                <a:off x="6789596" y="4524601"/>
                <a:ext cx="141288" cy="142875"/>
              </a:xfrm>
              <a:custGeom>
                <a:avLst/>
                <a:gdLst>
                  <a:gd name="T0" fmla="*/ 16 w 89"/>
                  <a:gd name="T1" fmla="*/ 0 h 90"/>
                  <a:gd name="T2" fmla="*/ 16 w 89"/>
                  <a:gd name="T3" fmla="*/ 0 h 90"/>
                  <a:gd name="T4" fmla="*/ 14 w 89"/>
                  <a:gd name="T5" fmla="*/ 0 h 90"/>
                  <a:gd name="T6" fmla="*/ 8 w 89"/>
                  <a:gd name="T7" fmla="*/ 2 h 90"/>
                  <a:gd name="T8" fmla="*/ 5 w 89"/>
                  <a:gd name="T9" fmla="*/ 3 h 90"/>
                  <a:gd name="T10" fmla="*/ 2 w 89"/>
                  <a:gd name="T11" fmla="*/ 7 h 90"/>
                  <a:gd name="T12" fmla="*/ 0 w 89"/>
                  <a:gd name="T13" fmla="*/ 11 h 90"/>
                  <a:gd name="T14" fmla="*/ 0 w 89"/>
                  <a:gd name="T15" fmla="*/ 16 h 90"/>
                  <a:gd name="T16" fmla="*/ 0 w 89"/>
                  <a:gd name="T17" fmla="*/ 72 h 90"/>
                  <a:gd name="T18" fmla="*/ 0 w 89"/>
                  <a:gd name="T19" fmla="*/ 72 h 90"/>
                  <a:gd name="T20" fmla="*/ 0 w 89"/>
                  <a:gd name="T21" fmla="*/ 76 h 90"/>
                  <a:gd name="T22" fmla="*/ 2 w 89"/>
                  <a:gd name="T23" fmla="*/ 81 h 90"/>
                  <a:gd name="T24" fmla="*/ 4 w 89"/>
                  <a:gd name="T25" fmla="*/ 84 h 90"/>
                  <a:gd name="T26" fmla="*/ 6 w 89"/>
                  <a:gd name="T27" fmla="*/ 87 h 90"/>
                  <a:gd name="T28" fmla="*/ 10 w 89"/>
                  <a:gd name="T29" fmla="*/ 89 h 90"/>
                  <a:gd name="T30" fmla="*/ 16 w 89"/>
                  <a:gd name="T31" fmla="*/ 90 h 90"/>
                  <a:gd name="T32" fmla="*/ 72 w 89"/>
                  <a:gd name="T33" fmla="*/ 90 h 90"/>
                  <a:gd name="T34" fmla="*/ 72 w 89"/>
                  <a:gd name="T35" fmla="*/ 90 h 90"/>
                  <a:gd name="T36" fmla="*/ 75 w 89"/>
                  <a:gd name="T37" fmla="*/ 90 h 90"/>
                  <a:gd name="T38" fmla="*/ 81 w 89"/>
                  <a:gd name="T39" fmla="*/ 88 h 90"/>
                  <a:gd name="T40" fmla="*/ 84 w 89"/>
                  <a:gd name="T41" fmla="*/ 85 h 90"/>
                  <a:gd name="T42" fmla="*/ 87 w 89"/>
                  <a:gd name="T43" fmla="*/ 82 h 90"/>
                  <a:gd name="T44" fmla="*/ 88 w 89"/>
                  <a:gd name="T45" fmla="*/ 78 h 90"/>
                  <a:gd name="T46" fmla="*/ 89 w 89"/>
                  <a:gd name="T47" fmla="*/ 72 h 90"/>
                  <a:gd name="T48" fmla="*/ 89 w 89"/>
                  <a:gd name="T49" fmla="*/ 16 h 90"/>
                  <a:gd name="T50" fmla="*/ 89 w 89"/>
                  <a:gd name="T51" fmla="*/ 16 h 90"/>
                  <a:gd name="T52" fmla="*/ 89 w 89"/>
                  <a:gd name="T53" fmla="*/ 14 h 90"/>
                  <a:gd name="T54" fmla="*/ 87 w 89"/>
                  <a:gd name="T55" fmla="*/ 8 h 90"/>
                  <a:gd name="T56" fmla="*/ 85 w 89"/>
                  <a:gd name="T57" fmla="*/ 6 h 90"/>
                  <a:gd name="T58" fmla="*/ 82 w 89"/>
                  <a:gd name="T59" fmla="*/ 2 h 90"/>
                  <a:gd name="T60" fmla="*/ 78 w 89"/>
                  <a:gd name="T61" fmla="*/ 0 h 90"/>
                  <a:gd name="T62" fmla="*/ 72 w 89"/>
                  <a:gd name="T63" fmla="*/ 0 h 90"/>
                  <a:gd name="T64" fmla="*/ 16 w 89"/>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0">
                    <a:moveTo>
                      <a:pt x="16" y="0"/>
                    </a:moveTo>
                    <a:lnTo>
                      <a:pt x="16" y="0"/>
                    </a:lnTo>
                    <a:lnTo>
                      <a:pt x="14" y="0"/>
                    </a:lnTo>
                    <a:lnTo>
                      <a:pt x="8" y="2"/>
                    </a:lnTo>
                    <a:lnTo>
                      <a:pt x="5" y="3"/>
                    </a:lnTo>
                    <a:lnTo>
                      <a:pt x="2" y="7"/>
                    </a:lnTo>
                    <a:lnTo>
                      <a:pt x="0" y="11"/>
                    </a:lnTo>
                    <a:lnTo>
                      <a:pt x="0" y="16"/>
                    </a:lnTo>
                    <a:lnTo>
                      <a:pt x="0" y="72"/>
                    </a:lnTo>
                    <a:lnTo>
                      <a:pt x="0" y="72"/>
                    </a:lnTo>
                    <a:lnTo>
                      <a:pt x="0" y="76"/>
                    </a:lnTo>
                    <a:lnTo>
                      <a:pt x="2" y="81"/>
                    </a:lnTo>
                    <a:lnTo>
                      <a:pt x="4" y="84"/>
                    </a:lnTo>
                    <a:lnTo>
                      <a:pt x="6" y="87"/>
                    </a:lnTo>
                    <a:lnTo>
                      <a:pt x="10" y="89"/>
                    </a:lnTo>
                    <a:lnTo>
                      <a:pt x="16" y="90"/>
                    </a:lnTo>
                    <a:lnTo>
                      <a:pt x="72" y="90"/>
                    </a:lnTo>
                    <a:lnTo>
                      <a:pt x="72" y="90"/>
                    </a:lnTo>
                    <a:lnTo>
                      <a:pt x="75" y="90"/>
                    </a:lnTo>
                    <a:lnTo>
                      <a:pt x="81" y="88"/>
                    </a:lnTo>
                    <a:lnTo>
                      <a:pt x="84" y="85"/>
                    </a:lnTo>
                    <a:lnTo>
                      <a:pt x="87" y="82"/>
                    </a:lnTo>
                    <a:lnTo>
                      <a:pt x="88" y="78"/>
                    </a:lnTo>
                    <a:lnTo>
                      <a:pt x="89" y="72"/>
                    </a:lnTo>
                    <a:lnTo>
                      <a:pt x="89" y="16"/>
                    </a:lnTo>
                    <a:lnTo>
                      <a:pt x="89" y="16"/>
                    </a:lnTo>
                    <a:lnTo>
                      <a:pt x="89" y="14"/>
                    </a:lnTo>
                    <a:lnTo>
                      <a:pt x="87" y="8"/>
                    </a:lnTo>
                    <a:lnTo>
                      <a:pt x="85" y="6"/>
                    </a:lnTo>
                    <a:lnTo>
                      <a:pt x="82" y="2"/>
                    </a:lnTo>
                    <a:lnTo>
                      <a:pt x="78" y="0"/>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8" name="Freeform 1628"/>
              <p:cNvSpPr>
                <a:spLocks/>
              </p:cNvSpPr>
              <p:nvPr/>
            </p:nvSpPr>
            <p:spPr bwMode="auto">
              <a:xfrm>
                <a:off x="6284770" y="4524601"/>
                <a:ext cx="142875" cy="142875"/>
              </a:xfrm>
              <a:custGeom>
                <a:avLst/>
                <a:gdLst>
                  <a:gd name="T0" fmla="*/ 16 w 90"/>
                  <a:gd name="T1" fmla="*/ 0 h 90"/>
                  <a:gd name="T2" fmla="*/ 16 w 90"/>
                  <a:gd name="T3" fmla="*/ 0 h 90"/>
                  <a:gd name="T4" fmla="*/ 14 w 90"/>
                  <a:gd name="T5" fmla="*/ 0 h 90"/>
                  <a:gd name="T6" fmla="*/ 9 w 90"/>
                  <a:gd name="T7" fmla="*/ 2 h 90"/>
                  <a:gd name="T8" fmla="*/ 6 w 90"/>
                  <a:gd name="T9" fmla="*/ 3 h 90"/>
                  <a:gd name="T10" fmla="*/ 2 w 90"/>
                  <a:gd name="T11" fmla="*/ 7 h 90"/>
                  <a:gd name="T12" fmla="*/ 0 w 90"/>
                  <a:gd name="T13" fmla="*/ 11 h 90"/>
                  <a:gd name="T14" fmla="*/ 0 w 90"/>
                  <a:gd name="T15" fmla="*/ 16 h 90"/>
                  <a:gd name="T16" fmla="*/ 0 w 90"/>
                  <a:gd name="T17" fmla="*/ 72 h 90"/>
                  <a:gd name="T18" fmla="*/ 0 w 90"/>
                  <a:gd name="T19" fmla="*/ 72 h 90"/>
                  <a:gd name="T20" fmla="*/ 0 w 90"/>
                  <a:gd name="T21" fmla="*/ 76 h 90"/>
                  <a:gd name="T22" fmla="*/ 2 w 90"/>
                  <a:gd name="T23" fmla="*/ 81 h 90"/>
                  <a:gd name="T24" fmla="*/ 5 w 90"/>
                  <a:gd name="T25" fmla="*/ 84 h 90"/>
                  <a:gd name="T26" fmla="*/ 7 w 90"/>
                  <a:gd name="T27" fmla="*/ 87 h 90"/>
                  <a:gd name="T28" fmla="*/ 11 w 90"/>
                  <a:gd name="T29" fmla="*/ 89 h 90"/>
                  <a:gd name="T30" fmla="*/ 16 w 90"/>
                  <a:gd name="T31" fmla="*/ 90 h 90"/>
                  <a:gd name="T32" fmla="*/ 73 w 90"/>
                  <a:gd name="T33" fmla="*/ 90 h 90"/>
                  <a:gd name="T34" fmla="*/ 73 w 90"/>
                  <a:gd name="T35" fmla="*/ 90 h 90"/>
                  <a:gd name="T36" fmla="*/ 76 w 90"/>
                  <a:gd name="T37" fmla="*/ 90 h 90"/>
                  <a:gd name="T38" fmla="*/ 81 w 90"/>
                  <a:gd name="T39" fmla="*/ 88 h 90"/>
                  <a:gd name="T40" fmla="*/ 84 w 90"/>
                  <a:gd name="T41" fmla="*/ 85 h 90"/>
                  <a:gd name="T42" fmla="*/ 88 w 90"/>
                  <a:gd name="T43" fmla="*/ 82 h 90"/>
                  <a:gd name="T44" fmla="*/ 89 w 90"/>
                  <a:gd name="T45" fmla="*/ 78 h 90"/>
                  <a:gd name="T46" fmla="*/ 90 w 90"/>
                  <a:gd name="T47" fmla="*/ 72 h 90"/>
                  <a:gd name="T48" fmla="*/ 90 w 90"/>
                  <a:gd name="T49" fmla="*/ 16 h 90"/>
                  <a:gd name="T50" fmla="*/ 90 w 90"/>
                  <a:gd name="T51" fmla="*/ 16 h 90"/>
                  <a:gd name="T52" fmla="*/ 90 w 90"/>
                  <a:gd name="T53" fmla="*/ 14 h 90"/>
                  <a:gd name="T54" fmla="*/ 88 w 90"/>
                  <a:gd name="T55" fmla="*/ 8 h 90"/>
                  <a:gd name="T56" fmla="*/ 86 w 90"/>
                  <a:gd name="T57" fmla="*/ 6 h 90"/>
                  <a:gd name="T58" fmla="*/ 82 w 90"/>
                  <a:gd name="T59" fmla="*/ 2 h 90"/>
                  <a:gd name="T60" fmla="*/ 79 w 90"/>
                  <a:gd name="T61" fmla="*/ 0 h 90"/>
                  <a:gd name="T62" fmla="*/ 73 w 90"/>
                  <a:gd name="T63" fmla="*/ 0 h 90"/>
                  <a:gd name="T64" fmla="*/ 16 w 90"/>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16" y="0"/>
                    </a:moveTo>
                    <a:lnTo>
                      <a:pt x="16" y="0"/>
                    </a:lnTo>
                    <a:lnTo>
                      <a:pt x="14" y="0"/>
                    </a:lnTo>
                    <a:lnTo>
                      <a:pt x="9" y="2"/>
                    </a:lnTo>
                    <a:lnTo>
                      <a:pt x="6" y="3"/>
                    </a:lnTo>
                    <a:lnTo>
                      <a:pt x="2" y="7"/>
                    </a:lnTo>
                    <a:lnTo>
                      <a:pt x="0" y="11"/>
                    </a:lnTo>
                    <a:lnTo>
                      <a:pt x="0" y="16"/>
                    </a:lnTo>
                    <a:lnTo>
                      <a:pt x="0" y="72"/>
                    </a:lnTo>
                    <a:lnTo>
                      <a:pt x="0" y="72"/>
                    </a:lnTo>
                    <a:lnTo>
                      <a:pt x="0" y="76"/>
                    </a:lnTo>
                    <a:lnTo>
                      <a:pt x="2" y="81"/>
                    </a:lnTo>
                    <a:lnTo>
                      <a:pt x="5" y="84"/>
                    </a:lnTo>
                    <a:lnTo>
                      <a:pt x="7" y="87"/>
                    </a:lnTo>
                    <a:lnTo>
                      <a:pt x="11" y="89"/>
                    </a:lnTo>
                    <a:lnTo>
                      <a:pt x="16" y="90"/>
                    </a:lnTo>
                    <a:lnTo>
                      <a:pt x="73" y="90"/>
                    </a:lnTo>
                    <a:lnTo>
                      <a:pt x="73" y="90"/>
                    </a:lnTo>
                    <a:lnTo>
                      <a:pt x="76" y="90"/>
                    </a:lnTo>
                    <a:lnTo>
                      <a:pt x="81" y="88"/>
                    </a:lnTo>
                    <a:lnTo>
                      <a:pt x="84" y="85"/>
                    </a:lnTo>
                    <a:lnTo>
                      <a:pt x="88" y="82"/>
                    </a:lnTo>
                    <a:lnTo>
                      <a:pt x="89" y="78"/>
                    </a:lnTo>
                    <a:lnTo>
                      <a:pt x="90" y="72"/>
                    </a:lnTo>
                    <a:lnTo>
                      <a:pt x="90" y="16"/>
                    </a:lnTo>
                    <a:lnTo>
                      <a:pt x="90" y="16"/>
                    </a:lnTo>
                    <a:lnTo>
                      <a:pt x="90" y="14"/>
                    </a:lnTo>
                    <a:lnTo>
                      <a:pt x="88" y="8"/>
                    </a:lnTo>
                    <a:lnTo>
                      <a:pt x="86" y="6"/>
                    </a:lnTo>
                    <a:lnTo>
                      <a:pt x="82" y="2"/>
                    </a:lnTo>
                    <a:lnTo>
                      <a:pt x="79" y="0"/>
                    </a:lnTo>
                    <a:lnTo>
                      <a:pt x="73"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9" name="Freeform 1629"/>
              <p:cNvSpPr>
                <a:spLocks/>
              </p:cNvSpPr>
              <p:nvPr/>
            </p:nvSpPr>
            <p:spPr bwMode="auto">
              <a:xfrm>
                <a:off x="5781532" y="4524601"/>
                <a:ext cx="141288" cy="142875"/>
              </a:xfrm>
              <a:custGeom>
                <a:avLst/>
                <a:gdLst>
                  <a:gd name="T0" fmla="*/ 16 w 89"/>
                  <a:gd name="T1" fmla="*/ 0 h 90"/>
                  <a:gd name="T2" fmla="*/ 16 w 89"/>
                  <a:gd name="T3" fmla="*/ 0 h 90"/>
                  <a:gd name="T4" fmla="*/ 14 w 89"/>
                  <a:gd name="T5" fmla="*/ 0 h 90"/>
                  <a:gd name="T6" fmla="*/ 8 w 89"/>
                  <a:gd name="T7" fmla="*/ 2 h 90"/>
                  <a:gd name="T8" fmla="*/ 5 w 89"/>
                  <a:gd name="T9" fmla="*/ 3 h 90"/>
                  <a:gd name="T10" fmla="*/ 2 w 89"/>
                  <a:gd name="T11" fmla="*/ 7 h 90"/>
                  <a:gd name="T12" fmla="*/ 0 w 89"/>
                  <a:gd name="T13" fmla="*/ 11 h 90"/>
                  <a:gd name="T14" fmla="*/ 0 w 89"/>
                  <a:gd name="T15" fmla="*/ 16 h 90"/>
                  <a:gd name="T16" fmla="*/ 0 w 89"/>
                  <a:gd name="T17" fmla="*/ 72 h 90"/>
                  <a:gd name="T18" fmla="*/ 0 w 89"/>
                  <a:gd name="T19" fmla="*/ 72 h 90"/>
                  <a:gd name="T20" fmla="*/ 0 w 89"/>
                  <a:gd name="T21" fmla="*/ 76 h 90"/>
                  <a:gd name="T22" fmla="*/ 2 w 89"/>
                  <a:gd name="T23" fmla="*/ 81 h 90"/>
                  <a:gd name="T24" fmla="*/ 4 w 89"/>
                  <a:gd name="T25" fmla="*/ 84 h 90"/>
                  <a:gd name="T26" fmla="*/ 6 w 89"/>
                  <a:gd name="T27" fmla="*/ 87 h 90"/>
                  <a:gd name="T28" fmla="*/ 11 w 89"/>
                  <a:gd name="T29" fmla="*/ 89 h 90"/>
                  <a:gd name="T30" fmla="*/ 16 w 89"/>
                  <a:gd name="T31" fmla="*/ 90 h 90"/>
                  <a:gd name="T32" fmla="*/ 72 w 89"/>
                  <a:gd name="T33" fmla="*/ 90 h 90"/>
                  <a:gd name="T34" fmla="*/ 72 w 89"/>
                  <a:gd name="T35" fmla="*/ 90 h 90"/>
                  <a:gd name="T36" fmla="*/ 75 w 89"/>
                  <a:gd name="T37" fmla="*/ 90 h 90"/>
                  <a:gd name="T38" fmla="*/ 81 w 89"/>
                  <a:gd name="T39" fmla="*/ 88 h 90"/>
                  <a:gd name="T40" fmla="*/ 84 w 89"/>
                  <a:gd name="T41" fmla="*/ 85 h 90"/>
                  <a:gd name="T42" fmla="*/ 86 w 89"/>
                  <a:gd name="T43" fmla="*/ 82 h 90"/>
                  <a:gd name="T44" fmla="*/ 88 w 89"/>
                  <a:gd name="T45" fmla="*/ 78 h 90"/>
                  <a:gd name="T46" fmla="*/ 89 w 89"/>
                  <a:gd name="T47" fmla="*/ 72 h 90"/>
                  <a:gd name="T48" fmla="*/ 89 w 89"/>
                  <a:gd name="T49" fmla="*/ 16 h 90"/>
                  <a:gd name="T50" fmla="*/ 89 w 89"/>
                  <a:gd name="T51" fmla="*/ 16 h 90"/>
                  <a:gd name="T52" fmla="*/ 89 w 89"/>
                  <a:gd name="T53" fmla="*/ 14 h 90"/>
                  <a:gd name="T54" fmla="*/ 87 w 89"/>
                  <a:gd name="T55" fmla="*/ 8 h 90"/>
                  <a:gd name="T56" fmla="*/ 85 w 89"/>
                  <a:gd name="T57" fmla="*/ 6 h 90"/>
                  <a:gd name="T58" fmla="*/ 82 w 89"/>
                  <a:gd name="T59" fmla="*/ 2 h 90"/>
                  <a:gd name="T60" fmla="*/ 79 w 89"/>
                  <a:gd name="T61" fmla="*/ 0 h 90"/>
                  <a:gd name="T62" fmla="*/ 72 w 89"/>
                  <a:gd name="T63" fmla="*/ 0 h 90"/>
                  <a:gd name="T64" fmla="*/ 16 w 89"/>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0">
                    <a:moveTo>
                      <a:pt x="16" y="0"/>
                    </a:moveTo>
                    <a:lnTo>
                      <a:pt x="16" y="0"/>
                    </a:lnTo>
                    <a:lnTo>
                      <a:pt x="14" y="0"/>
                    </a:lnTo>
                    <a:lnTo>
                      <a:pt x="8" y="2"/>
                    </a:lnTo>
                    <a:lnTo>
                      <a:pt x="5" y="3"/>
                    </a:lnTo>
                    <a:lnTo>
                      <a:pt x="2" y="7"/>
                    </a:lnTo>
                    <a:lnTo>
                      <a:pt x="0" y="11"/>
                    </a:lnTo>
                    <a:lnTo>
                      <a:pt x="0" y="16"/>
                    </a:lnTo>
                    <a:lnTo>
                      <a:pt x="0" y="72"/>
                    </a:lnTo>
                    <a:lnTo>
                      <a:pt x="0" y="72"/>
                    </a:lnTo>
                    <a:lnTo>
                      <a:pt x="0" y="76"/>
                    </a:lnTo>
                    <a:lnTo>
                      <a:pt x="2" y="81"/>
                    </a:lnTo>
                    <a:lnTo>
                      <a:pt x="4" y="84"/>
                    </a:lnTo>
                    <a:lnTo>
                      <a:pt x="6" y="87"/>
                    </a:lnTo>
                    <a:lnTo>
                      <a:pt x="11" y="89"/>
                    </a:lnTo>
                    <a:lnTo>
                      <a:pt x="16" y="90"/>
                    </a:lnTo>
                    <a:lnTo>
                      <a:pt x="72" y="90"/>
                    </a:lnTo>
                    <a:lnTo>
                      <a:pt x="72" y="90"/>
                    </a:lnTo>
                    <a:lnTo>
                      <a:pt x="75" y="90"/>
                    </a:lnTo>
                    <a:lnTo>
                      <a:pt x="81" y="88"/>
                    </a:lnTo>
                    <a:lnTo>
                      <a:pt x="84" y="85"/>
                    </a:lnTo>
                    <a:lnTo>
                      <a:pt x="86" y="82"/>
                    </a:lnTo>
                    <a:lnTo>
                      <a:pt x="88" y="78"/>
                    </a:lnTo>
                    <a:lnTo>
                      <a:pt x="89" y="72"/>
                    </a:lnTo>
                    <a:lnTo>
                      <a:pt x="89" y="16"/>
                    </a:lnTo>
                    <a:lnTo>
                      <a:pt x="89" y="16"/>
                    </a:lnTo>
                    <a:lnTo>
                      <a:pt x="89" y="14"/>
                    </a:lnTo>
                    <a:lnTo>
                      <a:pt x="87" y="8"/>
                    </a:lnTo>
                    <a:lnTo>
                      <a:pt x="85" y="6"/>
                    </a:lnTo>
                    <a:lnTo>
                      <a:pt x="82" y="2"/>
                    </a:lnTo>
                    <a:lnTo>
                      <a:pt x="79" y="0"/>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0" name="Freeform 1630"/>
              <p:cNvSpPr>
                <a:spLocks/>
              </p:cNvSpPr>
              <p:nvPr/>
            </p:nvSpPr>
            <p:spPr bwMode="auto">
              <a:xfrm>
                <a:off x="7040421" y="4524601"/>
                <a:ext cx="142875" cy="142875"/>
              </a:xfrm>
              <a:custGeom>
                <a:avLst/>
                <a:gdLst>
                  <a:gd name="T0" fmla="*/ 17 w 90"/>
                  <a:gd name="T1" fmla="*/ 0 h 90"/>
                  <a:gd name="T2" fmla="*/ 17 w 90"/>
                  <a:gd name="T3" fmla="*/ 0 h 90"/>
                  <a:gd name="T4" fmla="*/ 14 w 90"/>
                  <a:gd name="T5" fmla="*/ 0 h 90"/>
                  <a:gd name="T6" fmla="*/ 9 w 90"/>
                  <a:gd name="T7" fmla="*/ 2 h 90"/>
                  <a:gd name="T8" fmla="*/ 6 w 90"/>
                  <a:gd name="T9" fmla="*/ 3 h 90"/>
                  <a:gd name="T10" fmla="*/ 3 w 90"/>
                  <a:gd name="T11" fmla="*/ 7 h 90"/>
                  <a:gd name="T12" fmla="*/ 1 w 90"/>
                  <a:gd name="T13" fmla="*/ 11 h 90"/>
                  <a:gd name="T14" fmla="*/ 0 w 90"/>
                  <a:gd name="T15" fmla="*/ 16 h 90"/>
                  <a:gd name="T16" fmla="*/ 0 w 90"/>
                  <a:gd name="T17" fmla="*/ 72 h 90"/>
                  <a:gd name="T18" fmla="*/ 0 w 90"/>
                  <a:gd name="T19" fmla="*/ 72 h 90"/>
                  <a:gd name="T20" fmla="*/ 0 w 90"/>
                  <a:gd name="T21" fmla="*/ 76 h 90"/>
                  <a:gd name="T22" fmla="*/ 3 w 90"/>
                  <a:gd name="T23" fmla="*/ 81 h 90"/>
                  <a:gd name="T24" fmla="*/ 5 w 90"/>
                  <a:gd name="T25" fmla="*/ 84 h 90"/>
                  <a:gd name="T26" fmla="*/ 7 w 90"/>
                  <a:gd name="T27" fmla="*/ 87 h 90"/>
                  <a:gd name="T28" fmla="*/ 11 w 90"/>
                  <a:gd name="T29" fmla="*/ 89 h 90"/>
                  <a:gd name="T30" fmla="*/ 17 w 90"/>
                  <a:gd name="T31" fmla="*/ 90 h 90"/>
                  <a:gd name="T32" fmla="*/ 73 w 90"/>
                  <a:gd name="T33" fmla="*/ 90 h 90"/>
                  <a:gd name="T34" fmla="*/ 73 w 90"/>
                  <a:gd name="T35" fmla="*/ 90 h 90"/>
                  <a:gd name="T36" fmla="*/ 76 w 90"/>
                  <a:gd name="T37" fmla="*/ 90 h 90"/>
                  <a:gd name="T38" fmla="*/ 81 w 90"/>
                  <a:gd name="T39" fmla="*/ 88 h 90"/>
                  <a:gd name="T40" fmla="*/ 85 w 90"/>
                  <a:gd name="T41" fmla="*/ 85 h 90"/>
                  <a:gd name="T42" fmla="*/ 88 w 90"/>
                  <a:gd name="T43" fmla="*/ 82 h 90"/>
                  <a:gd name="T44" fmla="*/ 89 w 90"/>
                  <a:gd name="T45" fmla="*/ 78 h 90"/>
                  <a:gd name="T46" fmla="*/ 90 w 90"/>
                  <a:gd name="T47" fmla="*/ 72 h 90"/>
                  <a:gd name="T48" fmla="*/ 90 w 90"/>
                  <a:gd name="T49" fmla="*/ 16 h 90"/>
                  <a:gd name="T50" fmla="*/ 90 w 90"/>
                  <a:gd name="T51" fmla="*/ 16 h 90"/>
                  <a:gd name="T52" fmla="*/ 90 w 90"/>
                  <a:gd name="T53" fmla="*/ 14 h 90"/>
                  <a:gd name="T54" fmla="*/ 88 w 90"/>
                  <a:gd name="T55" fmla="*/ 8 h 90"/>
                  <a:gd name="T56" fmla="*/ 86 w 90"/>
                  <a:gd name="T57" fmla="*/ 6 h 90"/>
                  <a:gd name="T58" fmla="*/ 82 w 90"/>
                  <a:gd name="T59" fmla="*/ 2 h 90"/>
                  <a:gd name="T60" fmla="*/ 79 w 90"/>
                  <a:gd name="T61" fmla="*/ 0 h 90"/>
                  <a:gd name="T62" fmla="*/ 73 w 90"/>
                  <a:gd name="T63" fmla="*/ 0 h 90"/>
                  <a:gd name="T64" fmla="*/ 17 w 90"/>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17" y="0"/>
                    </a:moveTo>
                    <a:lnTo>
                      <a:pt x="17" y="0"/>
                    </a:lnTo>
                    <a:lnTo>
                      <a:pt x="14" y="0"/>
                    </a:lnTo>
                    <a:lnTo>
                      <a:pt x="9" y="2"/>
                    </a:lnTo>
                    <a:lnTo>
                      <a:pt x="6" y="3"/>
                    </a:lnTo>
                    <a:lnTo>
                      <a:pt x="3" y="7"/>
                    </a:lnTo>
                    <a:lnTo>
                      <a:pt x="1" y="11"/>
                    </a:lnTo>
                    <a:lnTo>
                      <a:pt x="0" y="16"/>
                    </a:lnTo>
                    <a:lnTo>
                      <a:pt x="0" y="72"/>
                    </a:lnTo>
                    <a:lnTo>
                      <a:pt x="0" y="72"/>
                    </a:lnTo>
                    <a:lnTo>
                      <a:pt x="0" y="76"/>
                    </a:lnTo>
                    <a:lnTo>
                      <a:pt x="3" y="81"/>
                    </a:lnTo>
                    <a:lnTo>
                      <a:pt x="5" y="84"/>
                    </a:lnTo>
                    <a:lnTo>
                      <a:pt x="7" y="87"/>
                    </a:lnTo>
                    <a:lnTo>
                      <a:pt x="11" y="89"/>
                    </a:lnTo>
                    <a:lnTo>
                      <a:pt x="17" y="90"/>
                    </a:lnTo>
                    <a:lnTo>
                      <a:pt x="73" y="90"/>
                    </a:lnTo>
                    <a:lnTo>
                      <a:pt x="73" y="90"/>
                    </a:lnTo>
                    <a:lnTo>
                      <a:pt x="76" y="90"/>
                    </a:lnTo>
                    <a:lnTo>
                      <a:pt x="81" y="88"/>
                    </a:lnTo>
                    <a:lnTo>
                      <a:pt x="85" y="85"/>
                    </a:lnTo>
                    <a:lnTo>
                      <a:pt x="88" y="82"/>
                    </a:lnTo>
                    <a:lnTo>
                      <a:pt x="89" y="78"/>
                    </a:lnTo>
                    <a:lnTo>
                      <a:pt x="90" y="72"/>
                    </a:lnTo>
                    <a:lnTo>
                      <a:pt x="90" y="16"/>
                    </a:lnTo>
                    <a:lnTo>
                      <a:pt x="90" y="16"/>
                    </a:lnTo>
                    <a:lnTo>
                      <a:pt x="90" y="14"/>
                    </a:lnTo>
                    <a:lnTo>
                      <a:pt x="88" y="8"/>
                    </a:lnTo>
                    <a:lnTo>
                      <a:pt x="86" y="6"/>
                    </a:lnTo>
                    <a:lnTo>
                      <a:pt x="82" y="2"/>
                    </a:lnTo>
                    <a:lnTo>
                      <a:pt x="79" y="0"/>
                    </a:lnTo>
                    <a:lnTo>
                      <a:pt x="73" y="0"/>
                    </a:lnTo>
                    <a:lnTo>
                      <a:pt x="17"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1" name="Freeform 1631"/>
              <p:cNvSpPr>
                <a:spLocks/>
              </p:cNvSpPr>
              <p:nvPr/>
            </p:nvSpPr>
            <p:spPr bwMode="auto">
              <a:xfrm>
                <a:off x="6537183" y="4524601"/>
                <a:ext cx="142875" cy="142875"/>
              </a:xfrm>
              <a:custGeom>
                <a:avLst/>
                <a:gdLst>
                  <a:gd name="T0" fmla="*/ 16 w 90"/>
                  <a:gd name="T1" fmla="*/ 0 h 90"/>
                  <a:gd name="T2" fmla="*/ 16 w 90"/>
                  <a:gd name="T3" fmla="*/ 0 h 90"/>
                  <a:gd name="T4" fmla="*/ 14 w 90"/>
                  <a:gd name="T5" fmla="*/ 0 h 90"/>
                  <a:gd name="T6" fmla="*/ 9 w 90"/>
                  <a:gd name="T7" fmla="*/ 2 h 90"/>
                  <a:gd name="T8" fmla="*/ 5 w 90"/>
                  <a:gd name="T9" fmla="*/ 3 h 90"/>
                  <a:gd name="T10" fmla="*/ 2 w 90"/>
                  <a:gd name="T11" fmla="*/ 7 h 90"/>
                  <a:gd name="T12" fmla="*/ 0 w 90"/>
                  <a:gd name="T13" fmla="*/ 11 h 90"/>
                  <a:gd name="T14" fmla="*/ 0 w 90"/>
                  <a:gd name="T15" fmla="*/ 16 h 90"/>
                  <a:gd name="T16" fmla="*/ 0 w 90"/>
                  <a:gd name="T17" fmla="*/ 72 h 90"/>
                  <a:gd name="T18" fmla="*/ 0 w 90"/>
                  <a:gd name="T19" fmla="*/ 72 h 90"/>
                  <a:gd name="T20" fmla="*/ 0 w 90"/>
                  <a:gd name="T21" fmla="*/ 76 h 90"/>
                  <a:gd name="T22" fmla="*/ 2 w 90"/>
                  <a:gd name="T23" fmla="*/ 81 h 90"/>
                  <a:gd name="T24" fmla="*/ 4 w 90"/>
                  <a:gd name="T25" fmla="*/ 84 h 90"/>
                  <a:gd name="T26" fmla="*/ 6 w 90"/>
                  <a:gd name="T27" fmla="*/ 87 h 90"/>
                  <a:gd name="T28" fmla="*/ 11 w 90"/>
                  <a:gd name="T29" fmla="*/ 89 h 90"/>
                  <a:gd name="T30" fmla="*/ 16 w 90"/>
                  <a:gd name="T31" fmla="*/ 90 h 90"/>
                  <a:gd name="T32" fmla="*/ 72 w 90"/>
                  <a:gd name="T33" fmla="*/ 90 h 90"/>
                  <a:gd name="T34" fmla="*/ 72 w 90"/>
                  <a:gd name="T35" fmla="*/ 90 h 90"/>
                  <a:gd name="T36" fmla="*/ 76 w 90"/>
                  <a:gd name="T37" fmla="*/ 90 h 90"/>
                  <a:gd name="T38" fmla="*/ 81 w 90"/>
                  <a:gd name="T39" fmla="*/ 88 h 90"/>
                  <a:gd name="T40" fmla="*/ 84 w 90"/>
                  <a:gd name="T41" fmla="*/ 85 h 90"/>
                  <a:gd name="T42" fmla="*/ 87 w 90"/>
                  <a:gd name="T43" fmla="*/ 82 h 90"/>
                  <a:gd name="T44" fmla="*/ 88 w 90"/>
                  <a:gd name="T45" fmla="*/ 78 h 90"/>
                  <a:gd name="T46" fmla="*/ 90 w 90"/>
                  <a:gd name="T47" fmla="*/ 72 h 90"/>
                  <a:gd name="T48" fmla="*/ 90 w 90"/>
                  <a:gd name="T49" fmla="*/ 16 h 90"/>
                  <a:gd name="T50" fmla="*/ 90 w 90"/>
                  <a:gd name="T51" fmla="*/ 16 h 90"/>
                  <a:gd name="T52" fmla="*/ 90 w 90"/>
                  <a:gd name="T53" fmla="*/ 14 h 90"/>
                  <a:gd name="T54" fmla="*/ 87 w 90"/>
                  <a:gd name="T55" fmla="*/ 8 h 90"/>
                  <a:gd name="T56" fmla="*/ 85 w 90"/>
                  <a:gd name="T57" fmla="*/ 6 h 90"/>
                  <a:gd name="T58" fmla="*/ 82 w 90"/>
                  <a:gd name="T59" fmla="*/ 2 h 90"/>
                  <a:gd name="T60" fmla="*/ 79 w 90"/>
                  <a:gd name="T61" fmla="*/ 0 h 90"/>
                  <a:gd name="T62" fmla="*/ 72 w 90"/>
                  <a:gd name="T63" fmla="*/ 0 h 90"/>
                  <a:gd name="T64" fmla="*/ 16 w 90"/>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16" y="0"/>
                    </a:moveTo>
                    <a:lnTo>
                      <a:pt x="16" y="0"/>
                    </a:lnTo>
                    <a:lnTo>
                      <a:pt x="14" y="0"/>
                    </a:lnTo>
                    <a:lnTo>
                      <a:pt x="9" y="2"/>
                    </a:lnTo>
                    <a:lnTo>
                      <a:pt x="5" y="3"/>
                    </a:lnTo>
                    <a:lnTo>
                      <a:pt x="2" y="7"/>
                    </a:lnTo>
                    <a:lnTo>
                      <a:pt x="0" y="11"/>
                    </a:lnTo>
                    <a:lnTo>
                      <a:pt x="0" y="16"/>
                    </a:lnTo>
                    <a:lnTo>
                      <a:pt x="0" y="72"/>
                    </a:lnTo>
                    <a:lnTo>
                      <a:pt x="0" y="72"/>
                    </a:lnTo>
                    <a:lnTo>
                      <a:pt x="0" y="76"/>
                    </a:lnTo>
                    <a:lnTo>
                      <a:pt x="2" y="81"/>
                    </a:lnTo>
                    <a:lnTo>
                      <a:pt x="4" y="84"/>
                    </a:lnTo>
                    <a:lnTo>
                      <a:pt x="6" y="87"/>
                    </a:lnTo>
                    <a:lnTo>
                      <a:pt x="11" y="89"/>
                    </a:lnTo>
                    <a:lnTo>
                      <a:pt x="16" y="90"/>
                    </a:lnTo>
                    <a:lnTo>
                      <a:pt x="72" y="90"/>
                    </a:lnTo>
                    <a:lnTo>
                      <a:pt x="72" y="90"/>
                    </a:lnTo>
                    <a:lnTo>
                      <a:pt x="76" y="90"/>
                    </a:lnTo>
                    <a:lnTo>
                      <a:pt x="81" y="88"/>
                    </a:lnTo>
                    <a:lnTo>
                      <a:pt x="84" y="85"/>
                    </a:lnTo>
                    <a:lnTo>
                      <a:pt x="87" y="82"/>
                    </a:lnTo>
                    <a:lnTo>
                      <a:pt x="88" y="78"/>
                    </a:lnTo>
                    <a:lnTo>
                      <a:pt x="90" y="72"/>
                    </a:lnTo>
                    <a:lnTo>
                      <a:pt x="90" y="16"/>
                    </a:lnTo>
                    <a:lnTo>
                      <a:pt x="90" y="16"/>
                    </a:lnTo>
                    <a:lnTo>
                      <a:pt x="90" y="14"/>
                    </a:lnTo>
                    <a:lnTo>
                      <a:pt x="87" y="8"/>
                    </a:lnTo>
                    <a:lnTo>
                      <a:pt x="85" y="6"/>
                    </a:lnTo>
                    <a:lnTo>
                      <a:pt x="82" y="2"/>
                    </a:lnTo>
                    <a:lnTo>
                      <a:pt x="79" y="0"/>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2" name="Freeform 1632"/>
              <p:cNvSpPr>
                <a:spLocks/>
              </p:cNvSpPr>
              <p:nvPr/>
            </p:nvSpPr>
            <p:spPr bwMode="auto">
              <a:xfrm>
                <a:off x="6033944" y="4524601"/>
                <a:ext cx="141288" cy="142875"/>
              </a:xfrm>
              <a:custGeom>
                <a:avLst/>
                <a:gdLst>
                  <a:gd name="T0" fmla="*/ 16 w 89"/>
                  <a:gd name="T1" fmla="*/ 0 h 90"/>
                  <a:gd name="T2" fmla="*/ 16 w 89"/>
                  <a:gd name="T3" fmla="*/ 0 h 90"/>
                  <a:gd name="T4" fmla="*/ 14 w 89"/>
                  <a:gd name="T5" fmla="*/ 0 h 90"/>
                  <a:gd name="T6" fmla="*/ 8 w 89"/>
                  <a:gd name="T7" fmla="*/ 2 h 90"/>
                  <a:gd name="T8" fmla="*/ 5 w 89"/>
                  <a:gd name="T9" fmla="*/ 3 h 90"/>
                  <a:gd name="T10" fmla="*/ 2 w 89"/>
                  <a:gd name="T11" fmla="*/ 7 h 90"/>
                  <a:gd name="T12" fmla="*/ 0 w 89"/>
                  <a:gd name="T13" fmla="*/ 11 h 90"/>
                  <a:gd name="T14" fmla="*/ 0 w 89"/>
                  <a:gd name="T15" fmla="*/ 16 h 90"/>
                  <a:gd name="T16" fmla="*/ 0 w 89"/>
                  <a:gd name="T17" fmla="*/ 72 h 90"/>
                  <a:gd name="T18" fmla="*/ 0 w 89"/>
                  <a:gd name="T19" fmla="*/ 72 h 90"/>
                  <a:gd name="T20" fmla="*/ 0 w 89"/>
                  <a:gd name="T21" fmla="*/ 76 h 90"/>
                  <a:gd name="T22" fmla="*/ 2 w 89"/>
                  <a:gd name="T23" fmla="*/ 81 h 90"/>
                  <a:gd name="T24" fmla="*/ 4 w 89"/>
                  <a:gd name="T25" fmla="*/ 84 h 90"/>
                  <a:gd name="T26" fmla="*/ 6 w 89"/>
                  <a:gd name="T27" fmla="*/ 87 h 90"/>
                  <a:gd name="T28" fmla="*/ 10 w 89"/>
                  <a:gd name="T29" fmla="*/ 89 h 90"/>
                  <a:gd name="T30" fmla="*/ 16 w 89"/>
                  <a:gd name="T31" fmla="*/ 90 h 90"/>
                  <a:gd name="T32" fmla="*/ 72 w 89"/>
                  <a:gd name="T33" fmla="*/ 90 h 90"/>
                  <a:gd name="T34" fmla="*/ 72 w 89"/>
                  <a:gd name="T35" fmla="*/ 90 h 90"/>
                  <a:gd name="T36" fmla="*/ 75 w 89"/>
                  <a:gd name="T37" fmla="*/ 90 h 90"/>
                  <a:gd name="T38" fmla="*/ 81 w 89"/>
                  <a:gd name="T39" fmla="*/ 88 h 90"/>
                  <a:gd name="T40" fmla="*/ 84 w 89"/>
                  <a:gd name="T41" fmla="*/ 85 h 90"/>
                  <a:gd name="T42" fmla="*/ 87 w 89"/>
                  <a:gd name="T43" fmla="*/ 82 h 90"/>
                  <a:gd name="T44" fmla="*/ 88 w 89"/>
                  <a:gd name="T45" fmla="*/ 78 h 90"/>
                  <a:gd name="T46" fmla="*/ 89 w 89"/>
                  <a:gd name="T47" fmla="*/ 72 h 90"/>
                  <a:gd name="T48" fmla="*/ 89 w 89"/>
                  <a:gd name="T49" fmla="*/ 16 h 90"/>
                  <a:gd name="T50" fmla="*/ 89 w 89"/>
                  <a:gd name="T51" fmla="*/ 16 h 90"/>
                  <a:gd name="T52" fmla="*/ 89 w 89"/>
                  <a:gd name="T53" fmla="*/ 14 h 90"/>
                  <a:gd name="T54" fmla="*/ 87 w 89"/>
                  <a:gd name="T55" fmla="*/ 8 h 90"/>
                  <a:gd name="T56" fmla="*/ 85 w 89"/>
                  <a:gd name="T57" fmla="*/ 6 h 90"/>
                  <a:gd name="T58" fmla="*/ 82 w 89"/>
                  <a:gd name="T59" fmla="*/ 2 h 90"/>
                  <a:gd name="T60" fmla="*/ 78 w 89"/>
                  <a:gd name="T61" fmla="*/ 0 h 90"/>
                  <a:gd name="T62" fmla="*/ 72 w 89"/>
                  <a:gd name="T63" fmla="*/ 0 h 90"/>
                  <a:gd name="T64" fmla="*/ 16 w 89"/>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90">
                    <a:moveTo>
                      <a:pt x="16" y="0"/>
                    </a:moveTo>
                    <a:lnTo>
                      <a:pt x="16" y="0"/>
                    </a:lnTo>
                    <a:lnTo>
                      <a:pt x="14" y="0"/>
                    </a:lnTo>
                    <a:lnTo>
                      <a:pt x="8" y="2"/>
                    </a:lnTo>
                    <a:lnTo>
                      <a:pt x="5" y="3"/>
                    </a:lnTo>
                    <a:lnTo>
                      <a:pt x="2" y="7"/>
                    </a:lnTo>
                    <a:lnTo>
                      <a:pt x="0" y="11"/>
                    </a:lnTo>
                    <a:lnTo>
                      <a:pt x="0" y="16"/>
                    </a:lnTo>
                    <a:lnTo>
                      <a:pt x="0" y="72"/>
                    </a:lnTo>
                    <a:lnTo>
                      <a:pt x="0" y="72"/>
                    </a:lnTo>
                    <a:lnTo>
                      <a:pt x="0" y="76"/>
                    </a:lnTo>
                    <a:lnTo>
                      <a:pt x="2" y="81"/>
                    </a:lnTo>
                    <a:lnTo>
                      <a:pt x="4" y="84"/>
                    </a:lnTo>
                    <a:lnTo>
                      <a:pt x="6" y="87"/>
                    </a:lnTo>
                    <a:lnTo>
                      <a:pt x="10" y="89"/>
                    </a:lnTo>
                    <a:lnTo>
                      <a:pt x="16" y="90"/>
                    </a:lnTo>
                    <a:lnTo>
                      <a:pt x="72" y="90"/>
                    </a:lnTo>
                    <a:lnTo>
                      <a:pt x="72" y="90"/>
                    </a:lnTo>
                    <a:lnTo>
                      <a:pt x="75" y="90"/>
                    </a:lnTo>
                    <a:lnTo>
                      <a:pt x="81" y="88"/>
                    </a:lnTo>
                    <a:lnTo>
                      <a:pt x="84" y="85"/>
                    </a:lnTo>
                    <a:lnTo>
                      <a:pt x="87" y="82"/>
                    </a:lnTo>
                    <a:lnTo>
                      <a:pt x="88" y="78"/>
                    </a:lnTo>
                    <a:lnTo>
                      <a:pt x="89" y="72"/>
                    </a:lnTo>
                    <a:lnTo>
                      <a:pt x="89" y="16"/>
                    </a:lnTo>
                    <a:lnTo>
                      <a:pt x="89" y="16"/>
                    </a:lnTo>
                    <a:lnTo>
                      <a:pt x="89" y="14"/>
                    </a:lnTo>
                    <a:lnTo>
                      <a:pt x="87" y="8"/>
                    </a:lnTo>
                    <a:lnTo>
                      <a:pt x="85" y="6"/>
                    </a:lnTo>
                    <a:lnTo>
                      <a:pt x="82" y="2"/>
                    </a:lnTo>
                    <a:lnTo>
                      <a:pt x="78" y="0"/>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3" name="Freeform 1633"/>
              <p:cNvSpPr>
                <a:spLocks/>
              </p:cNvSpPr>
              <p:nvPr/>
            </p:nvSpPr>
            <p:spPr bwMode="auto">
              <a:xfrm>
                <a:off x="6789596" y="3457800"/>
                <a:ext cx="141288" cy="141288"/>
              </a:xfrm>
              <a:custGeom>
                <a:avLst/>
                <a:gdLst>
                  <a:gd name="T0" fmla="*/ 16 w 89"/>
                  <a:gd name="T1" fmla="*/ 0 h 89"/>
                  <a:gd name="T2" fmla="*/ 16 w 89"/>
                  <a:gd name="T3" fmla="*/ 0 h 89"/>
                  <a:gd name="T4" fmla="*/ 14 w 89"/>
                  <a:gd name="T5" fmla="*/ 1 h 89"/>
                  <a:gd name="T6" fmla="*/ 8 w 89"/>
                  <a:gd name="T7" fmla="*/ 2 h 89"/>
                  <a:gd name="T8" fmla="*/ 5 w 89"/>
                  <a:gd name="T9" fmla="*/ 4 h 89"/>
                  <a:gd name="T10" fmla="*/ 2 w 89"/>
                  <a:gd name="T11" fmla="*/ 7 h 89"/>
                  <a:gd name="T12" fmla="*/ 0 w 89"/>
                  <a:gd name="T13" fmla="*/ 11 h 89"/>
                  <a:gd name="T14" fmla="*/ 0 w 89"/>
                  <a:gd name="T15" fmla="*/ 17 h 89"/>
                  <a:gd name="T16" fmla="*/ 0 w 89"/>
                  <a:gd name="T17" fmla="*/ 73 h 89"/>
                  <a:gd name="T18" fmla="*/ 0 w 89"/>
                  <a:gd name="T19" fmla="*/ 73 h 89"/>
                  <a:gd name="T20" fmla="*/ 0 w 89"/>
                  <a:gd name="T21" fmla="*/ 75 h 89"/>
                  <a:gd name="T22" fmla="*/ 2 w 89"/>
                  <a:gd name="T23" fmla="*/ 82 h 89"/>
                  <a:gd name="T24" fmla="*/ 4 w 89"/>
                  <a:gd name="T25" fmla="*/ 85 h 89"/>
                  <a:gd name="T26" fmla="*/ 6 w 89"/>
                  <a:gd name="T27" fmla="*/ 87 h 89"/>
                  <a:gd name="T28" fmla="*/ 10 w 89"/>
                  <a:gd name="T29" fmla="*/ 89 h 89"/>
                  <a:gd name="T30" fmla="*/ 16 w 89"/>
                  <a:gd name="T31" fmla="*/ 89 h 89"/>
                  <a:gd name="T32" fmla="*/ 72 w 89"/>
                  <a:gd name="T33" fmla="*/ 89 h 89"/>
                  <a:gd name="T34" fmla="*/ 72 w 89"/>
                  <a:gd name="T35" fmla="*/ 89 h 89"/>
                  <a:gd name="T36" fmla="*/ 75 w 89"/>
                  <a:gd name="T37" fmla="*/ 89 h 89"/>
                  <a:gd name="T38" fmla="*/ 81 w 89"/>
                  <a:gd name="T39" fmla="*/ 88 h 89"/>
                  <a:gd name="T40" fmla="*/ 84 w 89"/>
                  <a:gd name="T41" fmla="*/ 86 h 89"/>
                  <a:gd name="T42" fmla="*/ 87 w 89"/>
                  <a:gd name="T43" fmla="*/ 83 h 89"/>
                  <a:gd name="T44" fmla="*/ 88 w 89"/>
                  <a:gd name="T45" fmla="*/ 78 h 89"/>
                  <a:gd name="T46" fmla="*/ 89 w 89"/>
                  <a:gd name="T47" fmla="*/ 73 h 89"/>
                  <a:gd name="T48" fmla="*/ 89 w 89"/>
                  <a:gd name="T49" fmla="*/ 17 h 89"/>
                  <a:gd name="T50" fmla="*/ 89 w 89"/>
                  <a:gd name="T51" fmla="*/ 17 h 89"/>
                  <a:gd name="T52" fmla="*/ 89 w 89"/>
                  <a:gd name="T53" fmla="*/ 14 h 89"/>
                  <a:gd name="T54" fmla="*/ 87 w 89"/>
                  <a:gd name="T55" fmla="*/ 8 h 89"/>
                  <a:gd name="T56" fmla="*/ 85 w 89"/>
                  <a:gd name="T57" fmla="*/ 5 h 89"/>
                  <a:gd name="T58" fmla="*/ 82 w 89"/>
                  <a:gd name="T59" fmla="*/ 3 h 89"/>
                  <a:gd name="T60" fmla="*/ 78 w 89"/>
                  <a:gd name="T61" fmla="*/ 1 h 89"/>
                  <a:gd name="T62" fmla="*/ 72 w 89"/>
                  <a:gd name="T63" fmla="*/ 0 h 89"/>
                  <a:gd name="T64" fmla="*/ 16 w 89"/>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89">
                    <a:moveTo>
                      <a:pt x="16" y="0"/>
                    </a:moveTo>
                    <a:lnTo>
                      <a:pt x="16" y="0"/>
                    </a:lnTo>
                    <a:lnTo>
                      <a:pt x="14" y="1"/>
                    </a:lnTo>
                    <a:lnTo>
                      <a:pt x="8" y="2"/>
                    </a:lnTo>
                    <a:lnTo>
                      <a:pt x="5" y="4"/>
                    </a:lnTo>
                    <a:lnTo>
                      <a:pt x="2" y="7"/>
                    </a:lnTo>
                    <a:lnTo>
                      <a:pt x="0" y="11"/>
                    </a:lnTo>
                    <a:lnTo>
                      <a:pt x="0" y="17"/>
                    </a:lnTo>
                    <a:lnTo>
                      <a:pt x="0" y="73"/>
                    </a:lnTo>
                    <a:lnTo>
                      <a:pt x="0" y="73"/>
                    </a:lnTo>
                    <a:lnTo>
                      <a:pt x="0" y="75"/>
                    </a:lnTo>
                    <a:lnTo>
                      <a:pt x="2" y="82"/>
                    </a:lnTo>
                    <a:lnTo>
                      <a:pt x="4" y="85"/>
                    </a:lnTo>
                    <a:lnTo>
                      <a:pt x="6" y="87"/>
                    </a:lnTo>
                    <a:lnTo>
                      <a:pt x="10" y="89"/>
                    </a:lnTo>
                    <a:lnTo>
                      <a:pt x="16" y="89"/>
                    </a:lnTo>
                    <a:lnTo>
                      <a:pt x="72" y="89"/>
                    </a:lnTo>
                    <a:lnTo>
                      <a:pt x="72" y="89"/>
                    </a:lnTo>
                    <a:lnTo>
                      <a:pt x="75" y="89"/>
                    </a:lnTo>
                    <a:lnTo>
                      <a:pt x="81" y="88"/>
                    </a:lnTo>
                    <a:lnTo>
                      <a:pt x="84" y="86"/>
                    </a:lnTo>
                    <a:lnTo>
                      <a:pt x="87" y="83"/>
                    </a:lnTo>
                    <a:lnTo>
                      <a:pt x="88" y="78"/>
                    </a:lnTo>
                    <a:lnTo>
                      <a:pt x="89" y="73"/>
                    </a:lnTo>
                    <a:lnTo>
                      <a:pt x="89" y="17"/>
                    </a:lnTo>
                    <a:lnTo>
                      <a:pt x="89" y="17"/>
                    </a:lnTo>
                    <a:lnTo>
                      <a:pt x="89" y="14"/>
                    </a:lnTo>
                    <a:lnTo>
                      <a:pt x="87" y="8"/>
                    </a:lnTo>
                    <a:lnTo>
                      <a:pt x="85" y="5"/>
                    </a:lnTo>
                    <a:lnTo>
                      <a:pt x="82" y="3"/>
                    </a:lnTo>
                    <a:lnTo>
                      <a:pt x="78"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4" name="Freeform 1634"/>
              <p:cNvSpPr>
                <a:spLocks/>
              </p:cNvSpPr>
              <p:nvPr/>
            </p:nvSpPr>
            <p:spPr bwMode="auto">
              <a:xfrm>
                <a:off x="6284770" y="3457800"/>
                <a:ext cx="142875" cy="141288"/>
              </a:xfrm>
              <a:custGeom>
                <a:avLst/>
                <a:gdLst>
                  <a:gd name="T0" fmla="*/ 16 w 90"/>
                  <a:gd name="T1" fmla="*/ 0 h 89"/>
                  <a:gd name="T2" fmla="*/ 16 w 90"/>
                  <a:gd name="T3" fmla="*/ 0 h 89"/>
                  <a:gd name="T4" fmla="*/ 14 w 90"/>
                  <a:gd name="T5" fmla="*/ 1 h 89"/>
                  <a:gd name="T6" fmla="*/ 9 w 90"/>
                  <a:gd name="T7" fmla="*/ 2 h 89"/>
                  <a:gd name="T8" fmla="*/ 6 w 90"/>
                  <a:gd name="T9" fmla="*/ 4 h 89"/>
                  <a:gd name="T10" fmla="*/ 2 w 90"/>
                  <a:gd name="T11" fmla="*/ 7 h 89"/>
                  <a:gd name="T12" fmla="*/ 0 w 90"/>
                  <a:gd name="T13" fmla="*/ 11 h 89"/>
                  <a:gd name="T14" fmla="*/ 0 w 90"/>
                  <a:gd name="T15" fmla="*/ 17 h 89"/>
                  <a:gd name="T16" fmla="*/ 0 w 90"/>
                  <a:gd name="T17" fmla="*/ 73 h 89"/>
                  <a:gd name="T18" fmla="*/ 0 w 90"/>
                  <a:gd name="T19" fmla="*/ 73 h 89"/>
                  <a:gd name="T20" fmla="*/ 0 w 90"/>
                  <a:gd name="T21" fmla="*/ 75 h 89"/>
                  <a:gd name="T22" fmla="*/ 2 w 90"/>
                  <a:gd name="T23" fmla="*/ 82 h 89"/>
                  <a:gd name="T24" fmla="*/ 5 w 90"/>
                  <a:gd name="T25" fmla="*/ 85 h 89"/>
                  <a:gd name="T26" fmla="*/ 7 w 90"/>
                  <a:gd name="T27" fmla="*/ 87 h 89"/>
                  <a:gd name="T28" fmla="*/ 11 w 90"/>
                  <a:gd name="T29" fmla="*/ 89 h 89"/>
                  <a:gd name="T30" fmla="*/ 16 w 90"/>
                  <a:gd name="T31" fmla="*/ 89 h 89"/>
                  <a:gd name="T32" fmla="*/ 73 w 90"/>
                  <a:gd name="T33" fmla="*/ 89 h 89"/>
                  <a:gd name="T34" fmla="*/ 73 w 90"/>
                  <a:gd name="T35" fmla="*/ 89 h 89"/>
                  <a:gd name="T36" fmla="*/ 76 w 90"/>
                  <a:gd name="T37" fmla="*/ 89 h 89"/>
                  <a:gd name="T38" fmla="*/ 81 w 90"/>
                  <a:gd name="T39" fmla="*/ 88 h 89"/>
                  <a:gd name="T40" fmla="*/ 84 w 90"/>
                  <a:gd name="T41" fmla="*/ 86 h 89"/>
                  <a:gd name="T42" fmla="*/ 88 w 90"/>
                  <a:gd name="T43" fmla="*/ 83 h 89"/>
                  <a:gd name="T44" fmla="*/ 89 w 90"/>
                  <a:gd name="T45" fmla="*/ 78 h 89"/>
                  <a:gd name="T46" fmla="*/ 90 w 90"/>
                  <a:gd name="T47" fmla="*/ 73 h 89"/>
                  <a:gd name="T48" fmla="*/ 90 w 90"/>
                  <a:gd name="T49" fmla="*/ 17 h 89"/>
                  <a:gd name="T50" fmla="*/ 90 w 90"/>
                  <a:gd name="T51" fmla="*/ 17 h 89"/>
                  <a:gd name="T52" fmla="*/ 90 w 90"/>
                  <a:gd name="T53" fmla="*/ 14 h 89"/>
                  <a:gd name="T54" fmla="*/ 88 w 90"/>
                  <a:gd name="T55" fmla="*/ 8 h 89"/>
                  <a:gd name="T56" fmla="*/ 86 w 90"/>
                  <a:gd name="T57" fmla="*/ 5 h 89"/>
                  <a:gd name="T58" fmla="*/ 82 w 90"/>
                  <a:gd name="T59" fmla="*/ 3 h 89"/>
                  <a:gd name="T60" fmla="*/ 79 w 90"/>
                  <a:gd name="T61" fmla="*/ 1 h 89"/>
                  <a:gd name="T62" fmla="*/ 73 w 90"/>
                  <a:gd name="T63" fmla="*/ 0 h 89"/>
                  <a:gd name="T64" fmla="*/ 16 w 90"/>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89">
                    <a:moveTo>
                      <a:pt x="16" y="0"/>
                    </a:moveTo>
                    <a:lnTo>
                      <a:pt x="16" y="0"/>
                    </a:lnTo>
                    <a:lnTo>
                      <a:pt x="14" y="1"/>
                    </a:lnTo>
                    <a:lnTo>
                      <a:pt x="9" y="2"/>
                    </a:lnTo>
                    <a:lnTo>
                      <a:pt x="6" y="4"/>
                    </a:lnTo>
                    <a:lnTo>
                      <a:pt x="2" y="7"/>
                    </a:lnTo>
                    <a:lnTo>
                      <a:pt x="0" y="11"/>
                    </a:lnTo>
                    <a:lnTo>
                      <a:pt x="0" y="17"/>
                    </a:lnTo>
                    <a:lnTo>
                      <a:pt x="0" y="73"/>
                    </a:lnTo>
                    <a:lnTo>
                      <a:pt x="0" y="73"/>
                    </a:lnTo>
                    <a:lnTo>
                      <a:pt x="0" y="75"/>
                    </a:lnTo>
                    <a:lnTo>
                      <a:pt x="2" y="82"/>
                    </a:lnTo>
                    <a:lnTo>
                      <a:pt x="5" y="85"/>
                    </a:lnTo>
                    <a:lnTo>
                      <a:pt x="7" y="87"/>
                    </a:lnTo>
                    <a:lnTo>
                      <a:pt x="11" y="89"/>
                    </a:lnTo>
                    <a:lnTo>
                      <a:pt x="16" y="89"/>
                    </a:lnTo>
                    <a:lnTo>
                      <a:pt x="73" y="89"/>
                    </a:lnTo>
                    <a:lnTo>
                      <a:pt x="73" y="89"/>
                    </a:lnTo>
                    <a:lnTo>
                      <a:pt x="76" y="89"/>
                    </a:lnTo>
                    <a:lnTo>
                      <a:pt x="81" y="88"/>
                    </a:lnTo>
                    <a:lnTo>
                      <a:pt x="84" y="86"/>
                    </a:lnTo>
                    <a:lnTo>
                      <a:pt x="88" y="83"/>
                    </a:lnTo>
                    <a:lnTo>
                      <a:pt x="89" y="78"/>
                    </a:lnTo>
                    <a:lnTo>
                      <a:pt x="90" y="73"/>
                    </a:lnTo>
                    <a:lnTo>
                      <a:pt x="90" y="17"/>
                    </a:lnTo>
                    <a:lnTo>
                      <a:pt x="90" y="17"/>
                    </a:lnTo>
                    <a:lnTo>
                      <a:pt x="90" y="14"/>
                    </a:lnTo>
                    <a:lnTo>
                      <a:pt x="88" y="8"/>
                    </a:lnTo>
                    <a:lnTo>
                      <a:pt x="86" y="5"/>
                    </a:lnTo>
                    <a:lnTo>
                      <a:pt x="82" y="3"/>
                    </a:lnTo>
                    <a:lnTo>
                      <a:pt x="79" y="1"/>
                    </a:lnTo>
                    <a:lnTo>
                      <a:pt x="73"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5" name="Freeform 1635"/>
              <p:cNvSpPr>
                <a:spLocks/>
              </p:cNvSpPr>
              <p:nvPr/>
            </p:nvSpPr>
            <p:spPr bwMode="auto">
              <a:xfrm>
                <a:off x="5781532" y="3457800"/>
                <a:ext cx="141288" cy="141288"/>
              </a:xfrm>
              <a:custGeom>
                <a:avLst/>
                <a:gdLst>
                  <a:gd name="T0" fmla="*/ 16 w 89"/>
                  <a:gd name="T1" fmla="*/ 0 h 89"/>
                  <a:gd name="T2" fmla="*/ 16 w 89"/>
                  <a:gd name="T3" fmla="*/ 0 h 89"/>
                  <a:gd name="T4" fmla="*/ 14 w 89"/>
                  <a:gd name="T5" fmla="*/ 1 h 89"/>
                  <a:gd name="T6" fmla="*/ 8 w 89"/>
                  <a:gd name="T7" fmla="*/ 2 h 89"/>
                  <a:gd name="T8" fmla="*/ 5 w 89"/>
                  <a:gd name="T9" fmla="*/ 4 h 89"/>
                  <a:gd name="T10" fmla="*/ 2 w 89"/>
                  <a:gd name="T11" fmla="*/ 7 h 89"/>
                  <a:gd name="T12" fmla="*/ 0 w 89"/>
                  <a:gd name="T13" fmla="*/ 11 h 89"/>
                  <a:gd name="T14" fmla="*/ 0 w 89"/>
                  <a:gd name="T15" fmla="*/ 17 h 89"/>
                  <a:gd name="T16" fmla="*/ 0 w 89"/>
                  <a:gd name="T17" fmla="*/ 73 h 89"/>
                  <a:gd name="T18" fmla="*/ 0 w 89"/>
                  <a:gd name="T19" fmla="*/ 73 h 89"/>
                  <a:gd name="T20" fmla="*/ 0 w 89"/>
                  <a:gd name="T21" fmla="*/ 75 h 89"/>
                  <a:gd name="T22" fmla="*/ 2 w 89"/>
                  <a:gd name="T23" fmla="*/ 82 h 89"/>
                  <a:gd name="T24" fmla="*/ 4 w 89"/>
                  <a:gd name="T25" fmla="*/ 85 h 89"/>
                  <a:gd name="T26" fmla="*/ 6 w 89"/>
                  <a:gd name="T27" fmla="*/ 87 h 89"/>
                  <a:gd name="T28" fmla="*/ 11 w 89"/>
                  <a:gd name="T29" fmla="*/ 89 h 89"/>
                  <a:gd name="T30" fmla="*/ 16 w 89"/>
                  <a:gd name="T31" fmla="*/ 89 h 89"/>
                  <a:gd name="T32" fmla="*/ 72 w 89"/>
                  <a:gd name="T33" fmla="*/ 89 h 89"/>
                  <a:gd name="T34" fmla="*/ 72 w 89"/>
                  <a:gd name="T35" fmla="*/ 89 h 89"/>
                  <a:gd name="T36" fmla="*/ 75 w 89"/>
                  <a:gd name="T37" fmla="*/ 89 h 89"/>
                  <a:gd name="T38" fmla="*/ 81 w 89"/>
                  <a:gd name="T39" fmla="*/ 88 h 89"/>
                  <a:gd name="T40" fmla="*/ 84 w 89"/>
                  <a:gd name="T41" fmla="*/ 86 h 89"/>
                  <a:gd name="T42" fmla="*/ 86 w 89"/>
                  <a:gd name="T43" fmla="*/ 83 h 89"/>
                  <a:gd name="T44" fmla="*/ 88 w 89"/>
                  <a:gd name="T45" fmla="*/ 78 h 89"/>
                  <a:gd name="T46" fmla="*/ 89 w 89"/>
                  <a:gd name="T47" fmla="*/ 73 h 89"/>
                  <a:gd name="T48" fmla="*/ 89 w 89"/>
                  <a:gd name="T49" fmla="*/ 17 h 89"/>
                  <a:gd name="T50" fmla="*/ 89 w 89"/>
                  <a:gd name="T51" fmla="*/ 17 h 89"/>
                  <a:gd name="T52" fmla="*/ 89 w 89"/>
                  <a:gd name="T53" fmla="*/ 14 h 89"/>
                  <a:gd name="T54" fmla="*/ 87 w 89"/>
                  <a:gd name="T55" fmla="*/ 8 h 89"/>
                  <a:gd name="T56" fmla="*/ 85 w 89"/>
                  <a:gd name="T57" fmla="*/ 5 h 89"/>
                  <a:gd name="T58" fmla="*/ 82 w 89"/>
                  <a:gd name="T59" fmla="*/ 3 h 89"/>
                  <a:gd name="T60" fmla="*/ 79 w 89"/>
                  <a:gd name="T61" fmla="*/ 1 h 89"/>
                  <a:gd name="T62" fmla="*/ 72 w 89"/>
                  <a:gd name="T63" fmla="*/ 0 h 89"/>
                  <a:gd name="T64" fmla="*/ 16 w 89"/>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89">
                    <a:moveTo>
                      <a:pt x="16" y="0"/>
                    </a:moveTo>
                    <a:lnTo>
                      <a:pt x="16" y="0"/>
                    </a:lnTo>
                    <a:lnTo>
                      <a:pt x="14" y="1"/>
                    </a:lnTo>
                    <a:lnTo>
                      <a:pt x="8" y="2"/>
                    </a:lnTo>
                    <a:lnTo>
                      <a:pt x="5" y="4"/>
                    </a:lnTo>
                    <a:lnTo>
                      <a:pt x="2" y="7"/>
                    </a:lnTo>
                    <a:lnTo>
                      <a:pt x="0" y="11"/>
                    </a:lnTo>
                    <a:lnTo>
                      <a:pt x="0" y="17"/>
                    </a:lnTo>
                    <a:lnTo>
                      <a:pt x="0" y="73"/>
                    </a:lnTo>
                    <a:lnTo>
                      <a:pt x="0" y="73"/>
                    </a:lnTo>
                    <a:lnTo>
                      <a:pt x="0" y="75"/>
                    </a:lnTo>
                    <a:lnTo>
                      <a:pt x="2" y="82"/>
                    </a:lnTo>
                    <a:lnTo>
                      <a:pt x="4" y="85"/>
                    </a:lnTo>
                    <a:lnTo>
                      <a:pt x="6" y="87"/>
                    </a:lnTo>
                    <a:lnTo>
                      <a:pt x="11" y="89"/>
                    </a:lnTo>
                    <a:lnTo>
                      <a:pt x="16" y="89"/>
                    </a:lnTo>
                    <a:lnTo>
                      <a:pt x="72" y="89"/>
                    </a:lnTo>
                    <a:lnTo>
                      <a:pt x="72" y="89"/>
                    </a:lnTo>
                    <a:lnTo>
                      <a:pt x="75" y="89"/>
                    </a:lnTo>
                    <a:lnTo>
                      <a:pt x="81" y="88"/>
                    </a:lnTo>
                    <a:lnTo>
                      <a:pt x="84" y="86"/>
                    </a:lnTo>
                    <a:lnTo>
                      <a:pt x="86" y="83"/>
                    </a:lnTo>
                    <a:lnTo>
                      <a:pt x="88" y="78"/>
                    </a:lnTo>
                    <a:lnTo>
                      <a:pt x="89" y="73"/>
                    </a:lnTo>
                    <a:lnTo>
                      <a:pt x="89" y="17"/>
                    </a:lnTo>
                    <a:lnTo>
                      <a:pt x="89" y="17"/>
                    </a:lnTo>
                    <a:lnTo>
                      <a:pt x="89" y="14"/>
                    </a:lnTo>
                    <a:lnTo>
                      <a:pt x="87" y="8"/>
                    </a:lnTo>
                    <a:lnTo>
                      <a:pt x="85" y="5"/>
                    </a:lnTo>
                    <a:lnTo>
                      <a:pt x="82" y="3"/>
                    </a:lnTo>
                    <a:lnTo>
                      <a:pt x="79"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6" name="Freeform 1636"/>
              <p:cNvSpPr>
                <a:spLocks/>
              </p:cNvSpPr>
              <p:nvPr/>
            </p:nvSpPr>
            <p:spPr bwMode="auto">
              <a:xfrm>
                <a:off x="7040421" y="3457800"/>
                <a:ext cx="142875" cy="141288"/>
              </a:xfrm>
              <a:custGeom>
                <a:avLst/>
                <a:gdLst>
                  <a:gd name="T0" fmla="*/ 17 w 90"/>
                  <a:gd name="T1" fmla="*/ 0 h 89"/>
                  <a:gd name="T2" fmla="*/ 17 w 90"/>
                  <a:gd name="T3" fmla="*/ 0 h 89"/>
                  <a:gd name="T4" fmla="*/ 14 w 90"/>
                  <a:gd name="T5" fmla="*/ 1 h 89"/>
                  <a:gd name="T6" fmla="*/ 9 w 90"/>
                  <a:gd name="T7" fmla="*/ 2 h 89"/>
                  <a:gd name="T8" fmla="*/ 6 w 90"/>
                  <a:gd name="T9" fmla="*/ 4 h 89"/>
                  <a:gd name="T10" fmla="*/ 3 w 90"/>
                  <a:gd name="T11" fmla="*/ 7 h 89"/>
                  <a:gd name="T12" fmla="*/ 1 w 90"/>
                  <a:gd name="T13" fmla="*/ 11 h 89"/>
                  <a:gd name="T14" fmla="*/ 0 w 90"/>
                  <a:gd name="T15" fmla="*/ 17 h 89"/>
                  <a:gd name="T16" fmla="*/ 0 w 90"/>
                  <a:gd name="T17" fmla="*/ 73 h 89"/>
                  <a:gd name="T18" fmla="*/ 0 w 90"/>
                  <a:gd name="T19" fmla="*/ 73 h 89"/>
                  <a:gd name="T20" fmla="*/ 0 w 90"/>
                  <a:gd name="T21" fmla="*/ 75 h 89"/>
                  <a:gd name="T22" fmla="*/ 3 w 90"/>
                  <a:gd name="T23" fmla="*/ 82 h 89"/>
                  <a:gd name="T24" fmla="*/ 5 w 90"/>
                  <a:gd name="T25" fmla="*/ 85 h 89"/>
                  <a:gd name="T26" fmla="*/ 7 w 90"/>
                  <a:gd name="T27" fmla="*/ 87 h 89"/>
                  <a:gd name="T28" fmla="*/ 11 w 90"/>
                  <a:gd name="T29" fmla="*/ 89 h 89"/>
                  <a:gd name="T30" fmla="*/ 17 w 90"/>
                  <a:gd name="T31" fmla="*/ 89 h 89"/>
                  <a:gd name="T32" fmla="*/ 73 w 90"/>
                  <a:gd name="T33" fmla="*/ 89 h 89"/>
                  <a:gd name="T34" fmla="*/ 73 w 90"/>
                  <a:gd name="T35" fmla="*/ 89 h 89"/>
                  <a:gd name="T36" fmla="*/ 76 w 90"/>
                  <a:gd name="T37" fmla="*/ 89 h 89"/>
                  <a:gd name="T38" fmla="*/ 81 w 90"/>
                  <a:gd name="T39" fmla="*/ 88 h 89"/>
                  <a:gd name="T40" fmla="*/ 85 w 90"/>
                  <a:gd name="T41" fmla="*/ 86 h 89"/>
                  <a:gd name="T42" fmla="*/ 88 w 90"/>
                  <a:gd name="T43" fmla="*/ 83 h 89"/>
                  <a:gd name="T44" fmla="*/ 89 w 90"/>
                  <a:gd name="T45" fmla="*/ 78 h 89"/>
                  <a:gd name="T46" fmla="*/ 90 w 90"/>
                  <a:gd name="T47" fmla="*/ 73 h 89"/>
                  <a:gd name="T48" fmla="*/ 90 w 90"/>
                  <a:gd name="T49" fmla="*/ 17 h 89"/>
                  <a:gd name="T50" fmla="*/ 90 w 90"/>
                  <a:gd name="T51" fmla="*/ 17 h 89"/>
                  <a:gd name="T52" fmla="*/ 90 w 90"/>
                  <a:gd name="T53" fmla="*/ 14 h 89"/>
                  <a:gd name="T54" fmla="*/ 88 w 90"/>
                  <a:gd name="T55" fmla="*/ 8 h 89"/>
                  <a:gd name="T56" fmla="*/ 86 w 90"/>
                  <a:gd name="T57" fmla="*/ 5 h 89"/>
                  <a:gd name="T58" fmla="*/ 82 w 90"/>
                  <a:gd name="T59" fmla="*/ 3 h 89"/>
                  <a:gd name="T60" fmla="*/ 79 w 90"/>
                  <a:gd name="T61" fmla="*/ 1 h 89"/>
                  <a:gd name="T62" fmla="*/ 73 w 90"/>
                  <a:gd name="T63" fmla="*/ 0 h 89"/>
                  <a:gd name="T64" fmla="*/ 17 w 90"/>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89">
                    <a:moveTo>
                      <a:pt x="17" y="0"/>
                    </a:moveTo>
                    <a:lnTo>
                      <a:pt x="17" y="0"/>
                    </a:lnTo>
                    <a:lnTo>
                      <a:pt x="14" y="1"/>
                    </a:lnTo>
                    <a:lnTo>
                      <a:pt x="9" y="2"/>
                    </a:lnTo>
                    <a:lnTo>
                      <a:pt x="6" y="4"/>
                    </a:lnTo>
                    <a:lnTo>
                      <a:pt x="3" y="7"/>
                    </a:lnTo>
                    <a:lnTo>
                      <a:pt x="1" y="11"/>
                    </a:lnTo>
                    <a:lnTo>
                      <a:pt x="0" y="17"/>
                    </a:lnTo>
                    <a:lnTo>
                      <a:pt x="0" y="73"/>
                    </a:lnTo>
                    <a:lnTo>
                      <a:pt x="0" y="73"/>
                    </a:lnTo>
                    <a:lnTo>
                      <a:pt x="0" y="75"/>
                    </a:lnTo>
                    <a:lnTo>
                      <a:pt x="3" y="82"/>
                    </a:lnTo>
                    <a:lnTo>
                      <a:pt x="5" y="85"/>
                    </a:lnTo>
                    <a:lnTo>
                      <a:pt x="7" y="87"/>
                    </a:lnTo>
                    <a:lnTo>
                      <a:pt x="11" y="89"/>
                    </a:lnTo>
                    <a:lnTo>
                      <a:pt x="17" y="89"/>
                    </a:lnTo>
                    <a:lnTo>
                      <a:pt x="73" y="89"/>
                    </a:lnTo>
                    <a:lnTo>
                      <a:pt x="73" y="89"/>
                    </a:lnTo>
                    <a:lnTo>
                      <a:pt x="76" y="89"/>
                    </a:lnTo>
                    <a:lnTo>
                      <a:pt x="81" y="88"/>
                    </a:lnTo>
                    <a:lnTo>
                      <a:pt x="85" y="86"/>
                    </a:lnTo>
                    <a:lnTo>
                      <a:pt x="88" y="83"/>
                    </a:lnTo>
                    <a:lnTo>
                      <a:pt x="89" y="78"/>
                    </a:lnTo>
                    <a:lnTo>
                      <a:pt x="90" y="73"/>
                    </a:lnTo>
                    <a:lnTo>
                      <a:pt x="90" y="17"/>
                    </a:lnTo>
                    <a:lnTo>
                      <a:pt x="90" y="17"/>
                    </a:lnTo>
                    <a:lnTo>
                      <a:pt x="90" y="14"/>
                    </a:lnTo>
                    <a:lnTo>
                      <a:pt x="88" y="8"/>
                    </a:lnTo>
                    <a:lnTo>
                      <a:pt x="86" y="5"/>
                    </a:lnTo>
                    <a:lnTo>
                      <a:pt x="82" y="3"/>
                    </a:lnTo>
                    <a:lnTo>
                      <a:pt x="79" y="1"/>
                    </a:lnTo>
                    <a:lnTo>
                      <a:pt x="73" y="0"/>
                    </a:lnTo>
                    <a:lnTo>
                      <a:pt x="17"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7" name="Freeform 1637"/>
              <p:cNvSpPr>
                <a:spLocks/>
              </p:cNvSpPr>
              <p:nvPr/>
            </p:nvSpPr>
            <p:spPr bwMode="auto">
              <a:xfrm>
                <a:off x="6537183" y="3457800"/>
                <a:ext cx="142875" cy="141288"/>
              </a:xfrm>
              <a:custGeom>
                <a:avLst/>
                <a:gdLst>
                  <a:gd name="T0" fmla="*/ 16 w 90"/>
                  <a:gd name="T1" fmla="*/ 0 h 89"/>
                  <a:gd name="T2" fmla="*/ 16 w 90"/>
                  <a:gd name="T3" fmla="*/ 0 h 89"/>
                  <a:gd name="T4" fmla="*/ 14 w 90"/>
                  <a:gd name="T5" fmla="*/ 1 h 89"/>
                  <a:gd name="T6" fmla="*/ 9 w 90"/>
                  <a:gd name="T7" fmla="*/ 2 h 89"/>
                  <a:gd name="T8" fmla="*/ 5 w 90"/>
                  <a:gd name="T9" fmla="*/ 4 h 89"/>
                  <a:gd name="T10" fmla="*/ 2 w 90"/>
                  <a:gd name="T11" fmla="*/ 7 h 89"/>
                  <a:gd name="T12" fmla="*/ 0 w 90"/>
                  <a:gd name="T13" fmla="*/ 11 h 89"/>
                  <a:gd name="T14" fmla="*/ 0 w 90"/>
                  <a:gd name="T15" fmla="*/ 17 h 89"/>
                  <a:gd name="T16" fmla="*/ 0 w 90"/>
                  <a:gd name="T17" fmla="*/ 73 h 89"/>
                  <a:gd name="T18" fmla="*/ 0 w 90"/>
                  <a:gd name="T19" fmla="*/ 73 h 89"/>
                  <a:gd name="T20" fmla="*/ 0 w 90"/>
                  <a:gd name="T21" fmla="*/ 75 h 89"/>
                  <a:gd name="T22" fmla="*/ 2 w 90"/>
                  <a:gd name="T23" fmla="*/ 82 h 89"/>
                  <a:gd name="T24" fmla="*/ 4 w 90"/>
                  <a:gd name="T25" fmla="*/ 85 h 89"/>
                  <a:gd name="T26" fmla="*/ 6 w 90"/>
                  <a:gd name="T27" fmla="*/ 87 h 89"/>
                  <a:gd name="T28" fmla="*/ 11 w 90"/>
                  <a:gd name="T29" fmla="*/ 89 h 89"/>
                  <a:gd name="T30" fmla="*/ 16 w 90"/>
                  <a:gd name="T31" fmla="*/ 89 h 89"/>
                  <a:gd name="T32" fmla="*/ 72 w 90"/>
                  <a:gd name="T33" fmla="*/ 89 h 89"/>
                  <a:gd name="T34" fmla="*/ 72 w 90"/>
                  <a:gd name="T35" fmla="*/ 89 h 89"/>
                  <a:gd name="T36" fmla="*/ 76 w 90"/>
                  <a:gd name="T37" fmla="*/ 89 h 89"/>
                  <a:gd name="T38" fmla="*/ 81 w 90"/>
                  <a:gd name="T39" fmla="*/ 88 h 89"/>
                  <a:gd name="T40" fmla="*/ 84 w 90"/>
                  <a:gd name="T41" fmla="*/ 86 h 89"/>
                  <a:gd name="T42" fmla="*/ 87 w 90"/>
                  <a:gd name="T43" fmla="*/ 83 h 89"/>
                  <a:gd name="T44" fmla="*/ 88 w 90"/>
                  <a:gd name="T45" fmla="*/ 78 h 89"/>
                  <a:gd name="T46" fmla="*/ 90 w 90"/>
                  <a:gd name="T47" fmla="*/ 73 h 89"/>
                  <a:gd name="T48" fmla="*/ 90 w 90"/>
                  <a:gd name="T49" fmla="*/ 17 h 89"/>
                  <a:gd name="T50" fmla="*/ 90 w 90"/>
                  <a:gd name="T51" fmla="*/ 17 h 89"/>
                  <a:gd name="T52" fmla="*/ 90 w 90"/>
                  <a:gd name="T53" fmla="*/ 14 h 89"/>
                  <a:gd name="T54" fmla="*/ 87 w 90"/>
                  <a:gd name="T55" fmla="*/ 8 h 89"/>
                  <a:gd name="T56" fmla="*/ 85 w 90"/>
                  <a:gd name="T57" fmla="*/ 5 h 89"/>
                  <a:gd name="T58" fmla="*/ 82 w 90"/>
                  <a:gd name="T59" fmla="*/ 3 h 89"/>
                  <a:gd name="T60" fmla="*/ 79 w 90"/>
                  <a:gd name="T61" fmla="*/ 1 h 89"/>
                  <a:gd name="T62" fmla="*/ 72 w 90"/>
                  <a:gd name="T63" fmla="*/ 0 h 89"/>
                  <a:gd name="T64" fmla="*/ 16 w 90"/>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89">
                    <a:moveTo>
                      <a:pt x="16" y="0"/>
                    </a:moveTo>
                    <a:lnTo>
                      <a:pt x="16" y="0"/>
                    </a:lnTo>
                    <a:lnTo>
                      <a:pt x="14" y="1"/>
                    </a:lnTo>
                    <a:lnTo>
                      <a:pt x="9" y="2"/>
                    </a:lnTo>
                    <a:lnTo>
                      <a:pt x="5" y="4"/>
                    </a:lnTo>
                    <a:lnTo>
                      <a:pt x="2" y="7"/>
                    </a:lnTo>
                    <a:lnTo>
                      <a:pt x="0" y="11"/>
                    </a:lnTo>
                    <a:lnTo>
                      <a:pt x="0" y="17"/>
                    </a:lnTo>
                    <a:lnTo>
                      <a:pt x="0" y="73"/>
                    </a:lnTo>
                    <a:lnTo>
                      <a:pt x="0" y="73"/>
                    </a:lnTo>
                    <a:lnTo>
                      <a:pt x="0" y="75"/>
                    </a:lnTo>
                    <a:lnTo>
                      <a:pt x="2" y="82"/>
                    </a:lnTo>
                    <a:lnTo>
                      <a:pt x="4" y="85"/>
                    </a:lnTo>
                    <a:lnTo>
                      <a:pt x="6" y="87"/>
                    </a:lnTo>
                    <a:lnTo>
                      <a:pt x="11" y="89"/>
                    </a:lnTo>
                    <a:lnTo>
                      <a:pt x="16" y="89"/>
                    </a:lnTo>
                    <a:lnTo>
                      <a:pt x="72" y="89"/>
                    </a:lnTo>
                    <a:lnTo>
                      <a:pt x="72" y="89"/>
                    </a:lnTo>
                    <a:lnTo>
                      <a:pt x="76" y="89"/>
                    </a:lnTo>
                    <a:lnTo>
                      <a:pt x="81" y="88"/>
                    </a:lnTo>
                    <a:lnTo>
                      <a:pt x="84" y="86"/>
                    </a:lnTo>
                    <a:lnTo>
                      <a:pt x="87" y="83"/>
                    </a:lnTo>
                    <a:lnTo>
                      <a:pt x="88" y="78"/>
                    </a:lnTo>
                    <a:lnTo>
                      <a:pt x="90" y="73"/>
                    </a:lnTo>
                    <a:lnTo>
                      <a:pt x="90" y="17"/>
                    </a:lnTo>
                    <a:lnTo>
                      <a:pt x="90" y="17"/>
                    </a:lnTo>
                    <a:lnTo>
                      <a:pt x="90" y="14"/>
                    </a:lnTo>
                    <a:lnTo>
                      <a:pt x="87" y="8"/>
                    </a:lnTo>
                    <a:lnTo>
                      <a:pt x="85" y="5"/>
                    </a:lnTo>
                    <a:lnTo>
                      <a:pt x="82" y="3"/>
                    </a:lnTo>
                    <a:lnTo>
                      <a:pt x="79"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8" name="Freeform 1638"/>
              <p:cNvSpPr>
                <a:spLocks/>
              </p:cNvSpPr>
              <p:nvPr/>
            </p:nvSpPr>
            <p:spPr bwMode="auto">
              <a:xfrm>
                <a:off x="6033944" y="3457800"/>
                <a:ext cx="141288" cy="141288"/>
              </a:xfrm>
              <a:custGeom>
                <a:avLst/>
                <a:gdLst>
                  <a:gd name="T0" fmla="*/ 16 w 89"/>
                  <a:gd name="T1" fmla="*/ 0 h 89"/>
                  <a:gd name="T2" fmla="*/ 16 w 89"/>
                  <a:gd name="T3" fmla="*/ 0 h 89"/>
                  <a:gd name="T4" fmla="*/ 14 w 89"/>
                  <a:gd name="T5" fmla="*/ 1 h 89"/>
                  <a:gd name="T6" fmla="*/ 8 w 89"/>
                  <a:gd name="T7" fmla="*/ 2 h 89"/>
                  <a:gd name="T8" fmla="*/ 5 w 89"/>
                  <a:gd name="T9" fmla="*/ 4 h 89"/>
                  <a:gd name="T10" fmla="*/ 2 w 89"/>
                  <a:gd name="T11" fmla="*/ 7 h 89"/>
                  <a:gd name="T12" fmla="*/ 0 w 89"/>
                  <a:gd name="T13" fmla="*/ 11 h 89"/>
                  <a:gd name="T14" fmla="*/ 0 w 89"/>
                  <a:gd name="T15" fmla="*/ 17 h 89"/>
                  <a:gd name="T16" fmla="*/ 0 w 89"/>
                  <a:gd name="T17" fmla="*/ 73 h 89"/>
                  <a:gd name="T18" fmla="*/ 0 w 89"/>
                  <a:gd name="T19" fmla="*/ 73 h 89"/>
                  <a:gd name="T20" fmla="*/ 0 w 89"/>
                  <a:gd name="T21" fmla="*/ 75 h 89"/>
                  <a:gd name="T22" fmla="*/ 2 w 89"/>
                  <a:gd name="T23" fmla="*/ 82 h 89"/>
                  <a:gd name="T24" fmla="*/ 4 w 89"/>
                  <a:gd name="T25" fmla="*/ 85 h 89"/>
                  <a:gd name="T26" fmla="*/ 6 w 89"/>
                  <a:gd name="T27" fmla="*/ 87 h 89"/>
                  <a:gd name="T28" fmla="*/ 10 w 89"/>
                  <a:gd name="T29" fmla="*/ 89 h 89"/>
                  <a:gd name="T30" fmla="*/ 16 w 89"/>
                  <a:gd name="T31" fmla="*/ 89 h 89"/>
                  <a:gd name="T32" fmla="*/ 72 w 89"/>
                  <a:gd name="T33" fmla="*/ 89 h 89"/>
                  <a:gd name="T34" fmla="*/ 72 w 89"/>
                  <a:gd name="T35" fmla="*/ 89 h 89"/>
                  <a:gd name="T36" fmla="*/ 75 w 89"/>
                  <a:gd name="T37" fmla="*/ 89 h 89"/>
                  <a:gd name="T38" fmla="*/ 81 w 89"/>
                  <a:gd name="T39" fmla="*/ 88 h 89"/>
                  <a:gd name="T40" fmla="*/ 84 w 89"/>
                  <a:gd name="T41" fmla="*/ 86 h 89"/>
                  <a:gd name="T42" fmla="*/ 87 w 89"/>
                  <a:gd name="T43" fmla="*/ 83 h 89"/>
                  <a:gd name="T44" fmla="*/ 88 w 89"/>
                  <a:gd name="T45" fmla="*/ 78 h 89"/>
                  <a:gd name="T46" fmla="*/ 89 w 89"/>
                  <a:gd name="T47" fmla="*/ 73 h 89"/>
                  <a:gd name="T48" fmla="*/ 89 w 89"/>
                  <a:gd name="T49" fmla="*/ 17 h 89"/>
                  <a:gd name="T50" fmla="*/ 89 w 89"/>
                  <a:gd name="T51" fmla="*/ 17 h 89"/>
                  <a:gd name="T52" fmla="*/ 89 w 89"/>
                  <a:gd name="T53" fmla="*/ 14 h 89"/>
                  <a:gd name="T54" fmla="*/ 87 w 89"/>
                  <a:gd name="T55" fmla="*/ 8 h 89"/>
                  <a:gd name="T56" fmla="*/ 85 w 89"/>
                  <a:gd name="T57" fmla="*/ 5 h 89"/>
                  <a:gd name="T58" fmla="*/ 82 w 89"/>
                  <a:gd name="T59" fmla="*/ 3 h 89"/>
                  <a:gd name="T60" fmla="*/ 78 w 89"/>
                  <a:gd name="T61" fmla="*/ 1 h 89"/>
                  <a:gd name="T62" fmla="*/ 72 w 89"/>
                  <a:gd name="T63" fmla="*/ 0 h 89"/>
                  <a:gd name="T64" fmla="*/ 16 w 89"/>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89">
                    <a:moveTo>
                      <a:pt x="16" y="0"/>
                    </a:moveTo>
                    <a:lnTo>
                      <a:pt x="16" y="0"/>
                    </a:lnTo>
                    <a:lnTo>
                      <a:pt x="14" y="1"/>
                    </a:lnTo>
                    <a:lnTo>
                      <a:pt x="8" y="2"/>
                    </a:lnTo>
                    <a:lnTo>
                      <a:pt x="5" y="4"/>
                    </a:lnTo>
                    <a:lnTo>
                      <a:pt x="2" y="7"/>
                    </a:lnTo>
                    <a:lnTo>
                      <a:pt x="0" y="11"/>
                    </a:lnTo>
                    <a:lnTo>
                      <a:pt x="0" y="17"/>
                    </a:lnTo>
                    <a:lnTo>
                      <a:pt x="0" y="73"/>
                    </a:lnTo>
                    <a:lnTo>
                      <a:pt x="0" y="73"/>
                    </a:lnTo>
                    <a:lnTo>
                      <a:pt x="0" y="75"/>
                    </a:lnTo>
                    <a:lnTo>
                      <a:pt x="2" y="82"/>
                    </a:lnTo>
                    <a:lnTo>
                      <a:pt x="4" y="85"/>
                    </a:lnTo>
                    <a:lnTo>
                      <a:pt x="6" y="87"/>
                    </a:lnTo>
                    <a:lnTo>
                      <a:pt x="10" y="89"/>
                    </a:lnTo>
                    <a:lnTo>
                      <a:pt x="16" y="89"/>
                    </a:lnTo>
                    <a:lnTo>
                      <a:pt x="72" y="89"/>
                    </a:lnTo>
                    <a:lnTo>
                      <a:pt x="72" y="89"/>
                    </a:lnTo>
                    <a:lnTo>
                      <a:pt x="75" y="89"/>
                    </a:lnTo>
                    <a:lnTo>
                      <a:pt x="81" y="88"/>
                    </a:lnTo>
                    <a:lnTo>
                      <a:pt x="84" y="86"/>
                    </a:lnTo>
                    <a:lnTo>
                      <a:pt x="87" y="83"/>
                    </a:lnTo>
                    <a:lnTo>
                      <a:pt x="88" y="78"/>
                    </a:lnTo>
                    <a:lnTo>
                      <a:pt x="89" y="73"/>
                    </a:lnTo>
                    <a:lnTo>
                      <a:pt x="89" y="17"/>
                    </a:lnTo>
                    <a:lnTo>
                      <a:pt x="89" y="17"/>
                    </a:lnTo>
                    <a:lnTo>
                      <a:pt x="89" y="14"/>
                    </a:lnTo>
                    <a:lnTo>
                      <a:pt x="87" y="8"/>
                    </a:lnTo>
                    <a:lnTo>
                      <a:pt x="85" y="5"/>
                    </a:lnTo>
                    <a:lnTo>
                      <a:pt x="82" y="3"/>
                    </a:lnTo>
                    <a:lnTo>
                      <a:pt x="78" y="1"/>
                    </a:lnTo>
                    <a:lnTo>
                      <a:pt x="72" y="0"/>
                    </a:lnTo>
                    <a:lnTo>
                      <a:pt x="16"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339" name="Freeform 1646"/>
            <p:cNvSpPr>
              <a:spLocks/>
            </p:cNvSpPr>
            <p:nvPr/>
          </p:nvSpPr>
          <p:spPr bwMode="auto">
            <a:xfrm>
              <a:off x="2711624" y="3998320"/>
              <a:ext cx="1457328" cy="993776"/>
            </a:xfrm>
            <a:custGeom>
              <a:avLst/>
              <a:gdLst>
                <a:gd name="T0" fmla="*/ 111 w 918"/>
                <a:gd name="T1" fmla="*/ 269 h 626"/>
                <a:gd name="T2" fmla="*/ 113 w 918"/>
                <a:gd name="T3" fmla="*/ 232 h 626"/>
                <a:gd name="T4" fmla="*/ 125 w 918"/>
                <a:gd name="T5" fmla="*/ 181 h 626"/>
                <a:gd name="T6" fmla="*/ 148 w 918"/>
                <a:gd name="T7" fmla="*/ 134 h 626"/>
                <a:gd name="T8" fmla="*/ 167 w 918"/>
                <a:gd name="T9" fmla="*/ 105 h 626"/>
                <a:gd name="T10" fmla="*/ 203 w 918"/>
                <a:gd name="T11" fmla="*/ 66 h 626"/>
                <a:gd name="T12" fmla="*/ 246 w 918"/>
                <a:gd name="T13" fmla="*/ 36 h 626"/>
                <a:gd name="T14" fmla="*/ 279 w 918"/>
                <a:gd name="T15" fmla="*/ 20 h 626"/>
                <a:gd name="T16" fmla="*/ 329 w 918"/>
                <a:gd name="T17" fmla="*/ 4 h 626"/>
                <a:gd name="T18" fmla="*/ 383 w 918"/>
                <a:gd name="T19" fmla="*/ 0 h 626"/>
                <a:gd name="T20" fmla="*/ 423 w 918"/>
                <a:gd name="T21" fmla="*/ 2 h 626"/>
                <a:gd name="T22" fmla="*/ 478 w 918"/>
                <a:gd name="T23" fmla="*/ 16 h 626"/>
                <a:gd name="T24" fmla="*/ 530 w 918"/>
                <a:gd name="T25" fmla="*/ 42 h 626"/>
                <a:gd name="T26" fmla="*/ 561 w 918"/>
                <a:gd name="T27" fmla="*/ 65 h 626"/>
                <a:gd name="T28" fmla="*/ 600 w 918"/>
                <a:gd name="T29" fmla="*/ 105 h 626"/>
                <a:gd name="T30" fmla="*/ 629 w 918"/>
                <a:gd name="T31" fmla="*/ 153 h 626"/>
                <a:gd name="T32" fmla="*/ 648 w 918"/>
                <a:gd name="T33" fmla="*/ 142 h 626"/>
                <a:gd name="T34" fmla="*/ 676 w 918"/>
                <a:gd name="T35" fmla="*/ 131 h 626"/>
                <a:gd name="T36" fmla="*/ 706 w 918"/>
                <a:gd name="T37" fmla="*/ 126 h 626"/>
                <a:gd name="T38" fmla="*/ 732 w 918"/>
                <a:gd name="T39" fmla="*/ 130 h 626"/>
                <a:gd name="T40" fmla="*/ 765 w 918"/>
                <a:gd name="T41" fmla="*/ 142 h 626"/>
                <a:gd name="T42" fmla="*/ 796 w 918"/>
                <a:gd name="T43" fmla="*/ 163 h 626"/>
                <a:gd name="T44" fmla="*/ 812 w 918"/>
                <a:gd name="T45" fmla="*/ 183 h 626"/>
                <a:gd name="T46" fmla="*/ 827 w 918"/>
                <a:gd name="T47" fmla="*/ 215 h 626"/>
                <a:gd name="T48" fmla="*/ 832 w 918"/>
                <a:gd name="T49" fmla="*/ 251 h 626"/>
                <a:gd name="T50" fmla="*/ 831 w 918"/>
                <a:gd name="T51" fmla="*/ 270 h 626"/>
                <a:gd name="T52" fmla="*/ 827 w 918"/>
                <a:gd name="T53" fmla="*/ 287 h 626"/>
                <a:gd name="T54" fmla="*/ 856 w 918"/>
                <a:gd name="T55" fmla="*/ 308 h 626"/>
                <a:gd name="T56" fmla="*/ 880 w 918"/>
                <a:gd name="T57" fmla="*/ 334 h 626"/>
                <a:gd name="T58" fmla="*/ 893 w 918"/>
                <a:gd name="T59" fmla="*/ 353 h 626"/>
                <a:gd name="T60" fmla="*/ 908 w 918"/>
                <a:gd name="T61" fmla="*/ 386 h 626"/>
                <a:gd name="T62" fmla="*/ 916 w 918"/>
                <a:gd name="T63" fmla="*/ 420 h 626"/>
                <a:gd name="T64" fmla="*/ 918 w 918"/>
                <a:gd name="T65" fmla="*/ 445 h 626"/>
                <a:gd name="T66" fmla="*/ 910 w 918"/>
                <a:gd name="T67" fmla="*/ 497 h 626"/>
                <a:gd name="T68" fmla="*/ 887 w 918"/>
                <a:gd name="T69" fmla="*/ 543 h 626"/>
                <a:gd name="T70" fmla="*/ 865 w 918"/>
                <a:gd name="T71" fmla="*/ 570 h 626"/>
                <a:gd name="T72" fmla="*/ 822 w 918"/>
                <a:gd name="T73" fmla="*/ 603 h 626"/>
                <a:gd name="T74" fmla="*/ 772 w 918"/>
                <a:gd name="T75" fmla="*/ 621 h 626"/>
                <a:gd name="T76" fmla="*/ 733 w 918"/>
                <a:gd name="T77" fmla="*/ 626 h 626"/>
                <a:gd name="T78" fmla="*/ 191 w 918"/>
                <a:gd name="T79" fmla="*/ 626 h 626"/>
                <a:gd name="T80" fmla="*/ 186 w 918"/>
                <a:gd name="T81" fmla="*/ 626 h 626"/>
                <a:gd name="T82" fmla="*/ 162 w 918"/>
                <a:gd name="T83" fmla="*/ 626 h 626"/>
                <a:gd name="T84" fmla="*/ 111 w 918"/>
                <a:gd name="T85" fmla="*/ 613 h 626"/>
                <a:gd name="T86" fmla="*/ 67 w 918"/>
                <a:gd name="T87" fmla="*/ 586 h 626"/>
                <a:gd name="T88" fmla="*/ 41 w 918"/>
                <a:gd name="T89" fmla="*/ 561 h 626"/>
                <a:gd name="T90" fmla="*/ 14 w 918"/>
                <a:gd name="T91" fmla="*/ 517 h 626"/>
                <a:gd name="T92" fmla="*/ 1 w 918"/>
                <a:gd name="T93" fmla="*/ 466 h 626"/>
                <a:gd name="T94" fmla="*/ 1 w 918"/>
                <a:gd name="T95" fmla="*/ 435 h 626"/>
                <a:gd name="T96" fmla="*/ 8 w 918"/>
                <a:gd name="T97" fmla="*/ 396 h 626"/>
                <a:gd name="T98" fmla="*/ 24 w 918"/>
                <a:gd name="T99" fmla="*/ 361 h 626"/>
                <a:gd name="T100" fmla="*/ 39 w 918"/>
                <a:gd name="T101" fmla="*/ 339 h 626"/>
                <a:gd name="T102" fmla="*/ 67 w 918"/>
                <a:gd name="T103" fmla="*/ 311 h 626"/>
                <a:gd name="T104" fmla="*/ 99 w 918"/>
                <a:gd name="T105" fmla="*/ 291 h 626"/>
                <a:gd name="T106" fmla="*/ 111 w 918"/>
                <a:gd name="T107" fmla="*/ 27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8" h="626">
                  <a:moveTo>
                    <a:pt x="111" y="276"/>
                  </a:moveTo>
                  <a:lnTo>
                    <a:pt x="111" y="276"/>
                  </a:lnTo>
                  <a:lnTo>
                    <a:pt x="111" y="269"/>
                  </a:lnTo>
                  <a:lnTo>
                    <a:pt x="111" y="269"/>
                  </a:lnTo>
                  <a:lnTo>
                    <a:pt x="111" y="251"/>
                  </a:lnTo>
                  <a:lnTo>
                    <a:pt x="113" y="232"/>
                  </a:lnTo>
                  <a:lnTo>
                    <a:pt x="117" y="215"/>
                  </a:lnTo>
                  <a:lnTo>
                    <a:pt x="120" y="199"/>
                  </a:lnTo>
                  <a:lnTo>
                    <a:pt x="125" y="181"/>
                  </a:lnTo>
                  <a:lnTo>
                    <a:pt x="132" y="165"/>
                  </a:lnTo>
                  <a:lnTo>
                    <a:pt x="139" y="149"/>
                  </a:lnTo>
                  <a:lnTo>
                    <a:pt x="148" y="134"/>
                  </a:lnTo>
                  <a:lnTo>
                    <a:pt x="148" y="134"/>
                  </a:lnTo>
                  <a:lnTo>
                    <a:pt x="157" y="119"/>
                  </a:lnTo>
                  <a:lnTo>
                    <a:pt x="167" y="105"/>
                  </a:lnTo>
                  <a:lnTo>
                    <a:pt x="178" y="91"/>
                  </a:lnTo>
                  <a:lnTo>
                    <a:pt x="190" y="78"/>
                  </a:lnTo>
                  <a:lnTo>
                    <a:pt x="203" y="66"/>
                  </a:lnTo>
                  <a:lnTo>
                    <a:pt x="217" y="55"/>
                  </a:lnTo>
                  <a:lnTo>
                    <a:pt x="231" y="45"/>
                  </a:lnTo>
                  <a:lnTo>
                    <a:pt x="246" y="36"/>
                  </a:lnTo>
                  <a:lnTo>
                    <a:pt x="246" y="36"/>
                  </a:lnTo>
                  <a:lnTo>
                    <a:pt x="262" y="27"/>
                  </a:lnTo>
                  <a:lnTo>
                    <a:pt x="279" y="20"/>
                  </a:lnTo>
                  <a:lnTo>
                    <a:pt x="296" y="14"/>
                  </a:lnTo>
                  <a:lnTo>
                    <a:pt x="312" y="9"/>
                  </a:lnTo>
                  <a:lnTo>
                    <a:pt x="329" y="4"/>
                  </a:lnTo>
                  <a:lnTo>
                    <a:pt x="348" y="2"/>
                  </a:lnTo>
                  <a:lnTo>
                    <a:pt x="365" y="0"/>
                  </a:lnTo>
                  <a:lnTo>
                    <a:pt x="383" y="0"/>
                  </a:lnTo>
                  <a:lnTo>
                    <a:pt x="383" y="0"/>
                  </a:lnTo>
                  <a:lnTo>
                    <a:pt x="404" y="0"/>
                  </a:lnTo>
                  <a:lnTo>
                    <a:pt x="423" y="2"/>
                  </a:lnTo>
                  <a:lnTo>
                    <a:pt x="442" y="6"/>
                  </a:lnTo>
                  <a:lnTo>
                    <a:pt x="460" y="10"/>
                  </a:lnTo>
                  <a:lnTo>
                    <a:pt x="478" y="16"/>
                  </a:lnTo>
                  <a:lnTo>
                    <a:pt x="496" y="24"/>
                  </a:lnTo>
                  <a:lnTo>
                    <a:pt x="513" y="33"/>
                  </a:lnTo>
                  <a:lnTo>
                    <a:pt x="530" y="42"/>
                  </a:lnTo>
                  <a:lnTo>
                    <a:pt x="530" y="42"/>
                  </a:lnTo>
                  <a:lnTo>
                    <a:pt x="546" y="53"/>
                  </a:lnTo>
                  <a:lnTo>
                    <a:pt x="561" y="65"/>
                  </a:lnTo>
                  <a:lnTo>
                    <a:pt x="574" y="77"/>
                  </a:lnTo>
                  <a:lnTo>
                    <a:pt x="587" y="91"/>
                  </a:lnTo>
                  <a:lnTo>
                    <a:pt x="600" y="105"/>
                  </a:lnTo>
                  <a:lnTo>
                    <a:pt x="611" y="120"/>
                  </a:lnTo>
                  <a:lnTo>
                    <a:pt x="621" y="136"/>
                  </a:lnTo>
                  <a:lnTo>
                    <a:pt x="629" y="153"/>
                  </a:lnTo>
                  <a:lnTo>
                    <a:pt x="629" y="153"/>
                  </a:lnTo>
                  <a:lnTo>
                    <a:pt x="638" y="147"/>
                  </a:lnTo>
                  <a:lnTo>
                    <a:pt x="648" y="142"/>
                  </a:lnTo>
                  <a:lnTo>
                    <a:pt x="656" y="137"/>
                  </a:lnTo>
                  <a:lnTo>
                    <a:pt x="666" y="133"/>
                  </a:lnTo>
                  <a:lnTo>
                    <a:pt x="676" y="131"/>
                  </a:lnTo>
                  <a:lnTo>
                    <a:pt x="686" y="129"/>
                  </a:lnTo>
                  <a:lnTo>
                    <a:pt x="696" y="128"/>
                  </a:lnTo>
                  <a:lnTo>
                    <a:pt x="706" y="126"/>
                  </a:lnTo>
                  <a:lnTo>
                    <a:pt x="706" y="126"/>
                  </a:lnTo>
                  <a:lnTo>
                    <a:pt x="719" y="128"/>
                  </a:lnTo>
                  <a:lnTo>
                    <a:pt x="732" y="130"/>
                  </a:lnTo>
                  <a:lnTo>
                    <a:pt x="744" y="132"/>
                  </a:lnTo>
                  <a:lnTo>
                    <a:pt x="755" y="136"/>
                  </a:lnTo>
                  <a:lnTo>
                    <a:pt x="765" y="142"/>
                  </a:lnTo>
                  <a:lnTo>
                    <a:pt x="776" y="147"/>
                  </a:lnTo>
                  <a:lnTo>
                    <a:pt x="786" y="155"/>
                  </a:lnTo>
                  <a:lnTo>
                    <a:pt x="796" y="163"/>
                  </a:lnTo>
                  <a:lnTo>
                    <a:pt x="796" y="163"/>
                  </a:lnTo>
                  <a:lnTo>
                    <a:pt x="804" y="173"/>
                  </a:lnTo>
                  <a:lnTo>
                    <a:pt x="812" y="183"/>
                  </a:lnTo>
                  <a:lnTo>
                    <a:pt x="818" y="192"/>
                  </a:lnTo>
                  <a:lnTo>
                    <a:pt x="824" y="203"/>
                  </a:lnTo>
                  <a:lnTo>
                    <a:pt x="827" y="215"/>
                  </a:lnTo>
                  <a:lnTo>
                    <a:pt x="830" y="226"/>
                  </a:lnTo>
                  <a:lnTo>
                    <a:pt x="831" y="239"/>
                  </a:lnTo>
                  <a:lnTo>
                    <a:pt x="832" y="251"/>
                  </a:lnTo>
                  <a:lnTo>
                    <a:pt x="832" y="251"/>
                  </a:lnTo>
                  <a:lnTo>
                    <a:pt x="832" y="260"/>
                  </a:lnTo>
                  <a:lnTo>
                    <a:pt x="831" y="270"/>
                  </a:lnTo>
                  <a:lnTo>
                    <a:pt x="829" y="279"/>
                  </a:lnTo>
                  <a:lnTo>
                    <a:pt x="827" y="287"/>
                  </a:lnTo>
                  <a:lnTo>
                    <a:pt x="827" y="287"/>
                  </a:lnTo>
                  <a:lnTo>
                    <a:pt x="837" y="294"/>
                  </a:lnTo>
                  <a:lnTo>
                    <a:pt x="846" y="301"/>
                  </a:lnTo>
                  <a:lnTo>
                    <a:pt x="856" y="308"/>
                  </a:lnTo>
                  <a:lnTo>
                    <a:pt x="864" y="316"/>
                  </a:lnTo>
                  <a:lnTo>
                    <a:pt x="872" y="325"/>
                  </a:lnTo>
                  <a:lnTo>
                    <a:pt x="880" y="334"/>
                  </a:lnTo>
                  <a:lnTo>
                    <a:pt x="886" y="343"/>
                  </a:lnTo>
                  <a:lnTo>
                    <a:pt x="893" y="353"/>
                  </a:lnTo>
                  <a:lnTo>
                    <a:pt x="893" y="353"/>
                  </a:lnTo>
                  <a:lnTo>
                    <a:pt x="898" y="364"/>
                  </a:lnTo>
                  <a:lnTo>
                    <a:pt x="904" y="375"/>
                  </a:lnTo>
                  <a:lnTo>
                    <a:pt x="908" y="386"/>
                  </a:lnTo>
                  <a:lnTo>
                    <a:pt x="911" y="397"/>
                  </a:lnTo>
                  <a:lnTo>
                    <a:pt x="914" y="408"/>
                  </a:lnTo>
                  <a:lnTo>
                    <a:pt x="916" y="420"/>
                  </a:lnTo>
                  <a:lnTo>
                    <a:pt x="917" y="432"/>
                  </a:lnTo>
                  <a:lnTo>
                    <a:pt x="918" y="445"/>
                  </a:lnTo>
                  <a:lnTo>
                    <a:pt x="918" y="445"/>
                  </a:lnTo>
                  <a:lnTo>
                    <a:pt x="917" y="462"/>
                  </a:lnTo>
                  <a:lnTo>
                    <a:pt x="914" y="481"/>
                  </a:lnTo>
                  <a:lnTo>
                    <a:pt x="910" y="497"/>
                  </a:lnTo>
                  <a:lnTo>
                    <a:pt x="905" y="513"/>
                  </a:lnTo>
                  <a:lnTo>
                    <a:pt x="897" y="528"/>
                  </a:lnTo>
                  <a:lnTo>
                    <a:pt x="887" y="543"/>
                  </a:lnTo>
                  <a:lnTo>
                    <a:pt x="877" y="557"/>
                  </a:lnTo>
                  <a:lnTo>
                    <a:pt x="865" y="570"/>
                  </a:lnTo>
                  <a:lnTo>
                    <a:pt x="865" y="570"/>
                  </a:lnTo>
                  <a:lnTo>
                    <a:pt x="851" y="582"/>
                  </a:lnTo>
                  <a:lnTo>
                    <a:pt x="837" y="593"/>
                  </a:lnTo>
                  <a:lnTo>
                    <a:pt x="822" y="603"/>
                  </a:lnTo>
                  <a:lnTo>
                    <a:pt x="806" y="610"/>
                  </a:lnTo>
                  <a:lnTo>
                    <a:pt x="789" y="617"/>
                  </a:lnTo>
                  <a:lnTo>
                    <a:pt x="772" y="621"/>
                  </a:lnTo>
                  <a:lnTo>
                    <a:pt x="755" y="624"/>
                  </a:lnTo>
                  <a:lnTo>
                    <a:pt x="735" y="626"/>
                  </a:lnTo>
                  <a:lnTo>
                    <a:pt x="733" y="626"/>
                  </a:lnTo>
                  <a:lnTo>
                    <a:pt x="733" y="626"/>
                  </a:lnTo>
                  <a:lnTo>
                    <a:pt x="732" y="626"/>
                  </a:lnTo>
                  <a:lnTo>
                    <a:pt x="191" y="626"/>
                  </a:lnTo>
                  <a:lnTo>
                    <a:pt x="191" y="626"/>
                  </a:lnTo>
                  <a:lnTo>
                    <a:pt x="186" y="626"/>
                  </a:lnTo>
                  <a:lnTo>
                    <a:pt x="186" y="626"/>
                  </a:lnTo>
                  <a:lnTo>
                    <a:pt x="180" y="626"/>
                  </a:lnTo>
                  <a:lnTo>
                    <a:pt x="180" y="626"/>
                  </a:lnTo>
                  <a:lnTo>
                    <a:pt x="162" y="626"/>
                  </a:lnTo>
                  <a:lnTo>
                    <a:pt x="145" y="623"/>
                  </a:lnTo>
                  <a:lnTo>
                    <a:pt x="127" y="620"/>
                  </a:lnTo>
                  <a:lnTo>
                    <a:pt x="111" y="613"/>
                  </a:lnTo>
                  <a:lnTo>
                    <a:pt x="96" y="607"/>
                  </a:lnTo>
                  <a:lnTo>
                    <a:pt x="81" y="597"/>
                  </a:lnTo>
                  <a:lnTo>
                    <a:pt x="67" y="586"/>
                  </a:lnTo>
                  <a:lnTo>
                    <a:pt x="53" y="574"/>
                  </a:lnTo>
                  <a:lnTo>
                    <a:pt x="53" y="574"/>
                  </a:lnTo>
                  <a:lnTo>
                    <a:pt x="41" y="561"/>
                  </a:lnTo>
                  <a:lnTo>
                    <a:pt x="30" y="547"/>
                  </a:lnTo>
                  <a:lnTo>
                    <a:pt x="21" y="532"/>
                  </a:lnTo>
                  <a:lnTo>
                    <a:pt x="14" y="517"/>
                  </a:lnTo>
                  <a:lnTo>
                    <a:pt x="8" y="501"/>
                  </a:lnTo>
                  <a:lnTo>
                    <a:pt x="3" y="485"/>
                  </a:lnTo>
                  <a:lnTo>
                    <a:pt x="1" y="466"/>
                  </a:lnTo>
                  <a:lnTo>
                    <a:pt x="0" y="449"/>
                  </a:lnTo>
                  <a:lnTo>
                    <a:pt x="0" y="449"/>
                  </a:lnTo>
                  <a:lnTo>
                    <a:pt x="1" y="435"/>
                  </a:lnTo>
                  <a:lnTo>
                    <a:pt x="2" y="422"/>
                  </a:lnTo>
                  <a:lnTo>
                    <a:pt x="4" y="409"/>
                  </a:lnTo>
                  <a:lnTo>
                    <a:pt x="8" y="396"/>
                  </a:lnTo>
                  <a:lnTo>
                    <a:pt x="12" y="384"/>
                  </a:lnTo>
                  <a:lnTo>
                    <a:pt x="17" y="373"/>
                  </a:lnTo>
                  <a:lnTo>
                    <a:pt x="24" y="361"/>
                  </a:lnTo>
                  <a:lnTo>
                    <a:pt x="31" y="350"/>
                  </a:lnTo>
                  <a:lnTo>
                    <a:pt x="31" y="350"/>
                  </a:lnTo>
                  <a:lnTo>
                    <a:pt x="39" y="339"/>
                  </a:lnTo>
                  <a:lnTo>
                    <a:pt x="48" y="329"/>
                  </a:lnTo>
                  <a:lnTo>
                    <a:pt x="56" y="320"/>
                  </a:lnTo>
                  <a:lnTo>
                    <a:pt x="67" y="311"/>
                  </a:lnTo>
                  <a:lnTo>
                    <a:pt x="77" y="303"/>
                  </a:lnTo>
                  <a:lnTo>
                    <a:pt x="87" y="296"/>
                  </a:lnTo>
                  <a:lnTo>
                    <a:pt x="99" y="291"/>
                  </a:lnTo>
                  <a:lnTo>
                    <a:pt x="111" y="284"/>
                  </a:lnTo>
                  <a:lnTo>
                    <a:pt x="111" y="284"/>
                  </a:lnTo>
                  <a:lnTo>
                    <a:pt x="111" y="2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340" name="Gruppieren 339"/>
            <p:cNvGrpSpPr/>
            <p:nvPr/>
          </p:nvGrpSpPr>
          <p:grpSpPr>
            <a:xfrm>
              <a:off x="5632629" y="3012482"/>
              <a:ext cx="395288" cy="398463"/>
              <a:chOff x="5992669" y="3516538"/>
              <a:chExt cx="395288" cy="398463"/>
            </a:xfrm>
          </p:grpSpPr>
          <p:sp>
            <p:nvSpPr>
              <p:cNvPr id="450" name="Freeform 1649"/>
              <p:cNvSpPr>
                <a:spLocks/>
              </p:cNvSpPr>
              <p:nvPr/>
            </p:nvSpPr>
            <p:spPr bwMode="auto">
              <a:xfrm>
                <a:off x="5992669" y="3516538"/>
                <a:ext cx="395288" cy="398463"/>
              </a:xfrm>
              <a:custGeom>
                <a:avLst/>
                <a:gdLst>
                  <a:gd name="T0" fmla="*/ 35 w 249"/>
                  <a:gd name="T1" fmla="*/ 0 h 251"/>
                  <a:gd name="T2" fmla="*/ 35 w 249"/>
                  <a:gd name="T3" fmla="*/ 0 h 251"/>
                  <a:gd name="T4" fmla="*/ 30 w 249"/>
                  <a:gd name="T5" fmla="*/ 1 h 251"/>
                  <a:gd name="T6" fmla="*/ 24 w 249"/>
                  <a:gd name="T7" fmla="*/ 3 h 251"/>
                  <a:gd name="T8" fmla="*/ 17 w 249"/>
                  <a:gd name="T9" fmla="*/ 5 h 251"/>
                  <a:gd name="T10" fmla="*/ 10 w 249"/>
                  <a:gd name="T11" fmla="*/ 9 h 251"/>
                  <a:gd name="T12" fmla="*/ 7 w 249"/>
                  <a:gd name="T13" fmla="*/ 12 h 251"/>
                  <a:gd name="T14" fmla="*/ 5 w 249"/>
                  <a:gd name="T15" fmla="*/ 16 h 251"/>
                  <a:gd name="T16" fmla="*/ 3 w 249"/>
                  <a:gd name="T17" fmla="*/ 20 h 251"/>
                  <a:gd name="T18" fmla="*/ 1 w 249"/>
                  <a:gd name="T19" fmla="*/ 24 h 251"/>
                  <a:gd name="T20" fmla="*/ 0 w 249"/>
                  <a:gd name="T21" fmla="*/ 31 h 251"/>
                  <a:gd name="T22" fmla="*/ 0 w 249"/>
                  <a:gd name="T23" fmla="*/ 37 h 251"/>
                  <a:gd name="T24" fmla="*/ 0 w 249"/>
                  <a:gd name="T25" fmla="*/ 214 h 251"/>
                  <a:gd name="T26" fmla="*/ 0 w 249"/>
                  <a:gd name="T27" fmla="*/ 214 h 251"/>
                  <a:gd name="T28" fmla="*/ 0 w 249"/>
                  <a:gd name="T29" fmla="*/ 221 h 251"/>
                  <a:gd name="T30" fmla="*/ 1 w 249"/>
                  <a:gd name="T31" fmla="*/ 226 h 251"/>
                  <a:gd name="T32" fmla="*/ 4 w 249"/>
                  <a:gd name="T33" fmla="*/ 232 h 251"/>
                  <a:gd name="T34" fmla="*/ 8 w 249"/>
                  <a:gd name="T35" fmla="*/ 239 h 251"/>
                  <a:gd name="T36" fmla="*/ 12 w 249"/>
                  <a:gd name="T37" fmla="*/ 242 h 251"/>
                  <a:gd name="T38" fmla="*/ 15 w 249"/>
                  <a:gd name="T39" fmla="*/ 245 h 251"/>
                  <a:gd name="T40" fmla="*/ 19 w 249"/>
                  <a:gd name="T41" fmla="*/ 248 h 251"/>
                  <a:gd name="T42" fmla="*/ 23 w 249"/>
                  <a:gd name="T43" fmla="*/ 249 h 251"/>
                  <a:gd name="T44" fmla="*/ 29 w 249"/>
                  <a:gd name="T45" fmla="*/ 250 h 251"/>
                  <a:gd name="T46" fmla="*/ 35 w 249"/>
                  <a:gd name="T47" fmla="*/ 251 h 251"/>
                  <a:gd name="T48" fmla="*/ 213 w 249"/>
                  <a:gd name="T49" fmla="*/ 251 h 251"/>
                  <a:gd name="T50" fmla="*/ 213 w 249"/>
                  <a:gd name="T51" fmla="*/ 251 h 251"/>
                  <a:gd name="T52" fmla="*/ 219 w 249"/>
                  <a:gd name="T53" fmla="*/ 250 h 251"/>
                  <a:gd name="T54" fmla="*/ 225 w 249"/>
                  <a:gd name="T55" fmla="*/ 249 h 251"/>
                  <a:gd name="T56" fmla="*/ 232 w 249"/>
                  <a:gd name="T57" fmla="*/ 247 h 251"/>
                  <a:gd name="T58" fmla="*/ 238 w 249"/>
                  <a:gd name="T59" fmla="*/ 242 h 251"/>
                  <a:gd name="T60" fmla="*/ 241 w 249"/>
                  <a:gd name="T61" fmla="*/ 239 h 251"/>
                  <a:gd name="T62" fmla="*/ 244 w 249"/>
                  <a:gd name="T63" fmla="*/ 236 h 251"/>
                  <a:gd name="T64" fmla="*/ 246 w 249"/>
                  <a:gd name="T65" fmla="*/ 231 h 251"/>
                  <a:gd name="T66" fmla="*/ 248 w 249"/>
                  <a:gd name="T67" fmla="*/ 226 h 251"/>
                  <a:gd name="T68" fmla="*/ 249 w 249"/>
                  <a:gd name="T69" fmla="*/ 221 h 251"/>
                  <a:gd name="T70" fmla="*/ 249 w 249"/>
                  <a:gd name="T71" fmla="*/ 214 h 251"/>
                  <a:gd name="T72" fmla="*/ 249 w 249"/>
                  <a:gd name="T73" fmla="*/ 37 h 251"/>
                  <a:gd name="T74" fmla="*/ 249 w 249"/>
                  <a:gd name="T75" fmla="*/ 37 h 251"/>
                  <a:gd name="T76" fmla="*/ 249 w 249"/>
                  <a:gd name="T77" fmla="*/ 31 h 251"/>
                  <a:gd name="T78" fmla="*/ 248 w 249"/>
                  <a:gd name="T79" fmla="*/ 25 h 251"/>
                  <a:gd name="T80" fmla="*/ 245 w 249"/>
                  <a:gd name="T81" fmla="*/ 19 h 251"/>
                  <a:gd name="T82" fmla="*/ 240 w 249"/>
                  <a:gd name="T83" fmla="*/ 12 h 251"/>
                  <a:gd name="T84" fmla="*/ 238 w 249"/>
                  <a:gd name="T85" fmla="*/ 9 h 251"/>
                  <a:gd name="T86" fmla="*/ 234 w 249"/>
                  <a:gd name="T87" fmla="*/ 6 h 251"/>
                  <a:gd name="T88" fmla="*/ 231 w 249"/>
                  <a:gd name="T89" fmla="*/ 4 h 251"/>
                  <a:gd name="T90" fmla="*/ 225 w 249"/>
                  <a:gd name="T91" fmla="*/ 3 h 251"/>
                  <a:gd name="T92" fmla="*/ 220 w 249"/>
                  <a:gd name="T93" fmla="*/ 0 h 251"/>
                  <a:gd name="T94" fmla="*/ 213 w 249"/>
                  <a:gd name="T95" fmla="*/ 0 h 251"/>
                  <a:gd name="T96" fmla="*/ 35 w 249"/>
                  <a:gd name="T9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251">
                    <a:moveTo>
                      <a:pt x="35" y="0"/>
                    </a:moveTo>
                    <a:lnTo>
                      <a:pt x="35" y="0"/>
                    </a:lnTo>
                    <a:lnTo>
                      <a:pt x="30" y="1"/>
                    </a:lnTo>
                    <a:lnTo>
                      <a:pt x="24" y="3"/>
                    </a:lnTo>
                    <a:lnTo>
                      <a:pt x="17" y="5"/>
                    </a:lnTo>
                    <a:lnTo>
                      <a:pt x="10" y="9"/>
                    </a:lnTo>
                    <a:lnTo>
                      <a:pt x="7" y="12"/>
                    </a:lnTo>
                    <a:lnTo>
                      <a:pt x="5" y="16"/>
                    </a:lnTo>
                    <a:lnTo>
                      <a:pt x="3" y="20"/>
                    </a:lnTo>
                    <a:lnTo>
                      <a:pt x="1" y="24"/>
                    </a:lnTo>
                    <a:lnTo>
                      <a:pt x="0" y="31"/>
                    </a:lnTo>
                    <a:lnTo>
                      <a:pt x="0" y="37"/>
                    </a:lnTo>
                    <a:lnTo>
                      <a:pt x="0" y="214"/>
                    </a:lnTo>
                    <a:lnTo>
                      <a:pt x="0" y="214"/>
                    </a:lnTo>
                    <a:lnTo>
                      <a:pt x="0" y="221"/>
                    </a:lnTo>
                    <a:lnTo>
                      <a:pt x="1" y="226"/>
                    </a:lnTo>
                    <a:lnTo>
                      <a:pt x="4" y="232"/>
                    </a:lnTo>
                    <a:lnTo>
                      <a:pt x="8" y="239"/>
                    </a:lnTo>
                    <a:lnTo>
                      <a:pt x="12" y="242"/>
                    </a:lnTo>
                    <a:lnTo>
                      <a:pt x="15" y="245"/>
                    </a:lnTo>
                    <a:lnTo>
                      <a:pt x="19" y="248"/>
                    </a:lnTo>
                    <a:lnTo>
                      <a:pt x="23" y="249"/>
                    </a:lnTo>
                    <a:lnTo>
                      <a:pt x="29" y="250"/>
                    </a:lnTo>
                    <a:lnTo>
                      <a:pt x="35" y="251"/>
                    </a:lnTo>
                    <a:lnTo>
                      <a:pt x="213" y="251"/>
                    </a:lnTo>
                    <a:lnTo>
                      <a:pt x="213" y="251"/>
                    </a:lnTo>
                    <a:lnTo>
                      <a:pt x="219" y="250"/>
                    </a:lnTo>
                    <a:lnTo>
                      <a:pt x="225" y="249"/>
                    </a:lnTo>
                    <a:lnTo>
                      <a:pt x="232" y="247"/>
                    </a:lnTo>
                    <a:lnTo>
                      <a:pt x="238" y="242"/>
                    </a:lnTo>
                    <a:lnTo>
                      <a:pt x="241" y="239"/>
                    </a:lnTo>
                    <a:lnTo>
                      <a:pt x="244" y="236"/>
                    </a:lnTo>
                    <a:lnTo>
                      <a:pt x="246" y="231"/>
                    </a:lnTo>
                    <a:lnTo>
                      <a:pt x="248" y="226"/>
                    </a:lnTo>
                    <a:lnTo>
                      <a:pt x="249" y="221"/>
                    </a:lnTo>
                    <a:lnTo>
                      <a:pt x="249" y="214"/>
                    </a:lnTo>
                    <a:lnTo>
                      <a:pt x="249" y="37"/>
                    </a:lnTo>
                    <a:lnTo>
                      <a:pt x="249" y="37"/>
                    </a:lnTo>
                    <a:lnTo>
                      <a:pt x="249" y="31"/>
                    </a:lnTo>
                    <a:lnTo>
                      <a:pt x="248" y="25"/>
                    </a:lnTo>
                    <a:lnTo>
                      <a:pt x="245" y="19"/>
                    </a:lnTo>
                    <a:lnTo>
                      <a:pt x="240" y="12"/>
                    </a:lnTo>
                    <a:lnTo>
                      <a:pt x="238" y="9"/>
                    </a:lnTo>
                    <a:lnTo>
                      <a:pt x="234" y="6"/>
                    </a:lnTo>
                    <a:lnTo>
                      <a:pt x="231" y="4"/>
                    </a:lnTo>
                    <a:lnTo>
                      <a:pt x="225" y="3"/>
                    </a:lnTo>
                    <a:lnTo>
                      <a:pt x="220" y="0"/>
                    </a:lnTo>
                    <a:lnTo>
                      <a:pt x="213" y="0"/>
                    </a:lnTo>
                    <a:lnTo>
                      <a:pt x="35" y="0"/>
                    </a:lnTo>
                    <a:close/>
                  </a:path>
                </a:pathLst>
              </a:custGeom>
              <a:solidFill>
                <a:srgbClr val="40A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1" name="Freeform 1650"/>
              <p:cNvSpPr>
                <a:spLocks noEditPoints="1"/>
              </p:cNvSpPr>
              <p:nvPr/>
            </p:nvSpPr>
            <p:spPr bwMode="auto">
              <a:xfrm>
                <a:off x="6035532" y="3645125"/>
                <a:ext cx="119063" cy="125413"/>
              </a:xfrm>
              <a:custGeom>
                <a:avLst/>
                <a:gdLst>
                  <a:gd name="T0" fmla="*/ 20 w 75"/>
                  <a:gd name="T1" fmla="*/ 64 h 79"/>
                  <a:gd name="T2" fmla="*/ 16 w 75"/>
                  <a:gd name="T3" fmla="*/ 79 h 79"/>
                  <a:gd name="T4" fmla="*/ 0 w 75"/>
                  <a:gd name="T5" fmla="*/ 79 h 79"/>
                  <a:gd name="T6" fmla="*/ 26 w 75"/>
                  <a:gd name="T7" fmla="*/ 0 h 79"/>
                  <a:gd name="T8" fmla="*/ 48 w 75"/>
                  <a:gd name="T9" fmla="*/ 0 h 79"/>
                  <a:gd name="T10" fmla="*/ 75 w 75"/>
                  <a:gd name="T11" fmla="*/ 79 h 79"/>
                  <a:gd name="T12" fmla="*/ 60 w 75"/>
                  <a:gd name="T13" fmla="*/ 79 h 79"/>
                  <a:gd name="T14" fmla="*/ 55 w 75"/>
                  <a:gd name="T15" fmla="*/ 64 h 79"/>
                  <a:gd name="T16" fmla="*/ 20 w 75"/>
                  <a:gd name="T17" fmla="*/ 64 h 79"/>
                  <a:gd name="T18" fmla="*/ 37 w 75"/>
                  <a:gd name="T19" fmla="*/ 12 h 79"/>
                  <a:gd name="T20" fmla="*/ 37 w 75"/>
                  <a:gd name="T21" fmla="*/ 12 h 79"/>
                  <a:gd name="T22" fmla="*/ 23 w 75"/>
                  <a:gd name="T23" fmla="*/ 53 h 79"/>
                  <a:gd name="T24" fmla="*/ 51 w 75"/>
                  <a:gd name="T25" fmla="*/ 53 h 79"/>
                  <a:gd name="T26" fmla="*/ 37 w 75"/>
                  <a:gd name="T27"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79">
                    <a:moveTo>
                      <a:pt x="20" y="64"/>
                    </a:moveTo>
                    <a:lnTo>
                      <a:pt x="16" y="79"/>
                    </a:lnTo>
                    <a:lnTo>
                      <a:pt x="0" y="79"/>
                    </a:lnTo>
                    <a:lnTo>
                      <a:pt x="26" y="0"/>
                    </a:lnTo>
                    <a:lnTo>
                      <a:pt x="48" y="0"/>
                    </a:lnTo>
                    <a:lnTo>
                      <a:pt x="75" y="79"/>
                    </a:lnTo>
                    <a:lnTo>
                      <a:pt x="60" y="79"/>
                    </a:lnTo>
                    <a:lnTo>
                      <a:pt x="55" y="64"/>
                    </a:lnTo>
                    <a:lnTo>
                      <a:pt x="20" y="64"/>
                    </a:lnTo>
                    <a:close/>
                    <a:moveTo>
                      <a:pt x="37" y="12"/>
                    </a:moveTo>
                    <a:lnTo>
                      <a:pt x="37" y="12"/>
                    </a:lnTo>
                    <a:lnTo>
                      <a:pt x="23" y="53"/>
                    </a:lnTo>
                    <a:lnTo>
                      <a:pt x="51" y="53"/>
                    </a:lnTo>
                    <a:lnTo>
                      <a:pt x="37" y="12"/>
                    </a:lnTo>
                    <a:close/>
                  </a:path>
                </a:pathLst>
              </a:custGeom>
              <a:solidFill>
                <a:srgbClr val="C6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2" name="Freeform 1651"/>
              <p:cNvSpPr>
                <a:spLocks noEditPoints="1"/>
              </p:cNvSpPr>
              <p:nvPr/>
            </p:nvSpPr>
            <p:spPr bwMode="auto">
              <a:xfrm>
                <a:off x="6164120" y="3681638"/>
                <a:ext cx="80963" cy="127000"/>
              </a:xfrm>
              <a:custGeom>
                <a:avLst/>
                <a:gdLst>
                  <a:gd name="T0" fmla="*/ 13 w 51"/>
                  <a:gd name="T1" fmla="*/ 10 h 80"/>
                  <a:gd name="T2" fmla="*/ 14 w 51"/>
                  <a:gd name="T3" fmla="*/ 10 h 80"/>
                  <a:gd name="T4" fmla="*/ 14 w 51"/>
                  <a:gd name="T5" fmla="*/ 10 h 80"/>
                  <a:gd name="T6" fmla="*/ 16 w 51"/>
                  <a:gd name="T7" fmla="*/ 5 h 80"/>
                  <a:gd name="T8" fmla="*/ 20 w 51"/>
                  <a:gd name="T9" fmla="*/ 2 h 80"/>
                  <a:gd name="T10" fmla="*/ 26 w 51"/>
                  <a:gd name="T11" fmla="*/ 1 h 80"/>
                  <a:gd name="T12" fmla="*/ 31 w 51"/>
                  <a:gd name="T13" fmla="*/ 0 h 80"/>
                  <a:gd name="T14" fmla="*/ 31 w 51"/>
                  <a:gd name="T15" fmla="*/ 0 h 80"/>
                  <a:gd name="T16" fmla="*/ 37 w 51"/>
                  <a:gd name="T17" fmla="*/ 1 h 80"/>
                  <a:gd name="T18" fmla="*/ 43 w 51"/>
                  <a:gd name="T19" fmla="*/ 2 h 80"/>
                  <a:gd name="T20" fmla="*/ 46 w 51"/>
                  <a:gd name="T21" fmla="*/ 5 h 80"/>
                  <a:gd name="T22" fmla="*/ 49 w 51"/>
                  <a:gd name="T23" fmla="*/ 9 h 80"/>
                  <a:gd name="T24" fmla="*/ 50 w 51"/>
                  <a:gd name="T25" fmla="*/ 13 h 80"/>
                  <a:gd name="T26" fmla="*/ 51 w 51"/>
                  <a:gd name="T27" fmla="*/ 18 h 80"/>
                  <a:gd name="T28" fmla="*/ 51 w 51"/>
                  <a:gd name="T29" fmla="*/ 30 h 80"/>
                  <a:gd name="T30" fmla="*/ 51 w 51"/>
                  <a:gd name="T31" fmla="*/ 30 h 80"/>
                  <a:gd name="T32" fmla="*/ 51 w 51"/>
                  <a:gd name="T33" fmla="*/ 41 h 80"/>
                  <a:gd name="T34" fmla="*/ 50 w 51"/>
                  <a:gd name="T35" fmla="*/ 46 h 80"/>
                  <a:gd name="T36" fmla="*/ 48 w 51"/>
                  <a:gd name="T37" fmla="*/ 50 h 80"/>
                  <a:gd name="T38" fmla="*/ 46 w 51"/>
                  <a:gd name="T39" fmla="*/ 53 h 80"/>
                  <a:gd name="T40" fmla="*/ 42 w 51"/>
                  <a:gd name="T41" fmla="*/ 55 h 80"/>
                  <a:gd name="T42" fmla="*/ 37 w 51"/>
                  <a:gd name="T43" fmla="*/ 56 h 80"/>
                  <a:gd name="T44" fmla="*/ 31 w 51"/>
                  <a:gd name="T45" fmla="*/ 57 h 80"/>
                  <a:gd name="T46" fmla="*/ 31 w 51"/>
                  <a:gd name="T47" fmla="*/ 57 h 80"/>
                  <a:gd name="T48" fmla="*/ 26 w 51"/>
                  <a:gd name="T49" fmla="*/ 57 h 80"/>
                  <a:gd name="T50" fmla="*/ 21 w 51"/>
                  <a:gd name="T51" fmla="*/ 55 h 80"/>
                  <a:gd name="T52" fmla="*/ 17 w 51"/>
                  <a:gd name="T53" fmla="*/ 53 h 80"/>
                  <a:gd name="T54" fmla="*/ 14 w 51"/>
                  <a:gd name="T55" fmla="*/ 49 h 80"/>
                  <a:gd name="T56" fmla="*/ 14 w 51"/>
                  <a:gd name="T57" fmla="*/ 49 h 80"/>
                  <a:gd name="T58" fmla="*/ 14 w 51"/>
                  <a:gd name="T59" fmla="*/ 80 h 80"/>
                  <a:gd name="T60" fmla="*/ 0 w 51"/>
                  <a:gd name="T61" fmla="*/ 80 h 80"/>
                  <a:gd name="T62" fmla="*/ 0 w 51"/>
                  <a:gd name="T63" fmla="*/ 1 h 80"/>
                  <a:gd name="T64" fmla="*/ 14 w 51"/>
                  <a:gd name="T65" fmla="*/ 1 h 80"/>
                  <a:gd name="T66" fmla="*/ 13 w 51"/>
                  <a:gd name="T67" fmla="*/ 10 h 80"/>
                  <a:gd name="T68" fmla="*/ 38 w 51"/>
                  <a:gd name="T69" fmla="*/ 30 h 80"/>
                  <a:gd name="T70" fmla="*/ 38 w 51"/>
                  <a:gd name="T71" fmla="*/ 30 h 80"/>
                  <a:gd name="T72" fmla="*/ 38 w 51"/>
                  <a:gd name="T73" fmla="*/ 22 h 80"/>
                  <a:gd name="T74" fmla="*/ 37 w 51"/>
                  <a:gd name="T75" fmla="*/ 16 h 80"/>
                  <a:gd name="T76" fmla="*/ 35 w 51"/>
                  <a:gd name="T77" fmla="*/ 13 h 80"/>
                  <a:gd name="T78" fmla="*/ 34 w 51"/>
                  <a:gd name="T79" fmla="*/ 12 h 80"/>
                  <a:gd name="T80" fmla="*/ 31 w 51"/>
                  <a:gd name="T81" fmla="*/ 11 h 80"/>
                  <a:gd name="T82" fmla="*/ 27 w 51"/>
                  <a:gd name="T83" fmla="*/ 11 h 80"/>
                  <a:gd name="T84" fmla="*/ 27 w 51"/>
                  <a:gd name="T85" fmla="*/ 11 h 80"/>
                  <a:gd name="T86" fmla="*/ 22 w 51"/>
                  <a:gd name="T87" fmla="*/ 11 h 80"/>
                  <a:gd name="T88" fmla="*/ 19 w 51"/>
                  <a:gd name="T89" fmla="*/ 12 h 80"/>
                  <a:gd name="T90" fmla="*/ 17 w 51"/>
                  <a:gd name="T91" fmla="*/ 13 h 80"/>
                  <a:gd name="T92" fmla="*/ 15 w 51"/>
                  <a:gd name="T93" fmla="*/ 15 h 80"/>
                  <a:gd name="T94" fmla="*/ 14 w 51"/>
                  <a:gd name="T95" fmla="*/ 22 h 80"/>
                  <a:gd name="T96" fmla="*/ 14 w 51"/>
                  <a:gd name="T97" fmla="*/ 30 h 80"/>
                  <a:gd name="T98" fmla="*/ 14 w 51"/>
                  <a:gd name="T99" fmla="*/ 30 h 80"/>
                  <a:gd name="T100" fmla="*/ 14 w 51"/>
                  <a:gd name="T101" fmla="*/ 38 h 80"/>
                  <a:gd name="T102" fmla="*/ 16 w 51"/>
                  <a:gd name="T103" fmla="*/ 43 h 80"/>
                  <a:gd name="T104" fmla="*/ 18 w 51"/>
                  <a:gd name="T105" fmla="*/ 44 h 80"/>
                  <a:gd name="T106" fmla="*/ 20 w 51"/>
                  <a:gd name="T107" fmla="*/ 46 h 80"/>
                  <a:gd name="T108" fmla="*/ 27 w 51"/>
                  <a:gd name="T109" fmla="*/ 46 h 80"/>
                  <a:gd name="T110" fmla="*/ 27 w 51"/>
                  <a:gd name="T111" fmla="*/ 46 h 80"/>
                  <a:gd name="T112" fmla="*/ 32 w 51"/>
                  <a:gd name="T113" fmla="*/ 46 h 80"/>
                  <a:gd name="T114" fmla="*/ 34 w 51"/>
                  <a:gd name="T115" fmla="*/ 45 h 80"/>
                  <a:gd name="T116" fmla="*/ 36 w 51"/>
                  <a:gd name="T117" fmla="*/ 44 h 80"/>
                  <a:gd name="T118" fmla="*/ 38 w 51"/>
                  <a:gd name="T119" fmla="*/ 39 h 80"/>
                  <a:gd name="T120" fmla="*/ 38 w 51"/>
                  <a:gd name="T121" fmla="*/ 30 h 80"/>
                  <a:gd name="T122" fmla="*/ 38 w 51"/>
                  <a:gd name="T123"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 h="80">
                    <a:moveTo>
                      <a:pt x="13" y="10"/>
                    </a:moveTo>
                    <a:lnTo>
                      <a:pt x="14" y="10"/>
                    </a:lnTo>
                    <a:lnTo>
                      <a:pt x="14" y="10"/>
                    </a:lnTo>
                    <a:lnTo>
                      <a:pt x="16" y="5"/>
                    </a:lnTo>
                    <a:lnTo>
                      <a:pt x="20" y="2"/>
                    </a:lnTo>
                    <a:lnTo>
                      <a:pt x="26" y="1"/>
                    </a:lnTo>
                    <a:lnTo>
                      <a:pt x="31" y="0"/>
                    </a:lnTo>
                    <a:lnTo>
                      <a:pt x="31" y="0"/>
                    </a:lnTo>
                    <a:lnTo>
                      <a:pt x="37" y="1"/>
                    </a:lnTo>
                    <a:lnTo>
                      <a:pt x="43" y="2"/>
                    </a:lnTo>
                    <a:lnTo>
                      <a:pt x="46" y="5"/>
                    </a:lnTo>
                    <a:lnTo>
                      <a:pt x="49" y="9"/>
                    </a:lnTo>
                    <a:lnTo>
                      <a:pt x="50" y="13"/>
                    </a:lnTo>
                    <a:lnTo>
                      <a:pt x="51" y="18"/>
                    </a:lnTo>
                    <a:lnTo>
                      <a:pt x="51" y="30"/>
                    </a:lnTo>
                    <a:lnTo>
                      <a:pt x="51" y="30"/>
                    </a:lnTo>
                    <a:lnTo>
                      <a:pt x="51" y="41"/>
                    </a:lnTo>
                    <a:lnTo>
                      <a:pt x="50" y="46"/>
                    </a:lnTo>
                    <a:lnTo>
                      <a:pt x="48" y="50"/>
                    </a:lnTo>
                    <a:lnTo>
                      <a:pt x="46" y="53"/>
                    </a:lnTo>
                    <a:lnTo>
                      <a:pt x="42" y="55"/>
                    </a:lnTo>
                    <a:lnTo>
                      <a:pt x="37" y="56"/>
                    </a:lnTo>
                    <a:lnTo>
                      <a:pt x="31" y="57"/>
                    </a:lnTo>
                    <a:lnTo>
                      <a:pt x="31" y="57"/>
                    </a:lnTo>
                    <a:lnTo>
                      <a:pt x="26" y="57"/>
                    </a:lnTo>
                    <a:lnTo>
                      <a:pt x="21" y="55"/>
                    </a:lnTo>
                    <a:lnTo>
                      <a:pt x="17" y="53"/>
                    </a:lnTo>
                    <a:lnTo>
                      <a:pt x="14" y="49"/>
                    </a:lnTo>
                    <a:lnTo>
                      <a:pt x="14" y="49"/>
                    </a:lnTo>
                    <a:lnTo>
                      <a:pt x="14" y="80"/>
                    </a:lnTo>
                    <a:lnTo>
                      <a:pt x="0" y="80"/>
                    </a:lnTo>
                    <a:lnTo>
                      <a:pt x="0" y="1"/>
                    </a:lnTo>
                    <a:lnTo>
                      <a:pt x="14" y="1"/>
                    </a:lnTo>
                    <a:lnTo>
                      <a:pt x="13" y="10"/>
                    </a:lnTo>
                    <a:close/>
                    <a:moveTo>
                      <a:pt x="38" y="30"/>
                    </a:moveTo>
                    <a:lnTo>
                      <a:pt x="38" y="30"/>
                    </a:lnTo>
                    <a:lnTo>
                      <a:pt x="38" y="22"/>
                    </a:lnTo>
                    <a:lnTo>
                      <a:pt x="37" y="16"/>
                    </a:lnTo>
                    <a:lnTo>
                      <a:pt x="35" y="13"/>
                    </a:lnTo>
                    <a:lnTo>
                      <a:pt x="34" y="12"/>
                    </a:lnTo>
                    <a:lnTo>
                      <a:pt x="31" y="11"/>
                    </a:lnTo>
                    <a:lnTo>
                      <a:pt x="27" y="11"/>
                    </a:lnTo>
                    <a:lnTo>
                      <a:pt x="27" y="11"/>
                    </a:lnTo>
                    <a:lnTo>
                      <a:pt x="22" y="11"/>
                    </a:lnTo>
                    <a:lnTo>
                      <a:pt x="19" y="12"/>
                    </a:lnTo>
                    <a:lnTo>
                      <a:pt x="17" y="13"/>
                    </a:lnTo>
                    <a:lnTo>
                      <a:pt x="15" y="15"/>
                    </a:lnTo>
                    <a:lnTo>
                      <a:pt x="14" y="22"/>
                    </a:lnTo>
                    <a:lnTo>
                      <a:pt x="14" y="30"/>
                    </a:lnTo>
                    <a:lnTo>
                      <a:pt x="14" y="30"/>
                    </a:lnTo>
                    <a:lnTo>
                      <a:pt x="14" y="38"/>
                    </a:lnTo>
                    <a:lnTo>
                      <a:pt x="16" y="43"/>
                    </a:lnTo>
                    <a:lnTo>
                      <a:pt x="18" y="44"/>
                    </a:lnTo>
                    <a:lnTo>
                      <a:pt x="20" y="46"/>
                    </a:lnTo>
                    <a:lnTo>
                      <a:pt x="27" y="46"/>
                    </a:lnTo>
                    <a:lnTo>
                      <a:pt x="27" y="46"/>
                    </a:lnTo>
                    <a:lnTo>
                      <a:pt x="32" y="46"/>
                    </a:lnTo>
                    <a:lnTo>
                      <a:pt x="34" y="45"/>
                    </a:lnTo>
                    <a:lnTo>
                      <a:pt x="36" y="44"/>
                    </a:lnTo>
                    <a:lnTo>
                      <a:pt x="38" y="39"/>
                    </a:lnTo>
                    <a:lnTo>
                      <a:pt x="38" y="30"/>
                    </a:lnTo>
                    <a:lnTo>
                      <a:pt x="38" y="30"/>
                    </a:lnTo>
                    <a:close/>
                  </a:path>
                </a:pathLst>
              </a:custGeom>
              <a:solidFill>
                <a:srgbClr val="C6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3" name="Freeform 1652"/>
              <p:cNvSpPr>
                <a:spLocks noEditPoints="1"/>
              </p:cNvSpPr>
              <p:nvPr/>
            </p:nvSpPr>
            <p:spPr bwMode="auto">
              <a:xfrm>
                <a:off x="6264132" y="3681638"/>
                <a:ext cx="82550" cy="127000"/>
              </a:xfrm>
              <a:custGeom>
                <a:avLst/>
                <a:gdLst>
                  <a:gd name="T0" fmla="*/ 13 w 52"/>
                  <a:gd name="T1" fmla="*/ 10 h 80"/>
                  <a:gd name="T2" fmla="*/ 13 w 52"/>
                  <a:gd name="T3" fmla="*/ 10 h 80"/>
                  <a:gd name="T4" fmla="*/ 13 w 52"/>
                  <a:gd name="T5" fmla="*/ 10 h 80"/>
                  <a:gd name="T6" fmla="*/ 16 w 52"/>
                  <a:gd name="T7" fmla="*/ 5 h 80"/>
                  <a:gd name="T8" fmla="*/ 20 w 52"/>
                  <a:gd name="T9" fmla="*/ 2 h 80"/>
                  <a:gd name="T10" fmla="*/ 25 w 52"/>
                  <a:gd name="T11" fmla="*/ 1 h 80"/>
                  <a:gd name="T12" fmla="*/ 31 w 52"/>
                  <a:gd name="T13" fmla="*/ 0 h 80"/>
                  <a:gd name="T14" fmla="*/ 31 w 52"/>
                  <a:gd name="T15" fmla="*/ 0 h 80"/>
                  <a:gd name="T16" fmla="*/ 37 w 52"/>
                  <a:gd name="T17" fmla="*/ 1 h 80"/>
                  <a:gd name="T18" fmla="*/ 42 w 52"/>
                  <a:gd name="T19" fmla="*/ 2 h 80"/>
                  <a:gd name="T20" fmla="*/ 46 w 52"/>
                  <a:gd name="T21" fmla="*/ 5 h 80"/>
                  <a:gd name="T22" fmla="*/ 49 w 52"/>
                  <a:gd name="T23" fmla="*/ 9 h 80"/>
                  <a:gd name="T24" fmla="*/ 50 w 52"/>
                  <a:gd name="T25" fmla="*/ 13 h 80"/>
                  <a:gd name="T26" fmla="*/ 51 w 52"/>
                  <a:gd name="T27" fmla="*/ 18 h 80"/>
                  <a:gd name="T28" fmla="*/ 52 w 52"/>
                  <a:gd name="T29" fmla="*/ 30 h 80"/>
                  <a:gd name="T30" fmla="*/ 52 w 52"/>
                  <a:gd name="T31" fmla="*/ 30 h 80"/>
                  <a:gd name="T32" fmla="*/ 51 w 52"/>
                  <a:gd name="T33" fmla="*/ 41 h 80"/>
                  <a:gd name="T34" fmla="*/ 50 w 52"/>
                  <a:gd name="T35" fmla="*/ 46 h 80"/>
                  <a:gd name="T36" fmla="*/ 48 w 52"/>
                  <a:gd name="T37" fmla="*/ 50 h 80"/>
                  <a:gd name="T38" fmla="*/ 46 w 52"/>
                  <a:gd name="T39" fmla="*/ 53 h 80"/>
                  <a:gd name="T40" fmla="*/ 41 w 52"/>
                  <a:gd name="T41" fmla="*/ 55 h 80"/>
                  <a:gd name="T42" fmla="*/ 37 w 52"/>
                  <a:gd name="T43" fmla="*/ 56 h 80"/>
                  <a:gd name="T44" fmla="*/ 31 w 52"/>
                  <a:gd name="T45" fmla="*/ 57 h 80"/>
                  <a:gd name="T46" fmla="*/ 31 w 52"/>
                  <a:gd name="T47" fmla="*/ 57 h 80"/>
                  <a:gd name="T48" fmla="*/ 25 w 52"/>
                  <a:gd name="T49" fmla="*/ 57 h 80"/>
                  <a:gd name="T50" fmla="*/ 21 w 52"/>
                  <a:gd name="T51" fmla="*/ 55 h 80"/>
                  <a:gd name="T52" fmla="*/ 16 w 52"/>
                  <a:gd name="T53" fmla="*/ 53 h 80"/>
                  <a:gd name="T54" fmla="*/ 13 w 52"/>
                  <a:gd name="T55" fmla="*/ 49 h 80"/>
                  <a:gd name="T56" fmla="*/ 13 w 52"/>
                  <a:gd name="T57" fmla="*/ 49 h 80"/>
                  <a:gd name="T58" fmla="*/ 13 w 52"/>
                  <a:gd name="T59" fmla="*/ 80 h 80"/>
                  <a:gd name="T60" fmla="*/ 0 w 52"/>
                  <a:gd name="T61" fmla="*/ 80 h 80"/>
                  <a:gd name="T62" fmla="*/ 0 w 52"/>
                  <a:gd name="T63" fmla="*/ 1 h 80"/>
                  <a:gd name="T64" fmla="*/ 13 w 52"/>
                  <a:gd name="T65" fmla="*/ 1 h 80"/>
                  <a:gd name="T66" fmla="*/ 13 w 52"/>
                  <a:gd name="T67" fmla="*/ 10 h 80"/>
                  <a:gd name="T68" fmla="*/ 38 w 52"/>
                  <a:gd name="T69" fmla="*/ 30 h 80"/>
                  <a:gd name="T70" fmla="*/ 38 w 52"/>
                  <a:gd name="T71" fmla="*/ 30 h 80"/>
                  <a:gd name="T72" fmla="*/ 38 w 52"/>
                  <a:gd name="T73" fmla="*/ 22 h 80"/>
                  <a:gd name="T74" fmla="*/ 37 w 52"/>
                  <a:gd name="T75" fmla="*/ 16 h 80"/>
                  <a:gd name="T76" fmla="*/ 36 w 52"/>
                  <a:gd name="T77" fmla="*/ 13 h 80"/>
                  <a:gd name="T78" fmla="*/ 34 w 52"/>
                  <a:gd name="T79" fmla="*/ 12 h 80"/>
                  <a:gd name="T80" fmla="*/ 31 w 52"/>
                  <a:gd name="T81" fmla="*/ 11 h 80"/>
                  <a:gd name="T82" fmla="*/ 26 w 52"/>
                  <a:gd name="T83" fmla="*/ 11 h 80"/>
                  <a:gd name="T84" fmla="*/ 26 w 52"/>
                  <a:gd name="T85" fmla="*/ 11 h 80"/>
                  <a:gd name="T86" fmla="*/ 22 w 52"/>
                  <a:gd name="T87" fmla="*/ 11 h 80"/>
                  <a:gd name="T88" fmla="*/ 19 w 52"/>
                  <a:gd name="T89" fmla="*/ 12 h 80"/>
                  <a:gd name="T90" fmla="*/ 16 w 52"/>
                  <a:gd name="T91" fmla="*/ 13 h 80"/>
                  <a:gd name="T92" fmla="*/ 14 w 52"/>
                  <a:gd name="T93" fmla="*/ 15 h 80"/>
                  <a:gd name="T94" fmla="*/ 13 w 52"/>
                  <a:gd name="T95" fmla="*/ 22 h 80"/>
                  <a:gd name="T96" fmla="*/ 13 w 52"/>
                  <a:gd name="T97" fmla="*/ 30 h 80"/>
                  <a:gd name="T98" fmla="*/ 13 w 52"/>
                  <a:gd name="T99" fmla="*/ 30 h 80"/>
                  <a:gd name="T100" fmla="*/ 13 w 52"/>
                  <a:gd name="T101" fmla="*/ 38 h 80"/>
                  <a:gd name="T102" fmla="*/ 15 w 52"/>
                  <a:gd name="T103" fmla="*/ 43 h 80"/>
                  <a:gd name="T104" fmla="*/ 18 w 52"/>
                  <a:gd name="T105" fmla="*/ 44 h 80"/>
                  <a:gd name="T106" fmla="*/ 20 w 52"/>
                  <a:gd name="T107" fmla="*/ 46 h 80"/>
                  <a:gd name="T108" fmla="*/ 26 w 52"/>
                  <a:gd name="T109" fmla="*/ 46 h 80"/>
                  <a:gd name="T110" fmla="*/ 26 w 52"/>
                  <a:gd name="T111" fmla="*/ 46 h 80"/>
                  <a:gd name="T112" fmla="*/ 33 w 52"/>
                  <a:gd name="T113" fmla="*/ 46 h 80"/>
                  <a:gd name="T114" fmla="*/ 34 w 52"/>
                  <a:gd name="T115" fmla="*/ 45 h 80"/>
                  <a:gd name="T116" fmla="*/ 36 w 52"/>
                  <a:gd name="T117" fmla="*/ 44 h 80"/>
                  <a:gd name="T118" fmla="*/ 38 w 52"/>
                  <a:gd name="T119" fmla="*/ 39 h 80"/>
                  <a:gd name="T120" fmla="*/ 38 w 52"/>
                  <a:gd name="T121" fmla="*/ 30 h 80"/>
                  <a:gd name="T122" fmla="*/ 38 w 52"/>
                  <a:gd name="T123"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 h="80">
                    <a:moveTo>
                      <a:pt x="13" y="10"/>
                    </a:moveTo>
                    <a:lnTo>
                      <a:pt x="13" y="10"/>
                    </a:lnTo>
                    <a:lnTo>
                      <a:pt x="13" y="10"/>
                    </a:lnTo>
                    <a:lnTo>
                      <a:pt x="16" y="5"/>
                    </a:lnTo>
                    <a:lnTo>
                      <a:pt x="20" y="2"/>
                    </a:lnTo>
                    <a:lnTo>
                      <a:pt x="25" y="1"/>
                    </a:lnTo>
                    <a:lnTo>
                      <a:pt x="31" y="0"/>
                    </a:lnTo>
                    <a:lnTo>
                      <a:pt x="31" y="0"/>
                    </a:lnTo>
                    <a:lnTo>
                      <a:pt x="37" y="1"/>
                    </a:lnTo>
                    <a:lnTo>
                      <a:pt x="42" y="2"/>
                    </a:lnTo>
                    <a:lnTo>
                      <a:pt x="46" y="5"/>
                    </a:lnTo>
                    <a:lnTo>
                      <a:pt x="49" y="9"/>
                    </a:lnTo>
                    <a:lnTo>
                      <a:pt x="50" y="13"/>
                    </a:lnTo>
                    <a:lnTo>
                      <a:pt x="51" y="18"/>
                    </a:lnTo>
                    <a:lnTo>
                      <a:pt x="52" y="30"/>
                    </a:lnTo>
                    <a:lnTo>
                      <a:pt x="52" y="30"/>
                    </a:lnTo>
                    <a:lnTo>
                      <a:pt x="51" y="41"/>
                    </a:lnTo>
                    <a:lnTo>
                      <a:pt x="50" y="46"/>
                    </a:lnTo>
                    <a:lnTo>
                      <a:pt x="48" y="50"/>
                    </a:lnTo>
                    <a:lnTo>
                      <a:pt x="46" y="53"/>
                    </a:lnTo>
                    <a:lnTo>
                      <a:pt x="41" y="55"/>
                    </a:lnTo>
                    <a:lnTo>
                      <a:pt x="37" y="56"/>
                    </a:lnTo>
                    <a:lnTo>
                      <a:pt x="31" y="57"/>
                    </a:lnTo>
                    <a:lnTo>
                      <a:pt x="31" y="57"/>
                    </a:lnTo>
                    <a:lnTo>
                      <a:pt x="25" y="57"/>
                    </a:lnTo>
                    <a:lnTo>
                      <a:pt x="21" y="55"/>
                    </a:lnTo>
                    <a:lnTo>
                      <a:pt x="16" y="53"/>
                    </a:lnTo>
                    <a:lnTo>
                      <a:pt x="13" y="49"/>
                    </a:lnTo>
                    <a:lnTo>
                      <a:pt x="13" y="49"/>
                    </a:lnTo>
                    <a:lnTo>
                      <a:pt x="13" y="80"/>
                    </a:lnTo>
                    <a:lnTo>
                      <a:pt x="0" y="80"/>
                    </a:lnTo>
                    <a:lnTo>
                      <a:pt x="0" y="1"/>
                    </a:lnTo>
                    <a:lnTo>
                      <a:pt x="13" y="1"/>
                    </a:lnTo>
                    <a:lnTo>
                      <a:pt x="13" y="10"/>
                    </a:lnTo>
                    <a:close/>
                    <a:moveTo>
                      <a:pt x="38" y="30"/>
                    </a:moveTo>
                    <a:lnTo>
                      <a:pt x="38" y="30"/>
                    </a:lnTo>
                    <a:lnTo>
                      <a:pt x="38" y="22"/>
                    </a:lnTo>
                    <a:lnTo>
                      <a:pt x="37" y="16"/>
                    </a:lnTo>
                    <a:lnTo>
                      <a:pt x="36" y="13"/>
                    </a:lnTo>
                    <a:lnTo>
                      <a:pt x="34" y="12"/>
                    </a:lnTo>
                    <a:lnTo>
                      <a:pt x="31" y="11"/>
                    </a:lnTo>
                    <a:lnTo>
                      <a:pt x="26" y="11"/>
                    </a:lnTo>
                    <a:lnTo>
                      <a:pt x="26" y="11"/>
                    </a:lnTo>
                    <a:lnTo>
                      <a:pt x="22" y="11"/>
                    </a:lnTo>
                    <a:lnTo>
                      <a:pt x="19" y="12"/>
                    </a:lnTo>
                    <a:lnTo>
                      <a:pt x="16" y="13"/>
                    </a:lnTo>
                    <a:lnTo>
                      <a:pt x="14" y="15"/>
                    </a:lnTo>
                    <a:lnTo>
                      <a:pt x="13" y="22"/>
                    </a:lnTo>
                    <a:lnTo>
                      <a:pt x="13" y="30"/>
                    </a:lnTo>
                    <a:lnTo>
                      <a:pt x="13" y="30"/>
                    </a:lnTo>
                    <a:lnTo>
                      <a:pt x="13" y="38"/>
                    </a:lnTo>
                    <a:lnTo>
                      <a:pt x="15" y="43"/>
                    </a:lnTo>
                    <a:lnTo>
                      <a:pt x="18" y="44"/>
                    </a:lnTo>
                    <a:lnTo>
                      <a:pt x="20" y="46"/>
                    </a:lnTo>
                    <a:lnTo>
                      <a:pt x="26" y="46"/>
                    </a:lnTo>
                    <a:lnTo>
                      <a:pt x="26" y="46"/>
                    </a:lnTo>
                    <a:lnTo>
                      <a:pt x="33" y="46"/>
                    </a:lnTo>
                    <a:lnTo>
                      <a:pt x="34" y="45"/>
                    </a:lnTo>
                    <a:lnTo>
                      <a:pt x="36" y="44"/>
                    </a:lnTo>
                    <a:lnTo>
                      <a:pt x="38" y="39"/>
                    </a:lnTo>
                    <a:lnTo>
                      <a:pt x="38" y="30"/>
                    </a:lnTo>
                    <a:lnTo>
                      <a:pt x="38" y="30"/>
                    </a:lnTo>
                    <a:close/>
                  </a:path>
                </a:pathLst>
              </a:custGeom>
              <a:solidFill>
                <a:srgbClr val="C6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41" name="Gruppieren 340"/>
            <p:cNvGrpSpPr/>
            <p:nvPr/>
          </p:nvGrpSpPr>
          <p:grpSpPr>
            <a:xfrm>
              <a:off x="6553381" y="4555533"/>
              <a:ext cx="396876" cy="396875"/>
              <a:chOff x="6913421" y="5059589"/>
              <a:chExt cx="396876" cy="396875"/>
            </a:xfrm>
          </p:grpSpPr>
          <p:sp>
            <p:nvSpPr>
              <p:cNvPr id="446" name="Freeform 1653"/>
              <p:cNvSpPr>
                <a:spLocks/>
              </p:cNvSpPr>
              <p:nvPr/>
            </p:nvSpPr>
            <p:spPr bwMode="auto">
              <a:xfrm>
                <a:off x="6913421" y="5059589"/>
                <a:ext cx="396876" cy="396875"/>
              </a:xfrm>
              <a:custGeom>
                <a:avLst/>
                <a:gdLst>
                  <a:gd name="T0" fmla="*/ 36 w 250"/>
                  <a:gd name="T1" fmla="*/ 0 h 250"/>
                  <a:gd name="T2" fmla="*/ 36 w 250"/>
                  <a:gd name="T3" fmla="*/ 0 h 250"/>
                  <a:gd name="T4" fmla="*/ 31 w 250"/>
                  <a:gd name="T5" fmla="*/ 0 h 250"/>
                  <a:gd name="T6" fmla="*/ 24 w 250"/>
                  <a:gd name="T7" fmla="*/ 2 h 250"/>
                  <a:gd name="T8" fmla="*/ 18 w 250"/>
                  <a:gd name="T9" fmla="*/ 4 h 250"/>
                  <a:gd name="T10" fmla="*/ 11 w 250"/>
                  <a:gd name="T11" fmla="*/ 9 h 250"/>
                  <a:gd name="T12" fmla="*/ 8 w 250"/>
                  <a:gd name="T13" fmla="*/ 12 h 250"/>
                  <a:gd name="T14" fmla="*/ 6 w 250"/>
                  <a:gd name="T15" fmla="*/ 15 h 250"/>
                  <a:gd name="T16" fmla="*/ 4 w 250"/>
                  <a:gd name="T17" fmla="*/ 19 h 250"/>
                  <a:gd name="T18" fmla="*/ 2 w 250"/>
                  <a:gd name="T19" fmla="*/ 24 h 250"/>
                  <a:gd name="T20" fmla="*/ 0 w 250"/>
                  <a:gd name="T21" fmla="*/ 29 h 250"/>
                  <a:gd name="T22" fmla="*/ 0 w 250"/>
                  <a:gd name="T23" fmla="*/ 36 h 250"/>
                  <a:gd name="T24" fmla="*/ 0 w 250"/>
                  <a:gd name="T25" fmla="*/ 214 h 250"/>
                  <a:gd name="T26" fmla="*/ 0 w 250"/>
                  <a:gd name="T27" fmla="*/ 214 h 250"/>
                  <a:gd name="T28" fmla="*/ 0 w 250"/>
                  <a:gd name="T29" fmla="*/ 219 h 250"/>
                  <a:gd name="T30" fmla="*/ 2 w 250"/>
                  <a:gd name="T31" fmla="*/ 226 h 250"/>
                  <a:gd name="T32" fmla="*/ 5 w 250"/>
                  <a:gd name="T33" fmla="*/ 232 h 250"/>
                  <a:gd name="T34" fmla="*/ 9 w 250"/>
                  <a:gd name="T35" fmla="*/ 239 h 250"/>
                  <a:gd name="T36" fmla="*/ 11 w 250"/>
                  <a:gd name="T37" fmla="*/ 242 h 250"/>
                  <a:gd name="T38" fmla="*/ 16 w 250"/>
                  <a:gd name="T39" fmla="*/ 244 h 250"/>
                  <a:gd name="T40" fmla="*/ 20 w 250"/>
                  <a:gd name="T41" fmla="*/ 246 h 250"/>
                  <a:gd name="T42" fmla="*/ 24 w 250"/>
                  <a:gd name="T43" fmla="*/ 248 h 250"/>
                  <a:gd name="T44" fmla="*/ 30 w 250"/>
                  <a:gd name="T45" fmla="*/ 249 h 250"/>
                  <a:gd name="T46" fmla="*/ 36 w 250"/>
                  <a:gd name="T47" fmla="*/ 250 h 250"/>
                  <a:gd name="T48" fmla="*/ 214 w 250"/>
                  <a:gd name="T49" fmla="*/ 250 h 250"/>
                  <a:gd name="T50" fmla="*/ 214 w 250"/>
                  <a:gd name="T51" fmla="*/ 250 h 250"/>
                  <a:gd name="T52" fmla="*/ 220 w 250"/>
                  <a:gd name="T53" fmla="*/ 249 h 250"/>
                  <a:gd name="T54" fmla="*/ 225 w 250"/>
                  <a:gd name="T55" fmla="*/ 248 h 250"/>
                  <a:gd name="T56" fmla="*/ 233 w 250"/>
                  <a:gd name="T57" fmla="*/ 245 h 250"/>
                  <a:gd name="T58" fmla="*/ 239 w 250"/>
                  <a:gd name="T59" fmla="*/ 241 h 250"/>
                  <a:gd name="T60" fmla="*/ 242 w 250"/>
                  <a:gd name="T61" fmla="*/ 239 h 250"/>
                  <a:gd name="T62" fmla="*/ 244 w 250"/>
                  <a:gd name="T63" fmla="*/ 234 h 250"/>
                  <a:gd name="T64" fmla="*/ 247 w 250"/>
                  <a:gd name="T65" fmla="*/ 231 h 250"/>
                  <a:gd name="T66" fmla="*/ 249 w 250"/>
                  <a:gd name="T67" fmla="*/ 226 h 250"/>
                  <a:gd name="T68" fmla="*/ 250 w 250"/>
                  <a:gd name="T69" fmla="*/ 220 h 250"/>
                  <a:gd name="T70" fmla="*/ 250 w 250"/>
                  <a:gd name="T71" fmla="*/ 214 h 250"/>
                  <a:gd name="T72" fmla="*/ 250 w 250"/>
                  <a:gd name="T73" fmla="*/ 36 h 250"/>
                  <a:gd name="T74" fmla="*/ 250 w 250"/>
                  <a:gd name="T75" fmla="*/ 36 h 250"/>
                  <a:gd name="T76" fmla="*/ 250 w 250"/>
                  <a:gd name="T77" fmla="*/ 30 h 250"/>
                  <a:gd name="T78" fmla="*/ 249 w 250"/>
                  <a:gd name="T79" fmla="*/ 25 h 250"/>
                  <a:gd name="T80" fmla="*/ 246 w 250"/>
                  <a:gd name="T81" fmla="*/ 18 h 250"/>
                  <a:gd name="T82" fmla="*/ 241 w 250"/>
                  <a:gd name="T83" fmla="*/ 11 h 250"/>
                  <a:gd name="T84" fmla="*/ 238 w 250"/>
                  <a:gd name="T85" fmla="*/ 9 h 250"/>
                  <a:gd name="T86" fmla="*/ 235 w 250"/>
                  <a:gd name="T87" fmla="*/ 5 h 250"/>
                  <a:gd name="T88" fmla="*/ 230 w 250"/>
                  <a:gd name="T89" fmla="*/ 3 h 250"/>
                  <a:gd name="T90" fmla="*/ 226 w 250"/>
                  <a:gd name="T91" fmla="*/ 1 h 250"/>
                  <a:gd name="T92" fmla="*/ 221 w 250"/>
                  <a:gd name="T93" fmla="*/ 0 h 250"/>
                  <a:gd name="T94" fmla="*/ 214 w 250"/>
                  <a:gd name="T95" fmla="*/ 0 h 250"/>
                  <a:gd name="T96" fmla="*/ 36 w 250"/>
                  <a:gd name="T9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250">
                    <a:moveTo>
                      <a:pt x="36" y="0"/>
                    </a:moveTo>
                    <a:lnTo>
                      <a:pt x="36" y="0"/>
                    </a:lnTo>
                    <a:lnTo>
                      <a:pt x="31" y="0"/>
                    </a:lnTo>
                    <a:lnTo>
                      <a:pt x="24" y="2"/>
                    </a:lnTo>
                    <a:lnTo>
                      <a:pt x="18" y="4"/>
                    </a:lnTo>
                    <a:lnTo>
                      <a:pt x="11" y="9"/>
                    </a:lnTo>
                    <a:lnTo>
                      <a:pt x="8" y="12"/>
                    </a:lnTo>
                    <a:lnTo>
                      <a:pt x="6" y="15"/>
                    </a:lnTo>
                    <a:lnTo>
                      <a:pt x="4" y="19"/>
                    </a:lnTo>
                    <a:lnTo>
                      <a:pt x="2" y="24"/>
                    </a:lnTo>
                    <a:lnTo>
                      <a:pt x="0" y="29"/>
                    </a:lnTo>
                    <a:lnTo>
                      <a:pt x="0" y="36"/>
                    </a:lnTo>
                    <a:lnTo>
                      <a:pt x="0" y="214"/>
                    </a:lnTo>
                    <a:lnTo>
                      <a:pt x="0" y="214"/>
                    </a:lnTo>
                    <a:lnTo>
                      <a:pt x="0" y="219"/>
                    </a:lnTo>
                    <a:lnTo>
                      <a:pt x="2" y="226"/>
                    </a:lnTo>
                    <a:lnTo>
                      <a:pt x="5" y="232"/>
                    </a:lnTo>
                    <a:lnTo>
                      <a:pt x="9" y="239"/>
                    </a:lnTo>
                    <a:lnTo>
                      <a:pt x="11" y="242"/>
                    </a:lnTo>
                    <a:lnTo>
                      <a:pt x="16" y="244"/>
                    </a:lnTo>
                    <a:lnTo>
                      <a:pt x="20" y="246"/>
                    </a:lnTo>
                    <a:lnTo>
                      <a:pt x="24" y="248"/>
                    </a:lnTo>
                    <a:lnTo>
                      <a:pt x="30" y="249"/>
                    </a:lnTo>
                    <a:lnTo>
                      <a:pt x="36" y="250"/>
                    </a:lnTo>
                    <a:lnTo>
                      <a:pt x="214" y="250"/>
                    </a:lnTo>
                    <a:lnTo>
                      <a:pt x="214" y="250"/>
                    </a:lnTo>
                    <a:lnTo>
                      <a:pt x="220" y="249"/>
                    </a:lnTo>
                    <a:lnTo>
                      <a:pt x="225" y="248"/>
                    </a:lnTo>
                    <a:lnTo>
                      <a:pt x="233" y="245"/>
                    </a:lnTo>
                    <a:lnTo>
                      <a:pt x="239" y="241"/>
                    </a:lnTo>
                    <a:lnTo>
                      <a:pt x="242" y="239"/>
                    </a:lnTo>
                    <a:lnTo>
                      <a:pt x="244" y="234"/>
                    </a:lnTo>
                    <a:lnTo>
                      <a:pt x="247" y="231"/>
                    </a:lnTo>
                    <a:lnTo>
                      <a:pt x="249" y="226"/>
                    </a:lnTo>
                    <a:lnTo>
                      <a:pt x="250" y="220"/>
                    </a:lnTo>
                    <a:lnTo>
                      <a:pt x="250" y="214"/>
                    </a:lnTo>
                    <a:lnTo>
                      <a:pt x="250" y="36"/>
                    </a:lnTo>
                    <a:lnTo>
                      <a:pt x="250" y="36"/>
                    </a:lnTo>
                    <a:lnTo>
                      <a:pt x="250" y="30"/>
                    </a:lnTo>
                    <a:lnTo>
                      <a:pt x="249" y="25"/>
                    </a:lnTo>
                    <a:lnTo>
                      <a:pt x="246" y="18"/>
                    </a:lnTo>
                    <a:lnTo>
                      <a:pt x="241" y="11"/>
                    </a:lnTo>
                    <a:lnTo>
                      <a:pt x="238" y="9"/>
                    </a:lnTo>
                    <a:lnTo>
                      <a:pt x="235" y="5"/>
                    </a:lnTo>
                    <a:lnTo>
                      <a:pt x="230" y="3"/>
                    </a:lnTo>
                    <a:lnTo>
                      <a:pt x="226" y="1"/>
                    </a:lnTo>
                    <a:lnTo>
                      <a:pt x="221" y="0"/>
                    </a:lnTo>
                    <a:lnTo>
                      <a:pt x="214" y="0"/>
                    </a:lnTo>
                    <a:lnTo>
                      <a:pt x="36" y="0"/>
                    </a:lnTo>
                    <a:close/>
                  </a:path>
                </a:pathLst>
              </a:custGeom>
              <a:solidFill>
                <a:srgbClr val="3D6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7" name="Freeform 1654"/>
              <p:cNvSpPr>
                <a:spLocks noEditPoints="1"/>
              </p:cNvSpPr>
              <p:nvPr/>
            </p:nvSpPr>
            <p:spPr bwMode="auto">
              <a:xfrm>
                <a:off x="6956284" y="5188176"/>
                <a:ext cx="120650" cy="125413"/>
              </a:xfrm>
              <a:custGeom>
                <a:avLst/>
                <a:gdLst>
                  <a:gd name="T0" fmla="*/ 21 w 76"/>
                  <a:gd name="T1" fmla="*/ 64 h 79"/>
                  <a:gd name="T2" fmla="*/ 16 w 76"/>
                  <a:gd name="T3" fmla="*/ 79 h 79"/>
                  <a:gd name="T4" fmla="*/ 0 w 76"/>
                  <a:gd name="T5" fmla="*/ 79 h 79"/>
                  <a:gd name="T6" fmla="*/ 26 w 76"/>
                  <a:gd name="T7" fmla="*/ 0 h 79"/>
                  <a:gd name="T8" fmla="*/ 49 w 76"/>
                  <a:gd name="T9" fmla="*/ 0 h 79"/>
                  <a:gd name="T10" fmla="*/ 76 w 76"/>
                  <a:gd name="T11" fmla="*/ 79 h 79"/>
                  <a:gd name="T12" fmla="*/ 60 w 76"/>
                  <a:gd name="T13" fmla="*/ 79 h 79"/>
                  <a:gd name="T14" fmla="*/ 56 w 76"/>
                  <a:gd name="T15" fmla="*/ 64 h 79"/>
                  <a:gd name="T16" fmla="*/ 21 w 76"/>
                  <a:gd name="T17" fmla="*/ 64 h 79"/>
                  <a:gd name="T18" fmla="*/ 38 w 76"/>
                  <a:gd name="T19" fmla="*/ 11 h 79"/>
                  <a:gd name="T20" fmla="*/ 38 w 76"/>
                  <a:gd name="T21" fmla="*/ 11 h 79"/>
                  <a:gd name="T22" fmla="*/ 24 w 76"/>
                  <a:gd name="T23" fmla="*/ 52 h 79"/>
                  <a:gd name="T24" fmla="*/ 52 w 76"/>
                  <a:gd name="T25" fmla="*/ 52 h 79"/>
                  <a:gd name="T26" fmla="*/ 38 w 76"/>
                  <a:gd name="T27"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9">
                    <a:moveTo>
                      <a:pt x="21" y="64"/>
                    </a:moveTo>
                    <a:lnTo>
                      <a:pt x="16" y="79"/>
                    </a:lnTo>
                    <a:lnTo>
                      <a:pt x="0" y="79"/>
                    </a:lnTo>
                    <a:lnTo>
                      <a:pt x="26" y="0"/>
                    </a:lnTo>
                    <a:lnTo>
                      <a:pt x="49" y="0"/>
                    </a:lnTo>
                    <a:lnTo>
                      <a:pt x="76" y="79"/>
                    </a:lnTo>
                    <a:lnTo>
                      <a:pt x="60" y="79"/>
                    </a:lnTo>
                    <a:lnTo>
                      <a:pt x="56" y="64"/>
                    </a:lnTo>
                    <a:lnTo>
                      <a:pt x="21" y="64"/>
                    </a:lnTo>
                    <a:close/>
                    <a:moveTo>
                      <a:pt x="38" y="11"/>
                    </a:moveTo>
                    <a:lnTo>
                      <a:pt x="38" y="11"/>
                    </a:lnTo>
                    <a:lnTo>
                      <a:pt x="24" y="52"/>
                    </a:lnTo>
                    <a:lnTo>
                      <a:pt x="52" y="52"/>
                    </a:lnTo>
                    <a:lnTo>
                      <a:pt x="38" y="11"/>
                    </a:lnTo>
                    <a:close/>
                  </a:path>
                </a:pathLst>
              </a:custGeom>
              <a:solidFill>
                <a:srgbClr val="C5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8" name="Freeform 1655"/>
              <p:cNvSpPr>
                <a:spLocks noEditPoints="1"/>
              </p:cNvSpPr>
              <p:nvPr/>
            </p:nvSpPr>
            <p:spPr bwMode="auto">
              <a:xfrm>
                <a:off x="7084871" y="5224689"/>
                <a:ext cx="82550" cy="127000"/>
              </a:xfrm>
              <a:custGeom>
                <a:avLst/>
                <a:gdLst>
                  <a:gd name="T0" fmla="*/ 13 w 52"/>
                  <a:gd name="T1" fmla="*/ 8 h 80"/>
                  <a:gd name="T2" fmla="*/ 14 w 52"/>
                  <a:gd name="T3" fmla="*/ 8 h 80"/>
                  <a:gd name="T4" fmla="*/ 14 w 52"/>
                  <a:gd name="T5" fmla="*/ 8 h 80"/>
                  <a:gd name="T6" fmla="*/ 17 w 52"/>
                  <a:gd name="T7" fmla="*/ 4 h 80"/>
                  <a:gd name="T8" fmla="*/ 21 w 52"/>
                  <a:gd name="T9" fmla="*/ 2 h 80"/>
                  <a:gd name="T10" fmla="*/ 25 w 52"/>
                  <a:gd name="T11" fmla="*/ 0 h 80"/>
                  <a:gd name="T12" fmla="*/ 32 w 52"/>
                  <a:gd name="T13" fmla="*/ 0 h 80"/>
                  <a:gd name="T14" fmla="*/ 32 w 52"/>
                  <a:gd name="T15" fmla="*/ 0 h 80"/>
                  <a:gd name="T16" fmla="*/ 38 w 52"/>
                  <a:gd name="T17" fmla="*/ 1 h 80"/>
                  <a:gd name="T18" fmla="*/ 44 w 52"/>
                  <a:gd name="T19" fmla="*/ 2 h 80"/>
                  <a:gd name="T20" fmla="*/ 47 w 52"/>
                  <a:gd name="T21" fmla="*/ 5 h 80"/>
                  <a:gd name="T22" fmla="*/ 49 w 52"/>
                  <a:gd name="T23" fmla="*/ 8 h 80"/>
                  <a:gd name="T24" fmla="*/ 51 w 52"/>
                  <a:gd name="T25" fmla="*/ 13 h 80"/>
                  <a:gd name="T26" fmla="*/ 52 w 52"/>
                  <a:gd name="T27" fmla="*/ 18 h 80"/>
                  <a:gd name="T28" fmla="*/ 52 w 52"/>
                  <a:gd name="T29" fmla="*/ 30 h 80"/>
                  <a:gd name="T30" fmla="*/ 52 w 52"/>
                  <a:gd name="T31" fmla="*/ 30 h 80"/>
                  <a:gd name="T32" fmla="*/ 52 w 52"/>
                  <a:gd name="T33" fmla="*/ 41 h 80"/>
                  <a:gd name="T34" fmla="*/ 51 w 52"/>
                  <a:gd name="T35" fmla="*/ 45 h 80"/>
                  <a:gd name="T36" fmla="*/ 49 w 52"/>
                  <a:gd name="T37" fmla="*/ 49 h 80"/>
                  <a:gd name="T38" fmla="*/ 46 w 52"/>
                  <a:gd name="T39" fmla="*/ 53 h 80"/>
                  <a:gd name="T40" fmla="*/ 43 w 52"/>
                  <a:gd name="T41" fmla="*/ 55 h 80"/>
                  <a:gd name="T42" fmla="*/ 37 w 52"/>
                  <a:gd name="T43" fmla="*/ 56 h 80"/>
                  <a:gd name="T44" fmla="*/ 32 w 52"/>
                  <a:gd name="T45" fmla="*/ 57 h 80"/>
                  <a:gd name="T46" fmla="*/ 32 w 52"/>
                  <a:gd name="T47" fmla="*/ 57 h 80"/>
                  <a:gd name="T48" fmla="*/ 26 w 52"/>
                  <a:gd name="T49" fmla="*/ 56 h 80"/>
                  <a:gd name="T50" fmla="*/ 21 w 52"/>
                  <a:gd name="T51" fmla="*/ 55 h 80"/>
                  <a:gd name="T52" fmla="*/ 18 w 52"/>
                  <a:gd name="T53" fmla="*/ 53 h 80"/>
                  <a:gd name="T54" fmla="*/ 14 w 52"/>
                  <a:gd name="T55" fmla="*/ 48 h 80"/>
                  <a:gd name="T56" fmla="*/ 14 w 52"/>
                  <a:gd name="T57" fmla="*/ 48 h 80"/>
                  <a:gd name="T58" fmla="*/ 14 w 52"/>
                  <a:gd name="T59" fmla="*/ 80 h 80"/>
                  <a:gd name="T60" fmla="*/ 0 w 52"/>
                  <a:gd name="T61" fmla="*/ 80 h 80"/>
                  <a:gd name="T62" fmla="*/ 0 w 52"/>
                  <a:gd name="T63" fmla="*/ 1 h 80"/>
                  <a:gd name="T64" fmla="*/ 14 w 52"/>
                  <a:gd name="T65" fmla="*/ 1 h 80"/>
                  <a:gd name="T66" fmla="*/ 13 w 52"/>
                  <a:gd name="T67" fmla="*/ 8 h 80"/>
                  <a:gd name="T68" fmla="*/ 39 w 52"/>
                  <a:gd name="T69" fmla="*/ 30 h 80"/>
                  <a:gd name="T70" fmla="*/ 39 w 52"/>
                  <a:gd name="T71" fmla="*/ 30 h 80"/>
                  <a:gd name="T72" fmla="*/ 39 w 52"/>
                  <a:gd name="T73" fmla="*/ 21 h 80"/>
                  <a:gd name="T74" fmla="*/ 38 w 52"/>
                  <a:gd name="T75" fmla="*/ 15 h 80"/>
                  <a:gd name="T76" fmla="*/ 36 w 52"/>
                  <a:gd name="T77" fmla="*/ 13 h 80"/>
                  <a:gd name="T78" fmla="*/ 34 w 52"/>
                  <a:gd name="T79" fmla="*/ 11 h 80"/>
                  <a:gd name="T80" fmla="*/ 32 w 52"/>
                  <a:gd name="T81" fmla="*/ 10 h 80"/>
                  <a:gd name="T82" fmla="*/ 27 w 52"/>
                  <a:gd name="T83" fmla="*/ 9 h 80"/>
                  <a:gd name="T84" fmla="*/ 27 w 52"/>
                  <a:gd name="T85" fmla="*/ 9 h 80"/>
                  <a:gd name="T86" fmla="*/ 23 w 52"/>
                  <a:gd name="T87" fmla="*/ 10 h 80"/>
                  <a:gd name="T88" fmla="*/ 20 w 52"/>
                  <a:gd name="T89" fmla="*/ 11 h 80"/>
                  <a:gd name="T90" fmla="*/ 17 w 52"/>
                  <a:gd name="T91" fmla="*/ 13 h 80"/>
                  <a:gd name="T92" fmla="*/ 16 w 52"/>
                  <a:gd name="T93" fmla="*/ 15 h 80"/>
                  <a:gd name="T94" fmla="*/ 14 w 52"/>
                  <a:gd name="T95" fmla="*/ 18 h 80"/>
                  <a:gd name="T96" fmla="*/ 14 w 52"/>
                  <a:gd name="T97" fmla="*/ 21 h 80"/>
                  <a:gd name="T98" fmla="*/ 14 w 52"/>
                  <a:gd name="T99" fmla="*/ 30 h 80"/>
                  <a:gd name="T100" fmla="*/ 14 w 52"/>
                  <a:gd name="T101" fmla="*/ 30 h 80"/>
                  <a:gd name="T102" fmla="*/ 14 w 52"/>
                  <a:gd name="T103" fmla="*/ 37 h 80"/>
                  <a:gd name="T104" fmla="*/ 17 w 52"/>
                  <a:gd name="T105" fmla="*/ 43 h 80"/>
                  <a:gd name="T106" fmla="*/ 18 w 52"/>
                  <a:gd name="T107" fmla="*/ 44 h 80"/>
                  <a:gd name="T108" fmla="*/ 21 w 52"/>
                  <a:gd name="T109" fmla="*/ 45 h 80"/>
                  <a:gd name="T110" fmla="*/ 27 w 52"/>
                  <a:gd name="T111" fmla="*/ 46 h 80"/>
                  <a:gd name="T112" fmla="*/ 27 w 52"/>
                  <a:gd name="T113" fmla="*/ 46 h 80"/>
                  <a:gd name="T114" fmla="*/ 33 w 52"/>
                  <a:gd name="T115" fmla="*/ 46 h 80"/>
                  <a:gd name="T116" fmla="*/ 35 w 52"/>
                  <a:gd name="T117" fmla="*/ 45 h 80"/>
                  <a:gd name="T118" fmla="*/ 37 w 52"/>
                  <a:gd name="T119" fmla="*/ 43 h 80"/>
                  <a:gd name="T120" fmla="*/ 38 w 52"/>
                  <a:gd name="T121" fmla="*/ 38 h 80"/>
                  <a:gd name="T122" fmla="*/ 39 w 52"/>
                  <a:gd name="T123" fmla="*/ 30 h 80"/>
                  <a:gd name="T124" fmla="*/ 39 w 52"/>
                  <a:gd name="T125"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80">
                    <a:moveTo>
                      <a:pt x="13" y="8"/>
                    </a:moveTo>
                    <a:lnTo>
                      <a:pt x="14" y="8"/>
                    </a:lnTo>
                    <a:lnTo>
                      <a:pt x="14" y="8"/>
                    </a:lnTo>
                    <a:lnTo>
                      <a:pt x="17" y="4"/>
                    </a:lnTo>
                    <a:lnTo>
                      <a:pt x="21" y="2"/>
                    </a:lnTo>
                    <a:lnTo>
                      <a:pt x="25" y="0"/>
                    </a:lnTo>
                    <a:lnTo>
                      <a:pt x="32" y="0"/>
                    </a:lnTo>
                    <a:lnTo>
                      <a:pt x="32" y="0"/>
                    </a:lnTo>
                    <a:lnTo>
                      <a:pt x="38" y="1"/>
                    </a:lnTo>
                    <a:lnTo>
                      <a:pt x="44" y="2"/>
                    </a:lnTo>
                    <a:lnTo>
                      <a:pt x="47" y="5"/>
                    </a:lnTo>
                    <a:lnTo>
                      <a:pt x="49" y="8"/>
                    </a:lnTo>
                    <a:lnTo>
                      <a:pt x="51" y="13"/>
                    </a:lnTo>
                    <a:lnTo>
                      <a:pt x="52" y="18"/>
                    </a:lnTo>
                    <a:lnTo>
                      <a:pt x="52" y="30"/>
                    </a:lnTo>
                    <a:lnTo>
                      <a:pt x="52" y="30"/>
                    </a:lnTo>
                    <a:lnTo>
                      <a:pt x="52" y="41"/>
                    </a:lnTo>
                    <a:lnTo>
                      <a:pt x="51" y="45"/>
                    </a:lnTo>
                    <a:lnTo>
                      <a:pt x="49" y="49"/>
                    </a:lnTo>
                    <a:lnTo>
                      <a:pt x="46" y="53"/>
                    </a:lnTo>
                    <a:lnTo>
                      <a:pt x="43" y="55"/>
                    </a:lnTo>
                    <a:lnTo>
                      <a:pt x="37" y="56"/>
                    </a:lnTo>
                    <a:lnTo>
                      <a:pt x="32" y="57"/>
                    </a:lnTo>
                    <a:lnTo>
                      <a:pt x="32" y="57"/>
                    </a:lnTo>
                    <a:lnTo>
                      <a:pt x="26" y="56"/>
                    </a:lnTo>
                    <a:lnTo>
                      <a:pt x="21" y="55"/>
                    </a:lnTo>
                    <a:lnTo>
                      <a:pt x="18" y="53"/>
                    </a:lnTo>
                    <a:lnTo>
                      <a:pt x="14" y="48"/>
                    </a:lnTo>
                    <a:lnTo>
                      <a:pt x="14" y="48"/>
                    </a:lnTo>
                    <a:lnTo>
                      <a:pt x="14" y="80"/>
                    </a:lnTo>
                    <a:lnTo>
                      <a:pt x="0" y="80"/>
                    </a:lnTo>
                    <a:lnTo>
                      <a:pt x="0" y="1"/>
                    </a:lnTo>
                    <a:lnTo>
                      <a:pt x="14" y="1"/>
                    </a:lnTo>
                    <a:lnTo>
                      <a:pt x="13" y="8"/>
                    </a:lnTo>
                    <a:close/>
                    <a:moveTo>
                      <a:pt x="39" y="30"/>
                    </a:moveTo>
                    <a:lnTo>
                      <a:pt x="39" y="30"/>
                    </a:lnTo>
                    <a:lnTo>
                      <a:pt x="39" y="21"/>
                    </a:lnTo>
                    <a:lnTo>
                      <a:pt x="38" y="15"/>
                    </a:lnTo>
                    <a:lnTo>
                      <a:pt x="36" y="13"/>
                    </a:lnTo>
                    <a:lnTo>
                      <a:pt x="34" y="11"/>
                    </a:lnTo>
                    <a:lnTo>
                      <a:pt x="32" y="10"/>
                    </a:lnTo>
                    <a:lnTo>
                      <a:pt x="27" y="9"/>
                    </a:lnTo>
                    <a:lnTo>
                      <a:pt x="27" y="9"/>
                    </a:lnTo>
                    <a:lnTo>
                      <a:pt x="23" y="10"/>
                    </a:lnTo>
                    <a:lnTo>
                      <a:pt x="20" y="11"/>
                    </a:lnTo>
                    <a:lnTo>
                      <a:pt x="17" y="13"/>
                    </a:lnTo>
                    <a:lnTo>
                      <a:pt x="16" y="15"/>
                    </a:lnTo>
                    <a:lnTo>
                      <a:pt x="14" y="18"/>
                    </a:lnTo>
                    <a:lnTo>
                      <a:pt x="14" y="21"/>
                    </a:lnTo>
                    <a:lnTo>
                      <a:pt x="14" y="30"/>
                    </a:lnTo>
                    <a:lnTo>
                      <a:pt x="14" y="30"/>
                    </a:lnTo>
                    <a:lnTo>
                      <a:pt x="14" y="37"/>
                    </a:lnTo>
                    <a:lnTo>
                      <a:pt x="17" y="43"/>
                    </a:lnTo>
                    <a:lnTo>
                      <a:pt x="18" y="44"/>
                    </a:lnTo>
                    <a:lnTo>
                      <a:pt x="21" y="45"/>
                    </a:lnTo>
                    <a:lnTo>
                      <a:pt x="27" y="46"/>
                    </a:lnTo>
                    <a:lnTo>
                      <a:pt x="27" y="46"/>
                    </a:lnTo>
                    <a:lnTo>
                      <a:pt x="33" y="46"/>
                    </a:lnTo>
                    <a:lnTo>
                      <a:pt x="35" y="45"/>
                    </a:lnTo>
                    <a:lnTo>
                      <a:pt x="37" y="43"/>
                    </a:lnTo>
                    <a:lnTo>
                      <a:pt x="38" y="38"/>
                    </a:lnTo>
                    <a:lnTo>
                      <a:pt x="39" y="30"/>
                    </a:lnTo>
                    <a:lnTo>
                      <a:pt x="39" y="30"/>
                    </a:lnTo>
                    <a:close/>
                  </a:path>
                </a:pathLst>
              </a:custGeom>
              <a:solidFill>
                <a:srgbClr val="C5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9" name="Freeform 1656"/>
              <p:cNvSpPr>
                <a:spLocks noEditPoints="1"/>
              </p:cNvSpPr>
              <p:nvPr/>
            </p:nvSpPr>
            <p:spPr bwMode="auto">
              <a:xfrm>
                <a:off x="7186472" y="5224689"/>
                <a:ext cx="80963" cy="127000"/>
              </a:xfrm>
              <a:custGeom>
                <a:avLst/>
                <a:gdLst>
                  <a:gd name="T0" fmla="*/ 12 w 51"/>
                  <a:gd name="T1" fmla="*/ 8 h 80"/>
                  <a:gd name="T2" fmla="*/ 13 w 51"/>
                  <a:gd name="T3" fmla="*/ 8 h 80"/>
                  <a:gd name="T4" fmla="*/ 13 w 51"/>
                  <a:gd name="T5" fmla="*/ 8 h 80"/>
                  <a:gd name="T6" fmla="*/ 16 w 51"/>
                  <a:gd name="T7" fmla="*/ 4 h 80"/>
                  <a:gd name="T8" fmla="*/ 20 w 51"/>
                  <a:gd name="T9" fmla="*/ 2 h 80"/>
                  <a:gd name="T10" fmla="*/ 25 w 51"/>
                  <a:gd name="T11" fmla="*/ 0 h 80"/>
                  <a:gd name="T12" fmla="*/ 30 w 51"/>
                  <a:gd name="T13" fmla="*/ 0 h 80"/>
                  <a:gd name="T14" fmla="*/ 30 w 51"/>
                  <a:gd name="T15" fmla="*/ 0 h 80"/>
                  <a:gd name="T16" fmla="*/ 37 w 51"/>
                  <a:gd name="T17" fmla="*/ 1 h 80"/>
                  <a:gd name="T18" fmla="*/ 42 w 51"/>
                  <a:gd name="T19" fmla="*/ 2 h 80"/>
                  <a:gd name="T20" fmla="*/ 45 w 51"/>
                  <a:gd name="T21" fmla="*/ 5 h 80"/>
                  <a:gd name="T22" fmla="*/ 49 w 51"/>
                  <a:gd name="T23" fmla="*/ 8 h 80"/>
                  <a:gd name="T24" fmla="*/ 50 w 51"/>
                  <a:gd name="T25" fmla="*/ 13 h 80"/>
                  <a:gd name="T26" fmla="*/ 51 w 51"/>
                  <a:gd name="T27" fmla="*/ 18 h 80"/>
                  <a:gd name="T28" fmla="*/ 51 w 51"/>
                  <a:gd name="T29" fmla="*/ 30 h 80"/>
                  <a:gd name="T30" fmla="*/ 51 w 51"/>
                  <a:gd name="T31" fmla="*/ 30 h 80"/>
                  <a:gd name="T32" fmla="*/ 51 w 51"/>
                  <a:gd name="T33" fmla="*/ 41 h 80"/>
                  <a:gd name="T34" fmla="*/ 50 w 51"/>
                  <a:gd name="T35" fmla="*/ 45 h 80"/>
                  <a:gd name="T36" fmla="*/ 48 w 51"/>
                  <a:gd name="T37" fmla="*/ 49 h 80"/>
                  <a:gd name="T38" fmla="*/ 45 w 51"/>
                  <a:gd name="T39" fmla="*/ 53 h 80"/>
                  <a:gd name="T40" fmla="*/ 41 w 51"/>
                  <a:gd name="T41" fmla="*/ 55 h 80"/>
                  <a:gd name="T42" fmla="*/ 37 w 51"/>
                  <a:gd name="T43" fmla="*/ 56 h 80"/>
                  <a:gd name="T44" fmla="*/ 30 w 51"/>
                  <a:gd name="T45" fmla="*/ 57 h 80"/>
                  <a:gd name="T46" fmla="*/ 30 w 51"/>
                  <a:gd name="T47" fmla="*/ 57 h 80"/>
                  <a:gd name="T48" fmla="*/ 25 w 51"/>
                  <a:gd name="T49" fmla="*/ 56 h 80"/>
                  <a:gd name="T50" fmla="*/ 21 w 51"/>
                  <a:gd name="T51" fmla="*/ 55 h 80"/>
                  <a:gd name="T52" fmla="*/ 16 w 51"/>
                  <a:gd name="T53" fmla="*/ 53 h 80"/>
                  <a:gd name="T54" fmla="*/ 13 w 51"/>
                  <a:gd name="T55" fmla="*/ 48 h 80"/>
                  <a:gd name="T56" fmla="*/ 13 w 51"/>
                  <a:gd name="T57" fmla="*/ 48 h 80"/>
                  <a:gd name="T58" fmla="*/ 13 w 51"/>
                  <a:gd name="T59" fmla="*/ 80 h 80"/>
                  <a:gd name="T60" fmla="*/ 0 w 51"/>
                  <a:gd name="T61" fmla="*/ 80 h 80"/>
                  <a:gd name="T62" fmla="*/ 0 w 51"/>
                  <a:gd name="T63" fmla="*/ 1 h 80"/>
                  <a:gd name="T64" fmla="*/ 13 w 51"/>
                  <a:gd name="T65" fmla="*/ 1 h 80"/>
                  <a:gd name="T66" fmla="*/ 12 w 51"/>
                  <a:gd name="T67" fmla="*/ 8 h 80"/>
                  <a:gd name="T68" fmla="*/ 38 w 51"/>
                  <a:gd name="T69" fmla="*/ 30 h 80"/>
                  <a:gd name="T70" fmla="*/ 38 w 51"/>
                  <a:gd name="T71" fmla="*/ 30 h 80"/>
                  <a:gd name="T72" fmla="*/ 38 w 51"/>
                  <a:gd name="T73" fmla="*/ 21 h 80"/>
                  <a:gd name="T74" fmla="*/ 37 w 51"/>
                  <a:gd name="T75" fmla="*/ 15 h 80"/>
                  <a:gd name="T76" fmla="*/ 36 w 51"/>
                  <a:gd name="T77" fmla="*/ 13 h 80"/>
                  <a:gd name="T78" fmla="*/ 34 w 51"/>
                  <a:gd name="T79" fmla="*/ 11 h 80"/>
                  <a:gd name="T80" fmla="*/ 30 w 51"/>
                  <a:gd name="T81" fmla="*/ 10 h 80"/>
                  <a:gd name="T82" fmla="*/ 26 w 51"/>
                  <a:gd name="T83" fmla="*/ 9 h 80"/>
                  <a:gd name="T84" fmla="*/ 26 w 51"/>
                  <a:gd name="T85" fmla="*/ 9 h 80"/>
                  <a:gd name="T86" fmla="*/ 22 w 51"/>
                  <a:gd name="T87" fmla="*/ 10 h 80"/>
                  <a:gd name="T88" fmla="*/ 18 w 51"/>
                  <a:gd name="T89" fmla="*/ 11 h 80"/>
                  <a:gd name="T90" fmla="*/ 16 w 51"/>
                  <a:gd name="T91" fmla="*/ 13 h 80"/>
                  <a:gd name="T92" fmla="*/ 14 w 51"/>
                  <a:gd name="T93" fmla="*/ 15 h 80"/>
                  <a:gd name="T94" fmla="*/ 13 w 51"/>
                  <a:gd name="T95" fmla="*/ 18 h 80"/>
                  <a:gd name="T96" fmla="*/ 13 w 51"/>
                  <a:gd name="T97" fmla="*/ 21 h 80"/>
                  <a:gd name="T98" fmla="*/ 13 w 51"/>
                  <a:gd name="T99" fmla="*/ 30 h 80"/>
                  <a:gd name="T100" fmla="*/ 13 w 51"/>
                  <a:gd name="T101" fmla="*/ 30 h 80"/>
                  <a:gd name="T102" fmla="*/ 13 w 51"/>
                  <a:gd name="T103" fmla="*/ 37 h 80"/>
                  <a:gd name="T104" fmla="*/ 15 w 51"/>
                  <a:gd name="T105" fmla="*/ 43 h 80"/>
                  <a:gd name="T106" fmla="*/ 17 w 51"/>
                  <a:gd name="T107" fmla="*/ 44 h 80"/>
                  <a:gd name="T108" fmla="*/ 20 w 51"/>
                  <a:gd name="T109" fmla="*/ 45 h 80"/>
                  <a:gd name="T110" fmla="*/ 26 w 51"/>
                  <a:gd name="T111" fmla="*/ 46 h 80"/>
                  <a:gd name="T112" fmla="*/ 26 w 51"/>
                  <a:gd name="T113" fmla="*/ 46 h 80"/>
                  <a:gd name="T114" fmla="*/ 31 w 51"/>
                  <a:gd name="T115" fmla="*/ 46 h 80"/>
                  <a:gd name="T116" fmla="*/ 34 w 51"/>
                  <a:gd name="T117" fmla="*/ 45 h 80"/>
                  <a:gd name="T118" fmla="*/ 36 w 51"/>
                  <a:gd name="T119" fmla="*/ 43 h 80"/>
                  <a:gd name="T120" fmla="*/ 38 w 51"/>
                  <a:gd name="T121" fmla="*/ 38 h 80"/>
                  <a:gd name="T122" fmla="*/ 38 w 51"/>
                  <a:gd name="T123" fmla="*/ 30 h 80"/>
                  <a:gd name="T124" fmla="*/ 38 w 51"/>
                  <a:gd name="T125"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80">
                    <a:moveTo>
                      <a:pt x="12" y="8"/>
                    </a:moveTo>
                    <a:lnTo>
                      <a:pt x="13" y="8"/>
                    </a:lnTo>
                    <a:lnTo>
                      <a:pt x="13" y="8"/>
                    </a:lnTo>
                    <a:lnTo>
                      <a:pt x="16" y="4"/>
                    </a:lnTo>
                    <a:lnTo>
                      <a:pt x="20" y="2"/>
                    </a:lnTo>
                    <a:lnTo>
                      <a:pt x="25" y="0"/>
                    </a:lnTo>
                    <a:lnTo>
                      <a:pt x="30" y="0"/>
                    </a:lnTo>
                    <a:lnTo>
                      <a:pt x="30" y="0"/>
                    </a:lnTo>
                    <a:lnTo>
                      <a:pt x="37" y="1"/>
                    </a:lnTo>
                    <a:lnTo>
                      <a:pt x="42" y="2"/>
                    </a:lnTo>
                    <a:lnTo>
                      <a:pt x="45" y="5"/>
                    </a:lnTo>
                    <a:lnTo>
                      <a:pt x="49" y="8"/>
                    </a:lnTo>
                    <a:lnTo>
                      <a:pt x="50" y="13"/>
                    </a:lnTo>
                    <a:lnTo>
                      <a:pt x="51" y="18"/>
                    </a:lnTo>
                    <a:lnTo>
                      <a:pt x="51" y="30"/>
                    </a:lnTo>
                    <a:lnTo>
                      <a:pt x="51" y="30"/>
                    </a:lnTo>
                    <a:lnTo>
                      <a:pt x="51" y="41"/>
                    </a:lnTo>
                    <a:lnTo>
                      <a:pt x="50" y="45"/>
                    </a:lnTo>
                    <a:lnTo>
                      <a:pt x="48" y="49"/>
                    </a:lnTo>
                    <a:lnTo>
                      <a:pt x="45" y="53"/>
                    </a:lnTo>
                    <a:lnTo>
                      <a:pt x="41" y="55"/>
                    </a:lnTo>
                    <a:lnTo>
                      <a:pt x="37" y="56"/>
                    </a:lnTo>
                    <a:lnTo>
                      <a:pt x="30" y="57"/>
                    </a:lnTo>
                    <a:lnTo>
                      <a:pt x="30" y="57"/>
                    </a:lnTo>
                    <a:lnTo>
                      <a:pt x="25" y="56"/>
                    </a:lnTo>
                    <a:lnTo>
                      <a:pt x="21" y="55"/>
                    </a:lnTo>
                    <a:lnTo>
                      <a:pt x="16" y="53"/>
                    </a:lnTo>
                    <a:lnTo>
                      <a:pt x="13" y="48"/>
                    </a:lnTo>
                    <a:lnTo>
                      <a:pt x="13" y="48"/>
                    </a:lnTo>
                    <a:lnTo>
                      <a:pt x="13" y="80"/>
                    </a:lnTo>
                    <a:lnTo>
                      <a:pt x="0" y="80"/>
                    </a:lnTo>
                    <a:lnTo>
                      <a:pt x="0" y="1"/>
                    </a:lnTo>
                    <a:lnTo>
                      <a:pt x="13" y="1"/>
                    </a:lnTo>
                    <a:lnTo>
                      <a:pt x="12" y="8"/>
                    </a:lnTo>
                    <a:close/>
                    <a:moveTo>
                      <a:pt x="38" y="30"/>
                    </a:moveTo>
                    <a:lnTo>
                      <a:pt x="38" y="30"/>
                    </a:lnTo>
                    <a:lnTo>
                      <a:pt x="38" y="21"/>
                    </a:lnTo>
                    <a:lnTo>
                      <a:pt x="37" y="15"/>
                    </a:lnTo>
                    <a:lnTo>
                      <a:pt x="36" y="13"/>
                    </a:lnTo>
                    <a:lnTo>
                      <a:pt x="34" y="11"/>
                    </a:lnTo>
                    <a:lnTo>
                      <a:pt x="30" y="10"/>
                    </a:lnTo>
                    <a:lnTo>
                      <a:pt x="26" y="9"/>
                    </a:lnTo>
                    <a:lnTo>
                      <a:pt x="26" y="9"/>
                    </a:lnTo>
                    <a:lnTo>
                      <a:pt x="22" y="10"/>
                    </a:lnTo>
                    <a:lnTo>
                      <a:pt x="18" y="11"/>
                    </a:lnTo>
                    <a:lnTo>
                      <a:pt x="16" y="13"/>
                    </a:lnTo>
                    <a:lnTo>
                      <a:pt x="14" y="15"/>
                    </a:lnTo>
                    <a:lnTo>
                      <a:pt x="13" y="18"/>
                    </a:lnTo>
                    <a:lnTo>
                      <a:pt x="13" y="21"/>
                    </a:lnTo>
                    <a:lnTo>
                      <a:pt x="13" y="30"/>
                    </a:lnTo>
                    <a:lnTo>
                      <a:pt x="13" y="30"/>
                    </a:lnTo>
                    <a:lnTo>
                      <a:pt x="13" y="37"/>
                    </a:lnTo>
                    <a:lnTo>
                      <a:pt x="15" y="43"/>
                    </a:lnTo>
                    <a:lnTo>
                      <a:pt x="17" y="44"/>
                    </a:lnTo>
                    <a:lnTo>
                      <a:pt x="20" y="45"/>
                    </a:lnTo>
                    <a:lnTo>
                      <a:pt x="26" y="46"/>
                    </a:lnTo>
                    <a:lnTo>
                      <a:pt x="26" y="46"/>
                    </a:lnTo>
                    <a:lnTo>
                      <a:pt x="31" y="46"/>
                    </a:lnTo>
                    <a:lnTo>
                      <a:pt x="34" y="45"/>
                    </a:lnTo>
                    <a:lnTo>
                      <a:pt x="36" y="43"/>
                    </a:lnTo>
                    <a:lnTo>
                      <a:pt x="38" y="38"/>
                    </a:lnTo>
                    <a:lnTo>
                      <a:pt x="38" y="30"/>
                    </a:lnTo>
                    <a:lnTo>
                      <a:pt x="38" y="30"/>
                    </a:lnTo>
                    <a:close/>
                  </a:path>
                </a:pathLst>
              </a:custGeom>
              <a:solidFill>
                <a:srgbClr val="C5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42" name="Gruppieren 341"/>
            <p:cNvGrpSpPr/>
            <p:nvPr/>
          </p:nvGrpSpPr>
          <p:grpSpPr>
            <a:xfrm>
              <a:off x="6350181" y="3545882"/>
              <a:ext cx="396876" cy="396875"/>
              <a:chOff x="6710221" y="4049938"/>
              <a:chExt cx="396876" cy="396875"/>
            </a:xfrm>
          </p:grpSpPr>
          <p:sp>
            <p:nvSpPr>
              <p:cNvPr id="442" name="Freeform 1657"/>
              <p:cNvSpPr>
                <a:spLocks/>
              </p:cNvSpPr>
              <p:nvPr/>
            </p:nvSpPr>
            <p:spPr bwMode="auto">
              <a:xfrm>
                <a:off x="6710221" y="4049938"/>
                <a:ext cx="396876" cy="396875"/>
              </a:xfrm>
              <a:custGeom>
                <a:avLst/>
                <a:gdLst>
                  <a:gd name="T0" fmla="*/ 37 w 250"/>
                  <a:gd name="T1" fmla="*/ 0 h 250"/>
                  <a:gd name="T2" fmla="*/ 37 w 250"/>
                  <a:gd name="T3" fmla="*/ 0 h 250"/>
                  <a:gd name="T4" fmla="*/ 30 w 250"/>
                  <a:gd name="T5" fmla="*/ 0 h 250"/>
                  <a:gd name="T6" fmla="*/ 25 w 250"/>
                  <a:gd name="T7" fmla="*/ 1 h 250"/>
                  <a:gd name="T8" fmla="*/ 18 w 250"/>
                  <a:gd name="T9" fmla="*/ 4 h 250"/>
                  <a:gd name="T10" fmla="*/ 12 w 250"/>
                  <a:gd name="T11" fmla="*/ 9 h 250"/>
                  <a:gd name="T12" fmla="*/ 9 w 250"/>
                  <a:gd name="T13" fmla="*/ 12 h 250"/>
                  <a:gd name="T14" fmla="*/ 5 w 250"/>
                  <a:gd name="T15" fmla="*/ 15 h 250"/>
                  <a:gd name="T16" fmla="*/ 3 w 250"/>
                  <a:gd name="T17" fmla="*/ 20 h 250"/>
                  <a:gd name="T18" fmla="*/ 2 w 250"/>
                  <a:gd name="T19" fmla="*/ 24 h 250"/>
                  <a:gd name="T20" fmla="*/ 0 w 250"/>
                  <a:gd name="T21" fmla="*/ 29 h 250"/>
                  <a:gd name="T22" fmla="*/ 0 w 250"/>
                  <a:gd name="T23" fmla="*/ 36 h 250"/>
                  <a:gd name="T24" fmla="*/ 0 w 250"/>
                  <a:gd name="T25" fmla="*/ 214 h 250"/>
                  <a:gd name="T26" fmla="*/ 0 w 250"/>
                  <a:gd name="T27" fmla="*/ 214 h 250"/>
                  <a:gd name="T28" fmla="*/ 1 w 250"/>
                  <a:gd name="T29" fmla="*/ 219 h 250"/>
                  <a:gd name="T30" fmla="*/ 2 w 250"/>
                  <a:gd name="T31" fmla="*/ 226 h 250"/>
                  <a:gd name="T32" fmla="*/ 4 w 250"/>
                  <a:gd name="T33" fmla="*/ 232 h 250"/>
                  <a:gd name="T34" fmla="*/ 9 w 250"/>
                  <a:gd name="T35" fmla="*/ 239 h 250"/>
                  <a:gd name="T36" fmla="*/ 12 w 250"/>
                  <a:gd name="T37" fmla="*/ 242 h 250"/>
                  <a:gd name="T38" fmla="*/ 15 w 250"/>
                  <a:gd name="T39" fmla="*/ 244 h 250"/>
                  <a:gd name="T40" fmla="*/ 19 w 250"/>
                  <a:gd name="T41" fmla="*/ 246 h 250"/>
                  <a:gd name="T42" fmla="*/ 25 w 250"/>
                  <a:gd name="T43" fmla="*/ 248 h 250"/>
                  <a:gd name="T44" fmla="*/ 30 w 250"/>
                  <a:gd name="T45" fmla="*/ 250 h 250"/>
                  <a:gd name="T46" fmla="*/ 37 w 250"/>
                  <a:gd name="T47" fmla="*/ 250 h 250"/>
                  <a:gd name="T48" fmla="*/ 214 w 250"/>
                  <a:gd name="T49" fmla="*/ 250 h 250"/>
                  <a:gd name="T50" fmla="*/ 214 w 250"/>
                  <a:gd name="T51" fmla="*/ 250 h 250"/>
                  <a:gd name="T52" fmla="*/ 220 w 250"/>
                  <a:gd name="T53" fmla="*/ 250 h 250"/>
                  <a:gd name="T54" fmla="*/ 226 w 250"/>
                  <a:gd name="T55" fmla="*/ 248 h 250"/>
                  <a:gd name="T56" fmla="*/ 232 w 250"/>
                  <a:gd name="T57" fmla="*/ 245 h 250"/>
                  <a:gd name="T58" fmla="*/ 239 w 250"/>
                  <a:gd name="T59" fmla="*/ 241 h 250"/>
                  <a:gd name="T60" fmla="*/ 242 w 250"/>
                  <a:gd name="T61" fmla="*/ 239 h 250"/>
                  <a:gd name="T62" fmla="*/ 245 w 250"/>
                  <a:gd name="T63" fmla="*/ 234 h 250"/>
                  <a:gd name="T64" fmla="*/ 247 w 250"/>
                  <a:gd name="T65" fmla="*/ 230 h 250"/>
                  <a:gd name="T66" fmla="*/ 248 w 250"/>
                  <a:gd name="T67" fmla="*/ 226 h 250"/>
                  <a:gd name="T68" fmla="*/ 249 w 250"/>
                  <a:gd name="T69" fmla="*/ 220 h 250"/>
                  <a:gd name="T70" fmla="*/ 250 w 250"/>
                  <a:gd name="T71" fmla="*/ 214 h 250"/>
                  <a:gd name="T72" fmla="*/ 250 w 250"/>
                  <a:gd name="T73" fmla="*/ 36 h 250"/>
                  <a:gd name="T74" fmla="*/ 250 w 250"/>
                  <a:gd name="T75" fmla="*/ 36 h 250"/>
                  <a:gd name="T76" fmla="*/ 249 w 250"/>
                  <a:gd name="T77" fmla="*/ 30 h 250"/>
                  <a:gd name="T78" fmla="*/ 248 w 250"/>
                  <a:gd name="T79" fmla="*/ 25 h 250"/>
                  <a:gd name="T80" fmla="*/ 246 w 250"/>
                  <a:gd name="T81" fmla="*/ 17 h 250"/>
                  <a:gd name="T82" fmla="*/ 242 w 250"/>
                  <a:gd name="T83" fmla="*/ 11 h 250"/>
                  <a:gd name="T84" fmla="*/ 239 w 250"/>
                  <a:gd name="T85" fmla="*/ 8 h 250"/>
                  <a:gd name="T86" fmla="*/ 235 w 250"/>
                  <a:gd name="T87" fmla="*/ 6 h 250"/>
                  <a:gd name="T88" fmla="*/ 231 w 250"/>
                  <a:gd name="T89" fmla="*/ 3 h 250"/>
                  <a:gd name="T90" fmla="*/ 226 w 250"/>
                  <a:gd name="T91" fmla="*/ 1 h 250"/>
                  <a:gd name="T92" fmla="*/ 220 w 250"/>
                  <a:gd name="T93" fmla="*/ 0 h 250"/>
                  <a:gd name="T94" fmla="*/ 214 w 250"/>
                  <a:gd name="T95" fmla="*/ 0 h 250"/>
                  <a:gd name="T96" fmla="*/ 37 w 250"/>
                  <a:gd name="T9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250">
                    <a:moveTo>
                      <a:pt x="37" y="0"/>
                    </a:moveTo>
                    <a:lnTo>
                      <a:pt x="37" y="0"/>
                    </a:lnTo>
                    <a:lnTo>
                      <a:pt x="30" y="0"/>
                    </a:lnTo>
                    <a:lnTo>
                      <a:pt x="25" y="1"/>
                    </a:lnTo>
                    <a:lnTo>
                      <a:pt x="18" y="4"/>
                    </a:lnTo>
                    <a:lnTo>
                      <a:pt x="12" y="9"/>
                    </a:lnTo>
                    <a:lnTo>
                      <a:pt x="9" y="12"/>
                    </a:lnTo>
                    <a:lnTo>
                      <a:pt x="5" y="15"/>
                    </a:lnTo>
                    <a:lnTo>
                      <a:pt x="3" y="20"/>
                    </a:lnTo>
                    <a:lnTo>
                      <a:pt x="2" y="24"/>
                    </a:lnTo>
                    <a:lnTo>
                      <a:pt x="0" y="29"/>
                    </a:lnTo>
                    <a:lnTo>
                      <a:pt x="0" y="36"/>
                    </a:lnTo>
                    <a:lnTo>
                      <a:pt x="0" y="214"/>
                    </a:lnTo>
                    <a:lnTo>
                      <a:pt x="0" y="214"/>
                    </a:lnTo>
                    <a:lnTo>
                      <a:pt x="1" y="219"/>
                    </a:lnTo>
                    <a:lnTo>
                      <a:pt x="2" y="226"/>
                    </a:lnTo>
                    <a:lnTo>
                      <a:pt x="4" y="232"/>
                    </a:lnTo>
                    <a:lnTo>
                      <a:pt x="9" y="239"/>
                    </a:lnTo>
                    <a:lnTo>
                      <a:pt x="12" y="242"/>
                    </a:lnTo>
                    <a:lnTo>
                      <a:pt x="15" y="244"/>
                    </a:lnTo>
                    <a:lnTo>
                      <a:pt x="19" y="246"/>
                    </a:lnTo>
                    <a:lnTo>
                      <a:pt x="25" y="248"/>
                    </a:lnTo>
                    <a:lnTo>
                      <a:pt x="30" y="250"/>
                    </a:lnTo>
                    <a:lnTo>
                      <a:pt x="37" y="250"/>
                    </a:lnTo>
                    <a:lnTo>
                      <a:pt x="214" y="250"/>
                    </a:lnTo>
                    <a:lnTo>
                      <a:pt x="214" y="250"/>
                    </a:lnTo>
                    <a:lnTo>
                      <a:pt x="220" y="250"/>
                    </a:lnTo>
                    <a:lnTo>
                      <a:pt x="226" y="248"/>
                    </a:lnTo>
                    <a:lnTo>
                      <a:pt x="232" y="245"/>
                    </a:lnTo>
                    <a:lnTo>
                      <a:pt x="239" y="241"/>
                    </a:lnTo>
                    <a:lnTo>
                      <a:pt x="242" y="239"/>
                    </a:lnTo>
                    <a:lnTo>
                      <a:pt x="245" y="234"/>
                    </a:lnTo>
                    <a:lnTo>
                      <a:pt x="247" y="230"/>
                    </a:lnTo>
                    <a:lnTo>
                      <a:pt x="248" y="226"/>
                    </a:lnTo>
                    <a:lnTo>
                      <a:pt x="249" y="220"/>
                    </a:lnTo>
                    <a:lnTo>
                      <a:pt x="250" y="214"/>
                    </a:lnTo>
                    <a:lnTo>
                      <a:pt x="250" y="36"/>
                    </a:lnTo>
                    <a:lnTo>
                      <a:pt x="250" y="36"/>
                    </a:lnTo>
                    <a:lnTo>
                      <a:pt x="249" y="30"/>
                    </a:lnTo>
                    <a:lnTo>
                      <a:pt x="248" y="25"/>
                    </a:lnTo>
                    <a:lnTo>
                      <a:pt x="246" y="17"/>
                    </a:lnTo>
                    <a:lnTo>
                      <a:pt x="242" y="11"/>
                    </a:lnTo>
                    <a:lnTo>
                      <a:pt x="239" y="8"/>
                    </a:lnTo>
                    <a:lnTo>
                      <a:pt x="235" y="6"/>
                    </a:lnTo>
                    <a:lnTo>
                      <a:pt x="231" y="3"/>
                    </a:lnTo>
                    <a:lnTo>
                      <a:pt x="226" y="1"/>
                    </a:lnTo>
                    <a:lnTo>
                      <a:pt x="220" y="0"/>
                    </a:lnTo>
                    <a:lnTo>
                      <a:pt x="214" y="0"/>
                    </a:lnTo>
                    <a:lnTo>
                      <a:pt x="37" y="0"/>
                    </a:lnTo>
                    <a:close/>
                  </a:path>
                </a:pathLst>
              </a:custGeom>
              <a:solidFill>
                <a:srgbClr val="868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3" name="Freeform 1658"/>
              <p:cNvSpPr>
                <a:spLocks noEditPoints="1"/>
              </p:cNvSpPr>
              <p:nvPr/>
            </p:nvSpPr>
            <p:spPr bwMode="auto">
              <a:xfrm>
                <a:off x="6753083" y="4178526"/>
                <a:ext cx="120650" cy="125413"/>
              </a:xfrm>
              <a:custGeom>
                <a:avLst/>
                <a:gdLst>
                  <a:gd name="T0" fmla="*/ 22 w 76"/>
                  <a:gd name="T1" fmla="*/ 64 h 79"/>
                  <a:gd name="T2" fmla="*/ 16 w 76"/>
                  <a:gd name="T3" fmla="*/ 79 h 79"/>
                  <a:gd name="T4" fmla="*/ 0 w 76"/>
                  <a:gd name="T5" fmla="*/ 79 h 79"/>
                  <a:gd name="T6" fmla="*/ 27 w 76"/>
                  <a:gd name="T7" fmla="*/ 0 h 79"/>
                  <a:gd name="T8" fmla="*/ 49 w 76"/>
                  <a:gd name="T9" fmla="*/ 0 h 79"/>
                  <a:gd name="T10" fmla="*/ 76 w 76"/>
                  <a:gd name="T11" fmla="*/ 79 h 79"/>
                  <a:gd name="T12" fmla="*/ 60 w 76"/>
                  <a:gd name="T13" fmla="*/ 79 h 79"/>
                  <a:gd name="T14" fmla="*/ 55 w 76"/>
                  <a:gd name="T15" fmla="*/ 64 h 79"/>
                  <a:gd name="T16" fmla="*/ 22 w 76"/>
                  <a:gd name="T17" fmla="*/ 64 h 79"/>
                  <a:gd name="T18" fmla="*/ 39 w 76"/>
                  <a:gd name="T19" fmla="*/ 11 h 79"/>
                  <a:gd name="T20" fmla="*/ 38 w 76"/>
                  <a:gd name="T21" fmla="*/ 11 h 79"/>
                  <a:gd name="T22" fmla="*/ 25 w 76"/>
                  <a:gd name="T23" fmla="*/ 52 h 79"/>
                  <a:gd name="T24" fmla="*/ 52 w 76"/>
                  <a:gd name="T25" fmla="*/ 52 h 79"/>
                  <a:gd name="T26" fmla="*/ 39 w 76"/>
                  <a:gd name="T27"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9">
                    <a:moveTo>
                      <a:pt x="22" y="64"/>
                    </a:moveTo>
                    <a:lnTo>
                      <a:pt x="16" y="79"/>
                    </a:lnTo>
                    <a:lnTo>
                      <a:pt x="0" y="79"/>
                    </a:lnTo>
                    <a:lnTo>
                      <a:pt x="27" y="0"/>
                    </a:lnTo>
                    <a:lnTo>
                      <a:pt x="49" y="0"/>
                    </a:lnTo>
                    <a:lnTo>
                      <a:pt x="76" y="79"/>
                    </a:lnTo>
                    <a:lnTo>
                      <a:pt x="60" y="79"/>
                    </a:lnTo>
                    <a:lnTo>
                      <a:pt x="55" y="64"/>
                    </a:lnTo>
                    <a:lnTo>
                      <a:pt x="22" y="64"/>
                    </a:lnTo>
                    <a:close/>
                    <a:moveTo>
                      <a:pt x="39" y="11"/>
                    </a:moveTo>
                    <a:lnTo>
                      <a:pt x="38" y="11"/>
                    </a:lnTo>
                    <a:lnTo>
                      <a:pt x="25" y="52"/>
                    </a:lnTo>
                    <a:lnTo>
                      <a:pt x="52" y="52"/>
                    </a:lnTo>
                    <a:lnTo>
                      <a:pt x="39" y="11"/>
                    </a:lnTo>
                    <a:close/>
                  </a:path>
                </a:pathLst>
              </a:custGeom>
              <a:solidFill>
                <a:srgbClr val="DB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4" name="Freeform 1659"/>
              <p:cNvSpPr>
                <a:spLocks noEditPoints="1"/>
              </p:cNvSpPr>
              <p:nvPr/>
            </p:nvSpPr>
            <p:spPr bwMode="auto">
              <a:xfrm>
                <a:off x="6883259" y="4215038"/>
                <a:ext cx="82550" cy="127000"/>
              </a:xfrm>
              <a:custGeom>
                <a:avLst/>
                <a:gdLst>
                  <a:gd name="T0" fmla="*/ 13 w 52"/>
                  <a:gd name="T1" fmla="*/ 8 h 80"/>
                  <a:gd name="T2" fmla="*/ 13 w 52"/>
                  <a:gd name="T3" fmla="*/ 8 h 80"/>
                  <a:gd name="T4" fmla="*/ 13 w 52"/>
                  <a:gd name="T5" fmla="*/ 8 h 80"/>
                  <a:gd name="T6" fmla="*/ 16 w 52"/>
                  <a:gd name="T7" fmla="*/ 4 h 80"/>
                  <a:gd name="T8" fmla="*/ 21 w 52"/>
                  <a:gd name="T9" fmla="*/ 2 h 80"/>
                  <a:gd name="T10" fmla="*/ 25 w 52"/>
                  <a:gd name="T11" fmla="*/ 0 h 80"/>
                  <a:gd name="T12" fmla="*/ 30 w 52"/>
                  <a:gd name="T13" fmla="*/ 0 h 80"/>
                  <a:gd name="T14" fmla="*/ 30 w 52"/>
                  <a:gd name="T15" fmla="*/ 0 h 80"/>
                  <a:gd name="T16" fmla="*/ 37 w 52"/>
                  <a:gd name="T17" fmla="*/ 0 h 80"/>
                  <a:gd name="T18" fmla="*/ 42 w 52"/>
                  <a:gd name="T19" fmla="*/ 2 h 80"/>
                  <a:gd name="T20" fmla="*/ 46 w 52"/>
                  <a:gd name="T21" fmla="*/ 5 h 80"/>
                  <a:gd name="T22" fmla="*/ 49 w 52"/>
                  <a:gd name="T23" fmla="*/ 8 h 80"/>
                  <a:gd name="T24" fmla="*/ 51 w 52"/>
                  <a:gd name="T25" fmla="*/ 13 h 80"/>
                  <a:gd name="T26" fmla="*/ 51 w 52"/>
                  <a:gd name="T27" fmla="*/ 18 h 80"/>
                  <a:gd name="T28" fmla="*/ 52 w 52"/>
                  <a:gd name="T29" fmla="*/ 30 h 80"/>
                  <a:gd name="T30" fmla="*/ 52 w 52"/>
                  <a:gd name="T31" fmla="*/ 30 h 80"/>
                  <a:gd name="T32" fmla="*/ 51 w 52"/>
                  <a:gd name="T33" fmla="*/ 41 h 80"/>
                  <a:gd name="T34" fmla="*/ 50 w 52"/>
                  <a:gd name="T35" fmla="*/ 45 h 80"/>
                  <a:gd name="T36" fmla="*/ 48 w 52"/>
                  <a:gd name="T37" fmla="*/ 49 h 80"/>
                  <a:gd name="T38" fmla="*/ 45 w 52"/>
                  <a:gd name="T39" fmla="*/ 53 h 80"/>
                  <a:gd name="T40" fmla="*/ 42 w 52"/>
                  <a:gd name="T41" fmla="*/ 55 h 80"/>
                  <a:gd name="T42" fmla="*/ 37 w 52"/>
                  <a:gd name="T43" fmla="*/ 56 h 80"/>
                  <a:gd name="T44" fmla="*/ 30 w 52"/>
                  <a:gd name="T45" fmla="*/ 56 h 80"/>
                  <a:gd name="T46" fmla="*/ 30 w 52"/>
                  <a:gd name="T47" fmla="*/ 56 h 80"/>
                  <a:gd name="T48" fmla="*/ 25 w 52"/>
                  <a:gd name="T49" fmla="*/ 56 h 80"/>
                  <a:gd name="T50" fmla="*/ 21 w 52"/>
                  <a:gd name="T51" fmla="*/ 55 h 80"/>
                  <a:gd name="T52" fmla="*/ 16 w 52"/>
                  <a:gd name="T53" fmla="*/ 53 h 80"/>
                  <a:gd name="T54" fmla="*/ 14 w 52"/>
                  <a:gd name="T55" fmla="*/ 48 h 80"/>
                  <a:gd name="T56" fmla="*/ 13 w 52"/>
                  <a:gd name="T57" fmla="*/ 48 h 80"/>
                  <a:gd name="T58" fmla="*/ 13 w 52"/>
                  <a:gd name="T59" fmla="*/ 80 h 80"/>
                  <a:gd name="T60" fmla="*/ 0 w 52"/>
                  <a:gd name="T61" fmla="*/ 80 h 80"/>
                  <a:gd name="T62" fmla="*/ 0 w 52"/>
                  <a:gd name="T63" fmla="*/ 1 h 80"/>
                  <a:gd name="T64" fmla="*/ 13 w 52"/>
                  <a:gd name="T65" fmla="*/ 1 h 80"/>
                  <a:gd name="T66" fmla="*/ 13 w 52"/>
                  <a:gd name="T67" fmla="*/ 8 h 80"/>
                  <a:gd name="T68" fmla="*/ 38 w 52"/>
                  <a:gd name="T69" fmla="*/ 30 h 80"/>
                  <a:gd name="T70" fmla="*/ 38 w 52"/>
                  <a:gd name="T71" fmla="*/ 30 h 80"/>
                  <a:gd name="T72" fmla="*/ 38 w 52"/>
                  <a:gd name="T73" fmla="*/ 21 h 80"/>
                  <a:gd name="T74" fmla="*/ 37 w 52"/>
                  <a:gd name="T75" fmla="*/ 15 h 80"/>
                  <a:gd name="T76" fmla="*/ 36 w 52"/>
                  <a:gd name="T77" fmla="*/ 13 h 80"/>
                  <a:gd name="T78" fmla="*/ 33 w 52"/>
                  <a:gd name="T79" fmla="*/ 12 h 80"/>
                  <a:gd name="T80" fmla="*/ 30 w 52"/>
                  <a:gd name="T81" fmla="*/ 11 h 80"/>
                  <a:gd name="T82" fmla="*/ 26 w 52"/>
                  <a:gd name="T83" fmla="*/ 9 h 80"/>
                  <a:gd name="T84" fmla="*/ 26 w 52"/>
                  <a:gd name="T85" fmla="*/ 9 h 80"/>
                  <a:gd name="T86" fmla="*/ 22 w 52"/>
                  <a:gd name="T87" fmla="*/ 11 h 80"/>
                  <a:gd name="T88" fmla="*/ 18 w 52"/>
                  <a:gd name="T89" fmla="*/ 11 h 80"/>
                  <a:gd name="T90" fmla="*/ 16 w 52"/>
                  <a:gd name="T91" fmla="*/ 13 h 80"/>
                  <a:gd name="T92" fmla="*/ 15 w 52"/>
                  <a:gd name="T93" fmla="*/ 15 h 80"/>
                  <a:gd name="T94" fmla="*/ 14 w 52"/>
                  <a:gd name="T95" fmla="*/ 17 h 80"/>
                  <a:gd name="T96" fmla="*/ 13 w 52"/>
                  <a:gd name="T97" fmla="*/ 21 h 80"/>
                  <a:gd name="T98" fmla="*/ 13 w 52"/>
                  <a:gd name="T99" fmla="*/ 30 h 80"/>
                  <a:gd name="T100" fmla="*/ 13 w 52"/>
                  <a:gd name="T101" fmla="*/ 30 h 80"/>
                  <a:gd name="T102" fmla="*/ 14 w 52"/>
                  <a:gd name="T103" fmla="*/ 38 h 80"/>
                  <a:gd name="T104" fmla="*/ 15 w 52"/>
                  <a:gd name="T105" fmla="*/ 42 h 80"/>
                  <a:gd name="T106" fmla="*/ 17 w 52"/>
                  <a:gd name="T107" fmla="*/ 44 h 80"/>
                  <a:gd name="T108" fmla="*/ 19 w 52"/>
                  <a:gd name="T109" fmla="*/ 45 h 80"/>
                  <a:gd name="T110" fmla="*/ 26 w 52"/>
                  <a:gd name="T111" fmla="*/ 46 h 80"/>
                  <a:gd name="T112" fmla="*/ 26 w 52"/>
                  <a:gd name="T113" fmla="*/ 46 h 80"/>
                  <a:gd name="T114" fmla="*/ 32 w 52"/>
                  <a:gd name="T115" fmla="*/ 45 h 80"/>
                  <a:gd name="T116" fmla="*/ 35 w 52"/>
                  <a:gd name="T117" fmla="*/ 45 h 80"/>
                  <a:gd name="T118" fmla="*/ 36 w 52"/>
                  <a:gd name="T119" fmla="*/ 43 h 80"/>
                  <a:gd name="T120" fmla="*/ 38 w 52"/>
                  <a:gd name="T121" fmla="*/ 38 h 80"/>
                  <a:gd name="T122" fmla="*/ 38 w 52"/>
                  <a:gd name="T123" fmla="*/ 30 h 80"/>
                  <a:gd name="T124" fmla="*/ 38 w 52"/>
                  <a:gd name="T125"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80">
                    <a:moveTo>
                      <a:pt x="13" y="8"/>
                    </a:moveTo>
                    <a:lnTo>
                      <a:pt x="13" y="8"/>
                    </a:lnTo>
                    <a:lnTo>
                      <a:pt x="13" y="8"/>
                    </a:lnTo>
                    <a:lnTo>
                      <a:pt x="16" y="4"/>
                    </a:lnTo>
                    <a:lnTo>
                      <a:pt x="21" y="2"/>
                    </a:lnTo>
                    <a:lnTo>
                      <a:pt x="25" y="0"/>
                    </a:lnTo>
                    <a:lnTo>
                      <a:pt x="30" y="0"/>
                    </a:lnTo>
                    <a:lnTo>
                      <a:pt x="30" y="0"/>
                    </a:lnTo>
                    <a:lnTo>
                      <a:pt x="37" y="0"/>
                    </a:lnTo>
                    <a:lnTo>
                      <a:pt x="42" y="2"/>
                    </a:lnTo>
                    <a:lnTo>
                      <a:pt x="46" y="5"/>
                    </a:lnTo>
                    <a:lnTo>
                      <a:pt x="49" y="8"/>
                    </a:lnTo>
                    <a:lnTo>
                      <a:pt x="51" y="13"/>
                    </a:lnTo>
                    <a:lnTo>
                      <a:pt x="51" y="18"/>
                    </a:lnTo>
                    <a:lnTo>
                      <a:pt x="52" y="30"/>
                    </a:lnTo>
                    <a:lnTo>
                      <a:pt x="52" y="30"/>
                    </a:lnTo>
                    <a:lnTo>
                      <a:pt x="51" y="41"/>
                    </a:lnTo>
                    <a:lnTo>
                      <a:pt x="50" y="45"/>
                    </a:lnTo>
                    <a:lnTo>
                      <a:pt x="48" y="49"/>
                    </a:lnTo>
                    <a:lnTo>
                      <a:pt x="45" y="53"/>
                    </a:lnTo>
                    <a:lnTo>
                      <a:pt x="42" y="55"/>
                    </a:lnTo>
                    <a:lnTo>
                      <a:pt x="37" y="56"/>
                    </a:lnTo>
                    <a:lnTo>
                      <a:pt x="30" y="56"/>
                    </a:lnTo>
                    <a:lnTo>
                      <a:pt x="30" y="56"/>
                    </a:lnTo>
                    <a:lnTo>
                      <a:pt x="25" y="56"/>
                    </a:lnTo>
                    <a:lnTo>
                      <a:pt x="21" y="55"/>
                    </a:lnTo>
                    <a:lnTo>
                      <a:pt x="16" y="53"/>
                    </a:lnTo>
                    <a:lnTo>
                      <a:pt x="14" y="48"/>
                    </a:lnTo>
                    <a:lnTo>
                      <a:pt x="13" y="48"/>
                    </a:lnTo>
                    <a:lnTo>
                      <a:pt x="13" y="80"/>
                    </a:lnTo>
                    <a:lnTo>
                      <a:pt x="0" y="80"/>
                    </a:lnTo>
                    <a:lnTo>
                      <a:pt x="0" y="1"/>
                    </a:lnTo>
                    <a:lnTo>
                      <a:pt x="13" y="1"/>
                    </a:lnTo>
                    <a:lnTo>
                      <a:pt x="13" y="8"/>
                    </a:lnTo>
                    <a:close/>
                    <a:moveTo>
                      <a:pt x="38" y="30"/>
                    </a:moveTo>
                    <a:lnTo>
                      <a:pt x="38" y="30"/>
                    </a:lnTo>
                    <a:lnTo>
                      <a:pt x="38" y="21"/>
                    </a:lnTo>
                    <a:lnTo>
                      <a:pt x="37" y="15"/>
                    </a:lnTo>
                    <a:lnTo>
                      <a:pt x="36" y="13"/>
                    </a:lnTo>
                    <a:lnTo>
                      <a:pt x="33" y="12"/>
                    </a:lnTo>
                    <a:lnTo>
                      <a:pt x="30" y="11"/>
                    </a:lnTo>
                    <a:lnTo>
                      <a:pt x="26" y="9"/>
                    </a:lnTo>
                    <a:lnTo>
                      <a:pt x="26" y="9"/>
                    </a:lnTo>
                    <a:lnTo>
                      <a:pt x="22" y="11"/>
                    </a:lnTo>
                    <a:lnTo>
                      <a:pt x="18" y="11"/>
                    </a:lnTo>
                    <a:lnTo>
                      <a:pt x="16" y="13"/>
                    </a:lnTo>
                    <a:lnTo>
                      <a:pt x="15" y="15"/>
                    </a:lnTo>
                    <a:lnTo>
                      <a:pt x="14" y="17"/>
                    </a:lnTo>
                    <a:lnTo>
                      <a:pt x="13" y="21"/>
                    </a:lnTo>
                    <a:lnTo>
                      <a:pt x="13" y="30"/>
                    </a:lnTo>
                    <a:lnTo>
                      <a:pt x="13" y="30"/>
                    </a:lnTo>
                    <a:lnTo>
                      <a:pt x="14" y="38"/>
                    </a:lnTo>
                    <a:lnTo>
                      <a:pt x="15" y="42"/>
                    </a:lnTo>
                    <a:lnTo>
                      <a:pt x="17" y="44"/>
                    </a:lnTo>
                    <a:lnTo>
                      <a:pt x="19" y="45"/>
                    </a:lnTo>
                    <a:lnTo>
                      <a:pt x="26" y="46"/>
                    </a:lnTo>
                    <a:lnTo>
                      <a:pt x="26" y="46"/>
                    </a:lnTo>
                    <a:lnTo>
                      <a:pt x="32" y="45"/>
                    </a:lnTo>
                    <a:lnTo>
                      <a:pt x="35" y="45"/>
                    </a:lnTo>
                    <a:lnTo>
                      <a:pt x="36" y="43"/>
                    </a:lnTo>
                    <a:lnTo>
                      <a:pt x="38" y="38"/>
                    </a:lnTo>
                    <a:lnTo>
                      <a:pt x="38" y="30"/>
                    </a:lnTo>
                    <a:lnTo>
                      <a:pt x="38" y="30"/>
                    </a:lnTo>
                    <a:close/>
                  </a:path>
                </a:pathLst>
              </a:custGeom>
              <a:solidFill>
                <a:srgbClr val="DB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5" name="Freeform 1660"/>
              <p:cNvSpPr>
                <a:spLocks noEditPoints="1"/>
              </p:cNvSpPr>
              <p:nvPr/>
            </p:nvSpPr>
            <p:spPr bwMode="auto">
              <a:xfrm>
                <a:off x="6983271" y="4215038"/>
                <a:ext cx="80963" cy="127000"/>
              </a:xfrm>
              <a:custGeom>
                <a:avLst/>
                <a:gdLst>
                  <a:gd name="T0" fmla="*/ 13 w 51"/>
                  <a:gd name="T1" fmla="*/ 8 h 80"/>
                  <a:gd name="T2" fmla="*/ 13 w 51"/>
                  <a:gd name="T3" fmla="*/ 8 h 80"/>
                  <a:gd name="T4" fmla="*/ 13 w 51"/>
                  <a:gd name="T5" fmla="*/ 8 h 80"/>
                  <a:gd name="T6" fmla="*/ 16 w 51"/>
                  <a:gd name="T7" fmla="*/ 4 h 80"/>
                  <a:gd name="T8" fmla="*/ 20 w 51"/>
                  <a:gd name="T9" fmla="*/ 2 h 80"/>
                  <a:gd name="T10" fmla="*/ 24 w 51"/>
                  <a:gd name="T11" fmla="*/ 0 h 80"/>
                  <a:gd name="T12" fmla="*/ 30 w 51"/>
                  <a:gd name="T13" fmla="*/ 0 h 80"/>
                  <a:gd name="T14" fmla="*/ 30 w 51"/>
                  <a:gd name="T15" fmla="*/ 0 h 80"/>
                  <a:gd name="T16" fmla="*/ 37 w 51"/>
                  <a:gd name="T17" fmla="*/ 0 h 80"/>
                  <a:gd name="T18" fmla="*/ 42 w 51"/>
                  <a:gd name="T19" fmla="*/ 2 h 80"/>
                  <a:gd name="T20" fmla="*/ 46 w 51"/>
                  <a:gd name="T21" fmla="*/ 5 h 80"/>
                  <a:gd name="T22" fmla="*/ 48 w 51"/>
                  <a:gd name="T23" fmla="*/ 8 h 80"/>
                  <a:gd name="T24" fmla="*/ 50 w 51"/>
                  <a:gd name="T25" fmla="*/ 13 h 80"/>
                  <a:gd name="T26" fmla="*/ 51 w 51"/>
                  <a:gd name="T27" fmla="*/ 18 h 80"/>
                  <a:gd name="T28" fmla="*/ 51 w 51"/>
                  <a:gd name="T29" fmla="*/ 30 h 80"/>
                  <a:gd name="T30" fmla="*/ 51 w 51"/>
                  <a:gd name="T31" fmla="*/ 30 h 80"/>
                  <a:gd name="T32" fmla="*/ 50 w 51"/>
                  <a:gd name="T33" fmla="*/ 41 h 80"/>
                  <a:gd name="T34" fmla="*/ 49 w 51"/>
                  <a:gd name="T35" fmla="*/ 45 h 80"/>
                  <a:gd name="T36" fmla="*/ 48 w 51"/>
                  <a:gd name="T37" fmla="*/ 49 h 80"/>
                  <a:gd name="T38" fmla="*/ 45 w 51"/>
                  <a:gd name="T39" fmla="*/ 53 h 80"/>
                  <a:gd name="T40" fmla="*/ 42 w 51"/>
                  <a:gd name="T41" fmla="*/ 55 h 80"/>
                  <a:gd name="T42" fmla="*/ 36 w 51"/>
                  <a:gd name="T43" fmla="*/ 56 h 80"/>
                  <a:gd name="T44" fmla="*/ 30 w 51"/>
                  <a:gd name="T45" fmla="*/ 56 h 80"/>
                  <a:gd name="T46" fmla="*/ 30 w 51"/>
                  <a:gd name="T47" fmla="*/ 56 h 80"/>
                  <a:gd name="T48" fmla="*/ 26 w 51"/>
                  <a:gd name="T49" fmla="*/ 56 h 80"/>
                  <a:gd name="T50" fmla="*/ 20 w 51"/>
                  <a:gd name="T51" fmla="*/ 55 h 80"/>
                  <a:gd name="T52" fmla="*/ 16 w 51"/>
                  <a:gd name="T53" fmla="*/ 53 h 80"/>
                  <a:gd name="T54" fmla="*/ 14 w 51"/>
                  <a:gd name="T55" fmla="*/ 48 h 80"/>
                  <a:gd name="T56" fmla="*/ 13 w 51"/>
                  <a:gd name="T57" fmla="*/ 48 h 80"/>
                  <a:gd name="T58" fmla="*/ 13 w 51"/>
                  <a:gd name="T59" fmla="*/ 80 h 80"/>
                  <a:gd name="T60" fmla="*/ 0 w 51"/>
                  <a:gd name="T61" fmla="*/ 80 h 80"/>
                  <a:gd name="T62" fmla="*/ 0 w 51"/>
                  <a:gd name="T63" fmla="*/ 1 h 80"/>
                  <a:gd name="T64" fmla="*/ 13 w 51"/>
                  <a:gd name="T65" fmla="*/ 1 h 80"/>
                  <a:gd name="T66" fmla="*/ 13 w 51"/>
                  <a:gd name="T67" fmla="*/ 8 h 80"/>
                  <a:gd name="T68" fmla="*/ 39 w 51"/>
                  <a:gd name="T69" fmla="*/ 30 h 80"/>
                  <a:gd name="T70" fmla="*/ 39 w 51"/>
                  <a:gd name="T71" fmla="*/ 30 h 80"/>
                  <a:gd name="T72" fmla="*/ 37 w 51"/>
                  <a:gd name="T73" fmla="*/ 21 h 80"/>
                  <a:gd name="T74" fmla="*/ 36 w 51"/>
                  <a:gd name="T75" fmla="*/ 15 h 80"/>
                  <a:gd name="T76" fmla="*/ 35 w 51"/>
                  <a:gd name="T77" fmla="*/ 13 h 80"/>
                  <a:gd name="T78" fmla="*/ 33 w 51"/>
                  <a:gd name="T79" fmla="*/ 12 h 80"/>
                  <a:gd name="T80" fmla="*/ 30 w 51"/>
                  <a:gd name="T81" fmla="*/ 11 h 80"/>
                  <a:gd name="T82" fmla="*/ 27 w 51"/>
                  <a:gd name="T83" fmla="*/ 9 h 80"/>
                  <a:gd name="T84" fmla="*/ 27 w 51"/>
                  <a:gd name="T85" fmla="*/ 9 h 80"/>
                  <a:gd name="T86" fmla="*/ 22 w 51"/>
                  <a:gd name="T87" fmla="*/ 11 h 80"/>
                  <a:gd name="T88" fmla="*/ 18 w 51"/>
                  <a:gd name="T89" fmla="*/ 11 h 80"/>
                  <a:gd name="T90" fmla="*/ 16 w 51"/>
                  <a:gd name="T91" fmla="*/ 13 h 80"/>
                  <a:gd name="T92" fmla="*/ 15 w 51"/>
                  <a:gd name="T93" fmla="*/ 15 h 80"/>
                  <a:gd name="T94" fmla="*/ 14 w 51"/>
                  <a:gd name="T95" fmla="*/ 17 h 80"/>
                  <a:gd name="T96" fmla="*/ 14 w 51"/>
                  <a:gd name="T97" fmla="*/ 21 h 80"/>
                  <a:gd name="T98" fmla="*/ 13 w 51"/>
                  <a:gd name="T99" fmla="*/ 30 h 80"/>
                  <a:gd name="T100" fmla="*/ 13 w 51"/>
                  <a:gd name="T101" fmla="*/ 30 h 80"/>
                  <a:gd name="T102" fmla="*/ 14 w 51"/>
                  <a:gd name="T103" fmla="*/ 38 h 80"/>
                  <a:gd name="T104" fmla="*/ 16 w 51"/>
                  <a:gd name="T105" fmla="*/ 42 h 80"/>
                  <a:gd name="T106" fmla="*/ 17 w 51"/>
                  <a:gd name="T107" fmla="*/ 44 h 80"/>
                  <a:gd name="T108" fmla="*/ 19 w 51"/>
                  <a:gd name="T109" fmla="*/ 45 h 80"/>
                  <a:gd name="T110" fmla="*/ 27 w 51"/>
                  <a:gd name="T111" fmla="*/ 46 h 80"/>
                  <a:gd name="T112" fmla="*/ 27 w 51"/>
                  <a:gd name="T113" fmla="*/ 46 h 80"/>
                  <a:gd name="T114" fmla="*/ 32 w 51"/>
                  <a:gd name="T115" fmla="*/ 45 h 80"/>
                  <a:gd name="T116" fmla="*/ 34 w 51"/>
                  <a:gd name="T117" fmla="*/ 45 h 80"/>
                  <a:gd name="T118" fmla="*/ 35 w 51"/>
                  <a:gd name="T119" fmla="*/ 43 h 80"/>
                  <a:gd name="T120" fmla="*/ 37 w 51"/>
                  <a:gd name="T121" fmla="*/ 38 h 80"/>
                  <a:gd name="T122" fmla="*/ 39 w 51"/>
                  <a:gd name="T123" fmla="*/ 30 h 80"/>
                  <a:gd name="T124" fmla="*/ 39 w 51"/>
                  <a:gd name="T125"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80">
                    <a:moveTo>
                      <a:pt x="13" y="8"/>
                    </a:moveTo>
                    <a:lnTo>
                      <a:pt x="13" y="8"/>
                    </a:lnTo>
                    <a:lnTo>
                      <a:pt x="13" y="8"/>
                    </a:lnTo>
                    <a:lnTo>
                      <a:pt x="16" y="4"/>
                    </a:lnTo>
                    <a:lnTo>
                      <a:pt x="20" y="2"/>
                    </a:lnTo>
                    <a:lnTo>
                      <a:pt x="24" y="0"/>
                    </a:lnTo>
                    <a:lnTo>
                      <a:pt x="30" y="0"/>
                    </a:lnTo>
                    <a:lnTo>
                      <a:pt x="30" y="0"/>
                    </a:lnTo>
                    <a:lnTo>
                      <a:pt x="37" y="0"/>
                    </a:lnTo>
                    <a:lnTo>
                      <a:pt x="42" y="2"/>
                    </a:lnTo>
                    <a:lnTo>
                      <a:pt x="46" y="5"/>
                    </a:lnTo>
                    <a:lnTo>
                      <a:pt x="48" y="8"/>
                    </a:lnTo>
                    <a:lnTo>
                      <a:pt x="50" y="13"/>
                    </a:lnTo>
                    <a:lnTo>
                      <a:pt x="51" y="18"/>
                    </a:lnTo>
                    <a:lnTo>
                      <a:pt x="51" y="30"/>
                    </a:lnTo>
                    <a:lnTo>
                      <a:pt x="51" y="30"/>
                    </a:lnTo>
                    <a:lnTo>
                      <a:pt x="50" y="41"/>
                    </a:lnTo>
                    <a:lnTo>
                      <a:pt x="49" y="45"/>
                    </a:lnTo>
                    <a:lnTo>
                      <a:pt x="48" y="49"/>
                    </a:lnTo>
                    <a:lnTo>
                      <a:pt x="45" y="53"/>
                    </a:lnTo>
                    <a:lnTo>
                      <a:pt x="42" y="55"/>
                    </a:lnTo>
                    <a:lnTo>
                      <a:pt x="36" y="56"/>
                    </a:lnTo>
                    <a:lnTo>
                      <a:pt x="30" y="56"/>
                    </a:lnTo>
                    <a:lnTo>
                      <a:pt x="30" y="56"/>
                    </a:lnTo>
                    <a:lnTo>
                      <a:pt x="26" y="56"/>
                    </a:lnTo>
                    <a:lnTo>
                      <a:pt x="20" y="55"/>
                    </a:lnTo>
                    <a:lnTo>
                      <a:pt x="16" y="53"/>
                    </a:lnTo>
                    <a:lnTo>
                      <a:pt x="14" y="48"/>
                    </a:lnTo>
                    <a:lnTo>
                      <a:pt x="13" y="48"/>
                    </a:lnTo>
                    <a:lnTo>
                      <a:pt x="13" y="80"/>
                    </a:lnTo>
                    <a:lnTo>
                      <a:pt x="0" y="80"/>
                    </a:lnTo>
                    <a:lnTo>
                      <a:pt x="0" y="1"/>
                    </a:lnTo>
                    <a:lnTo>
                      <a:pt x="13" y="1"/>
                    </a:lnTo>
                    <a:lnTo>
                      <a:pt x="13" y="8"/>
                    </a:lnTo>
                    <a:close/>
                    <a:moveTo>
                      <a:pt x="39" y="30"/>
                    </a:moveTo>
                    <a:lnTo>
                      <a:pt x="39" y="30"/>
                    </a:lnTo>
                    <a:lnTo>
                      <a:pt x="37" y="21"/>
                    </a:lnTo>
                    <a:lnTo>
                      <a:pt x="36" y="15"/>
                    </a:lnTo>
                    <a:lnTo>
                      <a:pt x="35" y="13"/>
                    </a:lnTo>
                    <a:lnTo>
                      <a:pt x="33" y="12"/>
                    </a:lnTo>
                    <a:lnTo>
                      <a:pt x="30" y="11"/>
                    </a:lnTo>
                    <a:lnTo>
                      <a:pt x="27" y="9"/>
                    </a:lnTo>
                    <a:lnTo>
                      <a:pt x="27" y="9"/>
                    </a:lnTo>
                    <a:lnTo>
                      <a:pt x="22" y="11"/>
                    </a:lnTo>
                    <a:lnTo>
                      <a:pt x="18" y="11"/>
                    </a:lnTo>
                    <a:lnTo>
                      <a:pt x="16" y="13"/>
                    </a:lnTo>
                    <a:lnTo>
                      <a:pt x="15" y="15"/>
                    </a:lnTo>
                    <a:lnTo>
                      <a:pt x="14" y="17"/>
                    </a:lnTo>
                    <a:lnTo>
                      <a:pt x="14" y="21"/>
                    </a:lnTo>
                    <a:lnTo>
                      <a:pt x="13" y="30"/>
                    </a:lnTo>
                    <a:lnTo>
                      <a:pt x="13" y="30"/>
                    </a:lnTo>
                    <a:lnTo>
                      <a:pt x="14" y="38"/>
                    </a:lnTo>
                    <a:lnTo>
                      <a:pt x="16" y="42"/>
                    </a:lnTo>
                    <a:lnTo>
                      <a:pt x="17" y="44"/>
                    </a:lnTo>
                    <a:lnTo>
                      <a:pt x="19" y="45"/>
                    </a:lnTo>
                    <a:lnTo>
                      <a:pt x="27" y="46"/>
                    </a:lnTo>
                    <a:lnTo>
                      <a:pt x="27" y="46"/>
                    </a:lnTo>
                    <a:lnTo>
                      <a:pt x="32" y="45"/>
                    </a:lnTo>
                    <a:lnTo>
                      <a:pt x="34" y="45"/>
                    </a:lnTo>
                    <a:lnTo>
                      <a:pt x="35" y="43"/>
                    </a:lnTo>
                    <a:lnTo>
                      <a:pt x="37" y="38"/>
                    </a:lnTo>
                    <a:lnTo>
                      <a:pt x="39" y="30"/>
                    </a:lnTo>
                    <a:lnTo>
                      <a:pt x="39" y="30"/>
                    </a:lnTo>
                    <a:close/>
                  </a:path>
                </a:pathLst>
              </a:custGeom>
              <a:solidFill>
                <a:srgbClr val="DB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43" name="Gruppieren 342"/>
            <p:cNvGrpSpPr/>
            <p:nvPr/>
          </p:nvGrpSpPr>
          <p:grpSpPr>
            <a:xfrm>
              <a:off x="7197907" y="756643"/>
              <a:ext cx="1457328" cy="993776"/>
              <a:chOff x="7557947" y="1260699"/>
              <a:chExt cx="1457328" cy="993776"/>
            </a:xfrm>
          </p:grpSpPr>
          <p:sp>
            <p:nvSpPr>
              <p:cNvPr id="430" name="Freeform 1647"/>
              <p:cNvSpPr>
                <a:spLocks/>
              </p:cNvSpPr>
              <p:nvPr/>
            </p:nvSpPr>
            <p:spPr bwMode="auto">
              <a:xfrm>
                <a:off x="7557947" y="1260699"/>
                <a:ext cx="1457328" cy="993776"/>
              </a:xfrm>
              <a:custGeom>
                <a:avLst/>
                <a:gdLst>
                  <a:gd name="T0" fmla="*/ 112 w 918"/>
                  <a:gd name="T1" fmla="*/ 268 h 626"/>
                  <a:gd name="T2" fmla="*/ 114 w 918"/>
                  <a:gd name="T3" fmla="*/ 232 h 626"/>
                  <a:gd name="T4" fmla="*/ 126 w 918"/>
                  <a:gd name="T5" fmla="*/ 181 h 626"/>
                  <a:gd name="T6" fmla="*/ 148 w 918"/>
                  <a:gd name="T7" fmla="*/ 133 h 626"/>
                  <a:gd name="T8" fmla="*/ 168 w 918"/>
                  <a:gd name="T9" fmla="*/ 104 h 626"/>
                  <a:gd name="T10" fmla="*/ 203 w 918"/>
                  <a:gd name="T11" fmla="*/ 65 h 626"/>
                  <a:gd name="T12" fmla="*/ 247 w 918"/>
                  <a:gd name="T13" fmla="*/ 35 h 626"/>
                  <a:gd name="T14" fmla="*/ 279 w 918"/>
                  <a:gd name="T15" fmla="*/ 19 h 626"/>
                  <a:gd name="T16" fmla="*/ 330 w 918"/>
                  <a:gd name="T17" fmla="*/ 4 h 626"/>
                  <a:gd name="T18" fmla="*/ 384 w 918"/>
                  <a:gd name="T19" fmla="*/ 0 h 626"/>
                  <a:gd name="T20" fmla="*/ 424 w 918"/>
                  <a:gd name="T21" fmla="*/ 2 h 626"/>
                  <a:gd name="T22" fmla="*/ 479 w 918"/>
                  <a:gd name="T23" fmla="*/ 16 h 626"/>
                  <a:gd name="T24" fmla="*/ 530 w 918"/>
                  <a:gd name="T25" fmla="*/ 42 h 626"/>
                  <a:gd name="T26" fmla="*/ 562 w 918"/>
                  <a:gd name="T27" fmla="*/ 64 h 626"/>
                  <a:gd name="T28" fmla="*/ 601 w 918"/>
                  <a:gd name="T29" fmla="*/ 104 h 626"/>
                  <a:gd name="T30" fmla="*/ 630 w 918"/>
                  <a:gd name="T31" fmla="*/ 153 h 626"/>
                  <a:gd name="T32" fmla="*/ 648 w 918"/>
                  <a:gd name="T33" fmla="*/ 141 h 626"/>
                  <a:gd name="T34" fmla="*/ 676 w 918"/>
                  <a:gd name="T35" fmla="*/ 130 h 626"/>
                  <a:gd name="T36" fmla="*/ 706 w 918"/>
                  <a:gd name="T37" fmla="*/ 126 h 626"/>
                  <a:gd name="T38" fmla="*/ 732 w 918"/>
                  <a:gd name="T39" fmla="*/ 129 h 626"/>
                  <a:gd name="T40" fmla="*/ 766 w 918"/>
                  <a:gd name="T41" fmla="*/ 141 h 626"/>
                  <a:gd name="T42" fmla="*/ 796 w 918"/>
                  <a:gd name="T43" fmla="*/ 163 h 626"/>
                  <a:gd name="T44" fmla="*/ 812 w 918"/>
                  <a:gd name="T45" fmla="*/ 182 h 626"/>
                  <a:gd name="T46" fmla="*/ 827 w 918"/>
                  <a:gd name="T47" fmla="*/ 214 h 626"/>
                  <a:gd name="T48" fmla="*/ 833 w 918"/>
                  <a:gd name="T49" fmla="*/ 250 h 626"/>
                  <a:gd name="T50" fmla="*/ 832 w 918"/>
                  <a:gd name="T51" fmla="*/ 270 h 626"/>
                  <a:gd name="T52" fmla="*/ 827 w 918"/>
                  <a:gd name="T53" fmla="*/ 287 h 626"/>
                  <a:gd name="T54" fmla="*/ 857 w 918"/>
                  <a:gd name="T55" fmla="*/ 307 h 626"/>
                  <a:gd name="T56" fmla="*/ 880 w 918"/>
                  <a:gd name="T57" fmla="*/ 333 h 626"/>
                  <a:gd name="T58" fmla="*/ 893 w 918"/>
                  <a:gd name="T59" fmla="*/ 353 h 626"/>
                  <a:gd name="T60" fmla="*/ 908 w 918"/>
                  <a:gd name="T61" fmla="*/ 385 h 626"/>
                  <a:gd name="T62" fmla="*/ 916 w 918"/>
                  <a:gd name="T63" fmla="*/ 420 h 626"/>
                  <a:gd name="T64" fmla="*/ 918 w 918"/>
                  <a:gd name="T65" fmla="*/ 444 h 626"/>
                  <a:gd name="T66" fmla="*/ 910 w 918"/>
                  <a:gd name="T67" fmla="*/ 496 h 626"/>
                  <a:gd name="T68" fmla="*/ 888 w 918"/>
                  <a:gd name="T69" fmla="*/ 543 h 626"/>
                  <a:gd name="T70" fmla="*/ 865 w 918"/>
                  <a:gd name="T71" fmla="*/ 570 h 626"/>
                  <a:gd name="T72" fmla="*/ 822 w 918"/>
                  <a:gd name="T73" fmla="*/ 602 h 626"/>
                  <a:gd name="T74" fmla="*/ 772 w 918"/>
                  <a:gd name="T75" fmla="*/ 620 h 626"/>
                  <a:gd name="T76" fmla="*/ 733 w 918"/>
                  <a:gd name="T77" fmla="*/ 626 h 626"/>
                  <a:gd name="T78" fmla="*/ 191 w 918"/>
                  <a:gd name="T79" fmla="*/ 626 h 626"/>
                  <a:gd name="T80" fmla="*/ 186 w 918"/>
                  <a:gd name="T81" fmla="*/ 626 h 626"/>
                  <a:gd name="T82" fmla="*/ 162 w 918"/>
                  <a:gd name="T83" fmla="*/ 626 h 626"/>
                  <a:gd name="T84" fmla="*/ 112 w 918"/>
                  <a:gd name="T85" fmla="*/ 613 h 626"/>
                  <a:gd name="T86" fmla="*/ 67 w 918"/>
                  <a:gd name="T87" fmla="*/ 586 h 626"/>
                  <a:gd name="T88" fmla="*/ 41 w 918"/>
                  <a:gd name="T89" fmla="*/ 561 h 626"/>
                  <a:gd name="T90" fmla="*/ 14 w 918"/>
                  <a:gd name="T91" fmla="*/ 517 h 626"/>
                  <a:gd name="T92" fmla="*/ 1 w 918"/>
                  <a:gd name="T93" fmla="*/ 466 h 626"/>
                  <a:gd name="T94" fmla="*/ 1 w 918"/>
                  <a:gd name="T95" fmla="*/ 435 h 626"/>
                  <a:gd name="T96" fmla="*/ 8 w 918"/>
                  <a:gd name="T97" fmla="*/ 396 h 626"/>
                  <a:gd name="T98" fmla="*/ 24 w 918"/>
                  <a:gd name="T99" fmla="*/ 360 h 626"/>
                  <a:gd name="T100" fmla="*/ 39 w 918"/>
                  <a:gd name="T101" fmla="*/ 339 h 626"/>
                  <a:gd name="T102" fmla="*/ 67 w 918"/>
                  <a:gd name="T103" fmla="*/ 311 h 626"/>
                  <a:gd name="T104" fmla="*/ 100 w 918"/>
                  <a:gd name="T105" fmla="*/ 290 h 626"/>
                  <a:gd name="T106" fmla="*/ 112 w 918"/>
                  <a:gd name="T107" fmla="*/ 27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8" h="626">
                    <a:moveTo>
                      <a:pt x="112" y="276"/>
                    </a:moveTo>
                    <a:lnTo>
                      <a:pt x="112" y="276"/>
                    </a:lnTo>
                    <a:lnTo>
                      <a:pt x="112" y="268"/>
                    </a:lnTo>
                    <a:lnTo>
                      <a:pt x="112" y="268"/>
                    </a:lnTo>
                    <a:lnTo>
                      <a:pt x="112" y="250"/>
                    </a:lnTo>
                    <a:lnTo>
                      <a:pt x="114" y="232"/>
                    </a:lnTo>
                    <a:lnTo>
                      <a:pt x="117" y="214"/>
                    </a:lnTo>
                    <a:lnTo>
                      <a:pt x="120" y="198"/>
                    </a:lnTo>
                    <a:lnTo>
                      <a:pt x="126" y="181"/>
                    </a:lnTo>
                    <a:lnTo>
                      <a:pt x="132" y="165"/>
                    </a:lnTo>
                    <a:lnTo>
                      <a:pt x="140" y="149"/>
                    </a:lnTo>
                    <a:lnTo>
                      <a:pt x="148" y="133"/>
                    </a:lnTo>
                    <a:lnTo>
                      <a:pt x="148" y="133"/>
                    </a:lnTo>
                    <a:lnTo>
                      <a:pt x="157" y="118"/>
                    </a:lnTo>
                    <a:lnTo>
                      <a:pt x="168" y="104"/>
                    </a:lnTo>
                    <a:lnTo>
                      <a:pt x="179" y="90"/>
                    </a:lnTo>
                    <a:lnTo>
                      <a:pt x="190" y="77"/>
                    </a:lnTo>
                    <a:lnTo>
                      <a:pt x="203" y="65"/>
                    </a:lnTo>
                    <a:lnTo>
                      <a:pt x="217" y="55"/>
                    </a:lnTo>
                    <a:lnTo>
                      <a:pt x="231" y="45"/>
                    </a:lnTo>
                    <a:lnTo>
                      <a:pt x="247" y="35"/>
                    </a:lnTo>
                    <a:lnTo>
                      <a:pt x="247" y="35"/>
                    </a:lnTo>
                    <a:lnTo>
                      <a:pt x="263" y="27"/>
                    </a:lnTo>
                    <a:lnTo>
                      <a:pt x="279" y="19"/>
                    </a:lnTo>
                    <a:lnTo>
                      <a:pt x="296" y="14"/>
                    </a:lnTo>
                    <a:lnTo>
                      <a:pt x="312" y="8"/>
                    </a:lnTo>
                    <a:lnTo>
                      <a:pt x="330" y="4"/>
                    </a:lnTo>
                    <a:lnTo>
                      <a:pt x="348" y="2"/>
                    </a:lnTo>
                    <a:lnTo>
                      <a:pt x="365" y="0"/>
                    </a:lnTo>
                    <a:lnTo>
                      <a:pt x="384" y="0"/>
                    </a:lnTo>
                    <a:lnTo>
                      <a:pt x="384" y="0"/>
                    </a:lnTo>
                    <a:lnTo>
                      <a:pt x="404" y="0"/>
                    </a:lnTo>
                    <a:lnTo>
                      <a:pt x="424" y="2"/>
                    </a:lnTo>
                    <a:lnTo>
                      <a:pt x="442" y="5"/>
                    </a:lnTo>
                    <a:lnTo>
                      <a:pt x="460" y="9"/>
                    </a:lnTo>
                    <a:lnTo>
                      <a:pt x="479" y="16"/>
                    </a:lnTo>
                    <a:lnTo>
                      <a:pt x="496" y="23"/>
                    </a:lnTo>
                    <a:lnTo>
                      <a:pt x="513" y="31"/>
                    </a:lnTo>
                    <a:lnTo>
                      <a:pt x="530" y="42"/>
                    </a:lnTo>
                    <a:lnTo>
                      <a:pt x="530" y="42"/>
                    </a:lnTo>
                    <a:lnTo>
                      <a:pt x="547" y="53"/>
                    </a:lnTo>
                    <a:lnTo>
                      <a:pt x="562" y="64"/>
                    </a:lnTo>
                    <a:lnTo>
                      <a:pt x="575" y="76"/>
                    </a:lnTo>
                    <a:lnTo>
                      <a:pt x="589" y="90"/>
                    </a:lnTo>
                    <a:lnTo>
                      <a:pt x="601" y="104"/>
                    </a:lnTo>
                    <a:lnTo>
                      <a:pt x="611" y="119"/>
                    </a:lnTo>
                    <a:lnTo>
                      <a:pt x="621" y="136"/>
                    </a:lnTo>
                    <a:lnTo>
                      <a:pt x="630" y="153"/>
                    </a:lnTo>
                    <a:lnTo>
                      <a:pt x="630" y="153"/>
                    </a:lnTo>
                    <a:lnTo>
                      <a:pt x="638" y="146"/>
                    </a:lnTo>
                    <a:lnTo>
                      <a:pt x="648" y="141"/>
                    </a:lnTo>
                    <a:lnTo>
                      <a:pt x="657" y="137"/>
                    </a:lnTo>
                    <a:lnTo>
                      <a:pt x="667" y="132"/>
                    </a:lnTo>
                    <a:lnTo>
                      <a:pt x="676" y="130"/>
                    </a:lnTo>
                    <a:lnTo>
                      <a:pt x="686" y="128"/>
                    </a:lnTo>
                    <a:lnTo>
                      <a:pt x="697" y="127"/>
                    </a:lnTo>
                    <a:lnTo>
                      <a:pt x="706" y="126"/>
                    </a:lnTo>
                    <a:lnTo>
                      <a:pt x="706" y="126"/>
                    </a:lnTo>
                    <a:lnTo>
                      <a:pt x="719" y="127"/>
                    </a:lnTo>
                    <a:lnTo>
                      <a:pt x="732" y="129"/>
                    </a:lnTo>
                    <a:lnTo>
                      <a:pt x="744" y="131"/>
                    </a:lnTo>
                    <a:lnTo>
                      <a:pt x="755" y="136"/>
                    </a:lnTo>
                    <a:lnTo>
                      <a:pt x="766" y="141"/>
                    </a:lnTo>
                    <a:lnTo>
                      <a:pt x="777" y="146"/>
                    </a:lnTo>
                    <a:lnTo>
                      <a:pt x="786" y="154"/>
                    </a:lnTo>
                    <a:lnTo>
                      <a:pt x="796" y="163"/>
                    </a:lnTo>
                    <a:lnTo>
                      <a:pt x="796" y="163"/>
                    </a:lnTo>
                    <a:lnTo>
                      <a:pt x="805" y="172"/>
                    </a:lnTo>
                    <a:lnTo>
                      <a:pt x="812" y="182"/>
                    </a:lnTo>
                    <a:lnTo>
                      <a:pt x="819" y="192"/>
                    </a:lnTo>
                    <a:lnTo>
                      <a:pt x="824" y="203"/>
                    </a:lnTo>
                    <a:lnTo>
                      <a:pt x="827" y="214"/>
                    </a:lnTo>
                    <a:lnTo>
                      <a:pt x="831" y="225"/>
                    </a:lnTo>
                    <a:lnTo>
                      <a:pt x="833" y="238"/>
                    </a:lnTo>
                    <a:lnTo>
                      <a:pt x="833" y="250"/>
                    </a:lnTo>
                    <a:lnTo>
                      <a:pt x="833" y="250"/>
                    </a:lnTo>
                    <a:lnTo>
                      <a:pt x="833" y="260"/>
                    </a:lnTo>
                    <a:lnTo>
                      <a:pt x="832" y="270"/>
                    </a:lnTo>
                    <a:lnTo>
                      <a:pt x="830" y="278"/>
                    </a:lnTo>
                    <a:lnTo>
                      <a:pt x="827" y="287"/>
                    </a:lnTo>
                    <a:lnTo>
                      <a:pt x="827" y="287"/>
                    </a:lnTo>
                    <a:lnTo>
                      <a:pt x="837" y="293"/>
                    </a:lnTo>
                    <a:lnTo>
                      <a:pt x="847" y="301"/>
                    </a:lnTo>
                    <a:lnTo>
                      <a:pt x="857" y="307"/>
                    </a:lnTo>
                    <a:lnTo>
                      <a:pt x="864" y="316"/>
                    </a:lnTo>
                    <a:lnTo>
                      <a:pt x="873" y="325"/>
                    </a:lnTo>
                    <a:lnTo>
                      <a:pt x="880" y="333"/>
                    </a:lnTo>
                    <a:lnTo>
                      <a:pt x="887" y="343"/>
                    </a:lnTo>
                    <a:lnTo>
                      <a:pt x="893" y="353"/>
                    </a:lnTo>
                    <a:lnTo>
                      <a:pt x="893" y="353"/>
                    </a:lnTo>
                    <a:lnTo>
                      <a:pt x="899" y="363"/>
                    </a:lnTo>
                    <a:lnTo>
                      <a:pt x="904" y="374"/>
                    </a:lnTo>
                    <a:lnTo>
                      <a:pt x="908" y="385"/>
                    </a:lnTo>
                    <a:lnTo>
                      <a:pt x="912" y="397"/>
                    </a:lnTo>
                    <a:lnTo>
                      <a:pt x="915" y="408"/>
                    </a:lnTo>
                    <a:lnTo>
                      <a:pt x="916" y="420"/>
                    </a:lnTo>
                    <a:lnTo>
                      <a:pt x="918" y="431"/>
                    </a:lnTo>
                    <a:lnTo>
                      <a:pt x="918" y="444"/>
                    </a:lnTo>
                    <a:lnTo>
                      <a:pt x="918" y="444"/>
                    </a:lnTo>
                    <a:lnTo>
                      <a:pt x="917" y="462"/>
                    </a:lnTo>
                    <a:lnTo>
                      <a:pt x="915" y="479"/>
                    </a:lnTo>
                    <a:lnTo>
                      <a:pt x="910" y="496"/>
                    </a:lnTo>
                    <a:lnTo>
                      <a:pt x="905" y="512"/>
                    </a:lnTo>
                    <a:lnTo>
                      <a:pt x="898" y="528"/>
                    </a:lnTo>
                    <a:lnTo>
                      <a:pt x="888" y="543"/>
                    </a:lnTo>
                    <a:lnTo>
                      <a:pt x="877" y="557"/>
                    </a:lnTo>
                    <a:lnTo>
                      <a:pt x="865" y="570"/>
                    </a:lnTo>
                    <a:lnTo>
                      <a:pt x="865" y="570"/>
                    </a:lnTo>
                    <a:lnTo>
                      <a:pt x="851" y="582"/>
                    </a:lnTo>
                    <a:lnTo>
                      <a:pt x="837" y="592"/>
                    </a:lnTo>
                    <a:lnTo>
                      <a:pt x="822" y="602"/>
                    </a:lnTo>
                    <a:lnTo>
                      <a:pt x="807" y="610"/>
                    </a:lnTo>
                    <a:lnTo>
                      <a:pt x="790" y="616"/>
                    </a:lnTo>
                    <a:lnTo>
                      <a:pt x="772" y="620"/>
                    </a:lnTo>
                    <a:lnTo>
                      <a:pt x="755" y="624"/>
                    </a:lnTo>
                    <a:lnTo>
                      <a:pt x="736" y="626"/>
                    </a:lnTo>
                    <a:lnTo>
                      <a:pt x="733" y="626"/>
                    </a:lnTo>
                    <a:lnTo>
                      <a:pt x="733" y="626"/>
                    </a:lnTo>
                    <a:lnTo>
                      <a:pt x="732" y="626"/>
                    </a:lnTo>
                    <a:lnTo>
                      <a:pt x="191" y="626"/>
                    </a:lnTo>
                    <a:lnTo>
                      <a:pt x="191" y="626"/>
                    </a:lnTo>
                    <a:lnTo>
                      <a:pt x="186" y="626"/>
                    </a:lnTo>
                    <a:lnTo>
                      <a:pt x="186" y="626"/>
                    </a:lnTo>
                    <a:lnTo>
                      <a:pt x="181" y="626"/>
                    </a:lnTo>
                    <a:lnTo>
                      <a:pt x="181" y="626"/>
                    </a:lnTo>
                    <a:lnTo>
                      <a:pt x="162" y="626"/>
                    </a:lnTo>
                    <a:lnTo>
                      <a:pt x="145" y="623"/>
                    </a:lnTo>
                    <a:lnTo>
                      <a:pt x="128" y="619"/>
                    </a:lnTo>
                    <a:lnTo>
                      <a:pt x="112" y="613"/>
                    </a:lnTo>
                    <a:lnTo>
                      <a:pt x="96" y="606"/>
                    </a:lnTo>
                    <a:lnTo>
                      <a:pt x="81" y="597"/>
                    </a:lnTo>
                    <a:lnTo>
                      <a:pt x="67" y="586"/>
                    </a:lnTo>
                    <a:lnTo>
                      <a:pt x="53" y="574"/>
                    </a:lnTo>
                    <a:lnTo>
                      <a:pt x="53" y="574"/>
                    </a:lnTo>
                    <a:lnTo>
                      <a:pt x="41" y="561"/>
                    </a:lnTo>
                    <a:lnTo>
                      <a:pt x="31" y="547"/>
                    </a:lnTo>
                    <a:lnTo>
                      <a:pt x="21" y="532"/>
                    </a:lnTo>
                    <a:lnTo>
                      <a:pt x="14" y="517"/>
                    </a:lnTo>
                    <a:lnTo>
                      <a:pt x="8" y="501"/>
                    </a:lnTo>
                    <a:lnTo>
                      <a:pt x="4" y="483"/>
                    </a:lnTo>
                    <a:lnTo>
                      <a:pt x="1" y="466"/>
                    </a:lnTo>
                    <a:lnTo>
                      <a:pt x="0" y="449"/>
                    </a:lnTo>
                    <a:lnTo>
                      <a:pt x="0" y="449"/>
                    </a:lnTo>
                    <a:lnTo>
                      <a:pt x="1" y="435"/>
                    </a:lnTo>
                    <a:lnTo>
                      <a:pt x="3" y="422"/>
                    </a:lnTo>
                    <a:lnTo>
                      <a:pt x="5" y="409"/>
                    </a:lnTo>
                    <a:lnTo>
                      <a:pt x="8" y="396"/>
                    </a:lnTo>
                    <a:lnTo>
                      <a:pt x="12" y="384"/>
                    </a:lnTo>
                    <a:lnTo>
                      <a:pt x="18" y="372"/>
                    </a:lnTo>
                    <a:lnTo>
                      <a:pt x="24" y="360"/>
                    </a:lnTo>
                    <a:lnTo>
                      <a:pt x="32" y="349"/>
                    </a:lnTo>
                    <a:lnTo>
                      <a:pt x="32" y="349"/>
                    </a:lnTo>
                    <a:lnTo>
                      <a:pt x="39" y="339"/>
                    </a:lnTo>
                    <a:lnTo>
                      <a:pt x="48" y="329"/>
                    </a:lnTo>
                    <a:lnTo>
                      <a:pt x="58" y="319"/>
                    </a:lnTo>
                    <a:lnTo>
                      <a:pt x="67" y="311"/>
                    </a:lnTo>
                    <a:lnTo>
                      <a:pt x="77" y="303"/>
                    </a:lnTo>
                    <a:lnTo>
                      <a:pt x="88" y="295"/>
                    </a:lnTo>
                    <a:lnTo>
                      <a:pt x="100" y="290"/>
                    </a:lnTo>
                    <a:lnTo>
                      <a:pt x="112" y="284"/>
                    </a:lnTo>
                    <a:lnTo>
                      <a:pt x="112" y="284"/>
                    </a:lnTo>
                    <a:lnTo>
                      <a:pt x="112" y="276"/>
                    </a:lnTo>
                    <a:close/>
                  </a:path>
                </a:pathLst>
              </a:custGeom>
              <a:solidFill>
                <a:srgbClr val="D40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1" name="Freeform 1648"/>
              <p:cNvSpPr>
                <a:spLocks/>
              </p:cNvSpPr>
              <p:nvPr/>
            </p:nvSpPr>
            <p:spPr bwMode="auto">
              <a:xfrm>
                <a:off x="7557947" y="1260699"/>
                <a:ext cx="1457328" cy="993776"/>
              </a:xfrm>
              <a:custGeom>
                <a:avLst/>
                <a:gdLst>
                  <a:gd name="T0" fmla="*/ 112 w 918"/>
                  <a:gd name="T1" fmla="*/ 268 h 626"/>
                  <a:gd name="T2" fmla="*/ 114 w 918"/>
                  <a:gd name="T3" fmla="*/ 232 h 626"/>
                  <a:gd name="T4" fmla="*/ 126 w 918"/>
                  <a:gd name="T5" fmla="*/ 181 h 626"/>
                  <a:gd name="T6" fmla="*/ 148 w 918"/>
                  <a:gd name="T7" fmla="*/ 133 h 626"/>
                  <a:gd name="T8" fmla="*/ 168 w 918"/>
                  <a:gd name="T9" fmla="*/ 104 h 626"/>
                  <a:gd name="T10" fmla="*/ 203 w 918"/>
                  <a:gd name="T11" fmla="*/ 65 h 626"/>
                  <a:gd name="T12" fmla="*/ 247 w 918"/>
                  <a:gd name="T13" fmla="*/ 35 h 626"/>
                  <a:gd name="T14" fmla="*/ 279 w 918"/>
                  <a:gd name="T15" fmla="*/ 19 h 626"/>
                  <a:gd name="T16" fmla="*/ 330 w 918"/>
                  <a:gd name="T17" fmla="*/ 4 h 626"/>
                  <a:gd name="T18" fmla="*/ 384 w 918"/>
                  <a:gd name="T19" fmla="*/ 0 h 626"/>
                  <a:gd name="T20" fmla="*/ 424 w 918"/>
                  <a:gd name="T21" fmla="*/ 2 h 626"/>
                  <a:gd name="T22" fmla="*/ 479 w 918"/>
                  <a:gd name="T23" fmla="*/ 16 h 626"/>
                  <a:gd name="T24" fmla="*/ 530 w 918"/>
                  <a:gd name="T25" fmla="*/ 42 h 626"/>
                  <a:gd name="T26" fmla="*/ 562 w 918"/>
                  <a:gd name="T27" fmla="*/ 64 h 626"/>
                  <a:gd name="T28" fmla="*/ 601 w 918"/>
                  <a:gd name="T29" fmla="*/ 104 h 626"/>
                  <a:gd name="T30" fmla="*/ 630 w 918"/>
                  <a:gd name="T31" fmla="*/ 153 h 626"/>
                  <a:gd name="T32" fmla="*/ 648 w 918"/>
                  <a:gd name="T33" fmla="*/ 141 h 626"/>
                  <a:gd name="T34" fmla="*/ 676 w 918"/>
                  <a:gd name="T35" fmla="*/ 130 h 626"/>
                  <a:gd name="T36" fmla="*/ 706 w 918"/>
                  <a:gd name="T37" fmla="*/ 126 h 626"/>
                  <a:gd name="T38" fmla="*/ 732 w 918"/>
                  <a:gd name="T39" fmla="*/ 129 h 626"/>
                  <a:gd name="T40" fmla="*/ 766 w 918"/>
                  <a:gd name="T41" fmla="*/ 141 h 626"/>
                  <a:gd name="T42" fmla="*/ 796 w 918"/>
                  <a:gd name="T43" fmla="*/ 163 h 626"/>
                  <a:gd name="T44" fmla="*/ 812 w 918"/>
                  <a:gd name="T45" fmla="*/ 182 h 626"/>
                  <a:gd name="T46" fmla="*/ 827 w 918"/>
                  <a:gd name="T47" fmla="*/ 214 h 626"/>
                  <a:gd name="T48" fmla="*/ 833 w 918"/>
                  <a:gd name="T49" fmla="*/ 250 h 626"/>
                  <a:gd name="T50" fmla="*/ 832 w 918"/>
                  <a:gd name="T51" fmla="*/ 270 h 626"/>
                  <a:gd name="T52" fmla="*/ 827 w 918"/>
                  <a:gd name="T53" fmla="*/ 287 h 626"/>
                  <a:gd name="T54" fmla="*/ 857 w 918"/>
                  <a:gd name="T55" fmla="*/ 307 h 626"/>
                  <a:gd name="T56" fmla="*/ 880 w 918"/>
                  <a:gd name="T57" fmla="*/ 333 h 626"/>
                  <a:gd name="T58" fmla="*/ 893 w 918"/>
                  <a:gd name="T59" fmla="*/ 353 h 626"/>
                  <a:gd name="T60" fmla="*/ 908 w 918"/>
                  <a:gd name="T61" fmla="*/ 385 h 626"/>
                  <a:gd name="T62" fmla="*/ 916 w 918"/>
                  <a:gd name="T63" fmla="*/ 420 h 626"/>
                  <a:gd name="T64" fmla="*/ 918 w 918"/>
                  <a:gd name="T65" fmla="*/ 444 h 626"/>
                  <a:gd name="T66" fmla="*/ 910 w 918"/>
                  <a:gd name="T67" fmla="*/ 496 h 626"/>
                  <a:gd name="T68" fmla="*/ 888 w 918"/>
                  <a:gd name="T69" fmla="*/ 543 h 626"/>
                  <a:gd name="T70" fmla="*/ 865 w 918"/>
                  <a:gd name="T71" fmla="*/ 570 h 626"/>
                  <a:gd name="T72" fmla="*/ 822 w 918"/>
                  <a:gd name="T73" fmla="*/ 602 h 626"/>
                  <a:gd name="T74" fmla="*/ 772 w 918"/>
                  <a:gd name="T75" fmla="*/ 620 h 626"/>
                  <a:gd name="T76" fmla="*/ 733 w 918"/>
                  <a:gd name="T77" fmla="*/ 626 h 626"/>
                  <a:gd name="T78" fmla="*/ 191 w 918"/>
                  <a:gd name="T79" fmla="*/ 626 h 626"/>
                  <a:gd name="T80" fmla="*/ 186 w 918"/>
                  <a:gd name="T81" fmla="*/ 626 h 626"/>
                  <a:gd name="T82" fmla="*/ 162 w 918"/>
                  <a:gd name="T83" fmla="*/ 626 h 626"/>
                  <a:gd name="T84" fmla="*/ 112 w 918"/>
                  <a:gd name="T85" fmla="*/ 613 h 626"/>
                  <a:gd name="T86" fmla="*/ 67 w 918"/>
                  <a:gd name="T87" fmla="*/ 586 h 626"/>
                  <a:gd name="T88" fmla="*/ 41 w 918"/>
                  <a:gd name="T89" fmla="*/ 561 h 626"/>
                  <a:gd name="T90" fmla="*/ 14 w 918"/>
                  <a:gd name="T91" fmla="*/ 517 h 626"/>
                  <a:gd name="T92" fmla="*/ 1 w 918"/>
                  <a:gd name="T93" fmla="*/ 466 h 626"/>
                  <a:gd name="T94" fmla="*/ 1 w 918"/>
                  <a:gd name="T95" fmla="*/ 435 h 626"/>
                  <a:gd name="T96" fmla="*/ 8 w 918"/>
                  <a:gd name="T97" fmla="*/ 396 h 626"/>
                  <a:gd name="T98" fmla="*/ 24 w 918"/>
                  <a:gd name="T99" fmla="*/ 360 h 626"/>
                  <a:gd name="T100" fmla="*/ 39 w 918"/>
                  <a:gd name="T101" fmla="*/ 339 h 626"/>
                  <a:gd name="T102" fmla="*/ 67 w 918"/>
                  <a:gd name="T103" fmla="*/ 311 h 626"/>
                  <a:gd name="T104" fmla="*/ 100 w 918"/>
                  <a:gd name="T105" fmla="*/ 290 h 626"/>
                  <a:gd name="T106" fmla="*/ 112 w 918"/>
                  <a:gd name="T107" fmla="*/ 27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8" h="626">
                    <a:moveTo>
                      <a:pt x="112" y="276"/>
                    </a:moveTo>
                    <a:lnTo>
                      <a:pt x="112" y="276"/>
                    </a:lnTo>
                    <a:lnTo>
                      <a:pt x="112" y="268"/>
                    </a:lnTo>
                    <a:lnTo>
                      <a:pt x="112" y="268"/>
                    </a:lnTo>
                    <a:lnTo>
                      <a:pt x="112" y="250"/>
                    </a:lnTo>
                    <a:lnTo>
                      <a:pt x="114" y="232"/>
                    </a:lnTo>
                    <a:lnTo>
                      <a:pt x="117" y="214"/>
                    </a:lnTo>
                    <a:lnTo>
                      <a:pt x="120" y="198"/>
                    </a:lnTo>
                    <a:lnTo>
                      <a:pt x="126" y="181"/>
                    </a:lnTo>
                    <a:lnTo>
                      <a:pt x="132" y="165"/>
                    </a:lnTo>
                    <a:lnTo>
                      <a:pt x="140" y="149"/>
                    </a:lnTo>
                    <a:lnTo>
                      <a:pt x="148" y="133"/>
                    </a:lnTo>
                    <a:lnTo>
                      <a:pt x="148" y="133"/>
                    </a:lnTo>
                    <a:lnTo>
                      <a:pt x="157" y="118"/>
                    </a:lnTo>
                    <a:lnTo>
                      <a:pt x="168" y="104"/>
                    </a:lnTo>
                    <a:lnTo>
                      <a:pt x="179" y="90"/>
                    </a:lnTo>
                    <a:lnTo>
                      <a:pt x="190" y="77"/>
                    </a:lnTo>
                    <a:lnTo>
                      <a:pt x="203" y="65"/>
                    </a:lnTo>
                    <a:lnTo>
                      <a:pt x="217" y="55"/>
                    </a:lnTo>
                    <a:lnTo>
                      <a:pt x="231" y="45"/>
                    </a:lnTo>
                    <a:lnTo>
                      <a:pt x="247" y="35"/>
                    </a:lnTo>
                    <a:lnTo>
                      <a:pt x="247" y="35"/>
                    </a:lnTo>
                    <a:lnTo>
                      <a:pt x="263" y="27"/>
                    </a:lnTo>
                    <a:lnTo>
                      <a:pt x="279" y="19"/>
                    </a:lnTo>
                    <a:lnTo>
                      <a:pt x="296" y="14"/>
                    </a:lnTo>
                    <a:lnTo>
                      <a:pt x="312" y="8"/>
                    </a:lnTo>
                    <a:lnTo>
                      <a:pt x="330" y="4"/>
                    </a:lnTo>
                    <a:lnTo>
                      <a:pt x="348" y="2"/>
                    </a:lnTo>
                    <a:lnTo>
                      <a:pt x="365" y="0"/>
                    </a:lnTo>
                    <a:lnTo>
                      <a:pt x="384" y="0"/>
                    </a:lnTo>
                    <a:lnTo>
                      <a:pt x="384" y="0"/>
                    </a:lnTo>
                    <a:lnTo>
                      <a:pt x="404" y="0"/>
                    </a:lnTo>
                    <a:lnTo>
                      <a:pt x="424" y="2"/>
                    </a:lnTo>
                    <a:lnTo>
                      <a:pt x="442" y="5"/>
                    </a:lnTo>
                    <a:lnTo>
                      <a:pt x="460" y="9"/>
                    </a:lnTo>
                    <a:lnTo>
                      <a:pt x="479" y="16"/>
                    </a:lnTo>
                    <a:lnTo>
                      <a:pt x="496" y="23"/>
                    </a:lnTo>
                    <a:lnTo>
                      <a:pt x="513" y="31"/>
                    </a:lnTo>
                    <a:lnTo>
                      <a:pt x="530" y="42"/>
                    </a:lnTo>
                    <a:lnTo>
                      <a:pt x="530" y="42"/>
                    </a:lnTo>
                    <a:lnTo>
                      <a:pt x="547" y="53"/>
                    </a:lnTo>
                    <a:lnTo>
                      <a:pt x="562" y="64"/>
                    </a:lnTo>
                    <a:lnTo>
                      <a:pt x="575" y="76"/>
                    </a:lnTo>
                    <a:lnTo>
                      <a:pt x="589" y="90"/>
                    </a:lnTo>
                    <a:lnTo>
                      <a:pt x="601" y="104"/>
                    </a:lnTo>
                    <a:lnTo>
                      <a:pt x="611" y="119"/>
                    </a:lnTo>
                    <a:lnTo>
                      <a:pt x="621" y="136"/>
                    </a:lnTo>
                    <a:lnTo>
                      <a:pt x="630" y="153"/>
                    </a:lnTo>
                    <a:lnTo>
                      <a:pt x="630" y="153"/>
                    </a:lnTo>
                    <a:lnTo>
                      <a:pt x="638" y="146"/>
                    </a:lnTo>
                    <a:lnTo>
                      <a:pt x="648" y="141"/>
                    </a:lnTo>
                    <a:lnTo>
                      <a:pt x="657" y="137"/>
                    </a:lnTo>
                    <a:lnTo>
                      <a:pt x="667" y="132"/>
                    </a:lnTo>
                    <a:lnTo>
                      <a:pt x="676" y="130"/>
                    </a:lnTo>
                    <a:lnTo>
                      <a:pt x="686" y="128"/>
                    </a:lnTo>
                    <a:lnTo>
                      <a:pt x="697" y="127"/>
                    </a:lnTo>
                    <a:lnTo>
                      <a:pt x="706" y="126"/>
                    </a:lnTo>
                    <a:lnTo>
                      <a:pt x="706" y="126"/>
                    </a:lnTo>
                    <a:lnTo>
                      <a:pt x="719" y="127"/>
                    </a:lnTo>
                    <a:lnTo>
                      <a:pt x="732" y="129"/>
                    </a:lnTo>
                    <a:lnTo>
                      <a:pt x="744" y="131"/>
                    </a:lnTo>
                    <a:lnTo>
                      <a:pt x="755" y="136"/>
                    </a:lnTo>
                    <a:lnTo>
                      <a:pt x="766" y="141"/>
                    </a:lnTo>
                    <a:lnTo>
                      <a:pt x="777" y="146"/>
                    </a:lnTo>
                    <a:lnTo>
                      <a:pt x="786" y="154"/>
                    </a:lnTo>
                    <a:lnTo>
                      <a:pt x="796" y="163"/>
                    </a:lnTo>
                    <a:lnTo>
                      <a:pt x="796" y="163"/>
                    </a:lnTo>
                    <a:lnTo>
                      <a:pt x="805" y="172"/>
                    </a:lnTo>
                    <a:lnTo>
                      <a:pt x="812" y="182"/>
                    </a:lnTo>
                    <a:lnTo>
                      <a:pt x="819" y="192"/>
                    </a:lnTo>
                    <a:lnTo>
                      <a:pt x="824" y="203"/>
                    </a:lnTo>
                    <a:lnTo>
                      <a:pt x="827" y="214"/>
                    </a:lnTo>
                    <a:lnTo>
                      <a:pt x="831" y="225"/>
                    </a:lnTo>
                    <a:lnTo>
                      <a:pt x="833" y="238"/>
                    </a:lnTo>
                    <a:lnTo>
                      <a:pt x="833" y="250"/>
                    </a:lnTo>
                    <a:lnTo>
                      <a:pt x="833" y="250"/>
                    </a:lnTo>
                    <a:lnTo>
                      <a:pt x="833" y="260"/>
                    </a:lnTo>
                    <a:lnTo>
                      <a:pt x="832" y="270"/>
                    </a:lnTo>
                    <a:lnTo>
                      <a:pt x="830" y="278"/>
                    </a:lnTo>
                    <a:lnTo>
                      <a:pt x="827" y="287"/>
                    </a:lnTo>
                    <a:lnTo>
                      <a:pt x="827" y="287"/>
                    </a:lnTo>
                    <a:lnTo>
                      <a:pt x="837" y="293"/>
                    </a:lnTo>
                    <a:lnTo>
                      <a:pt x="847" y="301"/>
                    </a:lnTo>
                    <a:lnTo>
                      <a:pt x="857" y="307"/>
                    </a:lnTo>
                    <a:lnTo>
                      <a:pt x="864" y="316"/>
                    </a:lnTo>
                    <a:lnTo>
                      <a:pt x="873" y="325"/>
                    </a:lnTo>
                    <a:lnTo>
                      <a:pt x="880" y="333"/>
                    </a:lnTo>
                    <a:lnTo>
                      <a:pt x="887" y="343"/>
                    </a:lnTo>
                    <a:lnTo>
                      <a:pt x="893" y="353"/>
                    </a:lnTo>
                    <a:lnTo>
                      <a:pt x="893" y="353"/>
                    </a:lnTo>
                    <a:lnTo>
                      <a:pt x="899" y="363"/>
                    </a:lnTo>
                    <a:lnTo>
                      <a:pt x="904" y="374"/>
                    </a:lnTo>
                    <a:lnTo>
                      <a:pt x="908" y="385"/>
                    </a:lnTo>
                    <a:lnTo>
                      <a:pt x="912" y="397"/>
                    </a:lnTo>
                    <a:lnTo>
                      <a:pt x="915" y="408"/>
                    </a:lnTo>
                    <a:lnTo>
                      <a:pt x="916" y="420"/>
                    </a:lnTo>
                    <a:lnTo>
                      <a:pt x="918" y="431"/>
                    </a:lnTo>
                    <a:lnTo>
                      <a:pt x="918" y="444"/>
                    </a:lnTo>
                    <a:lnTo>
                      <a:pt x="918" y="444"/>
                    </a:lnTo>
                    <a:lnTo>
                      <a:pt x="917" y="462"/>
                    </a:lnTo>
                    <a:lnTo>
                      <a:pt x="915" y="479"/>
                    </a:lnTo>
                    <a:lnTo>
                      <a:pt x="910" y="496"/>
                    </a:lnTo>
                    <a:lnTo>
                      <a:pt x="905" y="512"/>
                    </a:lnTo>
                    <a:lnTo>
                      <a:pt x="898" y="528"/>
                    </a:lnTo>
                    <a:lnTo>
                      <a:pt x="888" y="543"/>
                    </a:lnTo>
                    <a:lnTo>
                      <a:pt x="877" y="557"/>
                    </a:lnTo>
                    <a:lnTo>
                      <a:pt x="865" y="570"/>
                    </a:lnTo>
                    <a:lnTo>
                      <a:pt x="865" y="570"/>
                    </a:lnTo>
                    <a:lnTo>
                      <a:pt x="851" y="582"/>
                    </a:lnTo>
                    <a:lnTo>
                      <a:pt x="837" y="592"/>
                    </a:lnTo>
                    <a:lnTo>
                      <a:pt x="822" y="602"/>
                    </a:lnTo>
                    <a:lnTo>
                      <a:pt x="807" y="610"/>
                    </a:lnTo>
                    <a:lnTo>
                      <a:pt x="790" y="616"/>
                    </a:lnTo>
                    <a:lnTo>
                      <a:pt x="772" y="620"/>
                    </a:lnTo>
                    <a:lnTo>
                      <a:pt x="755" y="624"/>
                    </a:lnTo>
                    <a:lnTo>
                      <a:pt x="736" y="626"/>
                    </a:lnTo>
                    <a:lnTo>
                      <a:pt x="733" y="626"/>
                    </a:lnTo>
                    <a:lnTo>
                      <a:pt x="733" y="626"/>
                    </a:lnTo>
                    <a:lnTo>
                      <a:pt x="732" y="626"/>
                    </a:lnTo>
                    <a:lnTo>
                      <a:pt x="191" y="626"/>
                    </a:lnTo>
                    <a:lnTo>
                      <a:pt x="191" y="626"/>
                    </a:lnTo>
                    <a:lnTo>
                      <a:pt x="186" y="626"/>
                    </a:lnTo>
                    <a:lnTo>
                      <a:pt x="186" y="626"/>
                    </a:lnTo>
                    <a:lnTo>
                      <a:pt x="181" y="626"/>
                    </a:lnTo>
                    <a:lnTo>
                      <a:pt x="181" y="626"/>
                    </a:lnTo>
                    <a:lnTo>
                      <a:pt x="162" y="626"/>
                    </a:lnTo>
                    <a:lnTo>
                      <a:pt x="145" y="623"/>
                    </a:lnTo>
                    <a:lnTo>
                      <a:pt x="128" y="619"/>
                    </a:lnTo>
                    <a:lnTo>
                      <a:pt x="112" y="613"/>
                    </a:lnTo>
                    <a:lnTo>
                      <a:pt x="96" y="606"/>
                    </a:lnTo>
                    <a:lnTo>
                      <a:pt x="81" y="597"/>
                    </a:lnTo>
                    <a:lnTo>
                      <a:pt x="67" y="586"/>
                    </a:lnTo>
                    <a:lnTo>
                      <a:pt x="53" y="574"/>
                    </a:lnTo>
                    <a:lnTo>
                      <a:pt x="53" y="574"/>
                    </a:lnTo>
                    <a:lnTo>
                      <a:pt x="41" y="561"/>
                    </a:lnTo>
                    <a:lnTo>
                      <a:pt x="31" y="547"/>
                    </a:lnTo>
                    <a:lnTo>
                      <a:pt x="21" y="532"/>
                    </a:lnTo>
                    <a:lnTo>
                      <a:pt x="14" y="517"/>
                    </a:lnTo>
                    <a:lnTo>
                      <a:pt x="8" y="501"/>
                    </a:lnTo>
                    <a:lnTo>
                      <a:pt x="4" y="483"/>
                    </a:lnTo>
                    <a:lnTo>
                      <a:pt x="1" y="466"/>
                    </a:lnTo>
                    <a:lnTo>
                      <a:pt x="0" y="449"/>
                    </a:lnTo>
                    <a:lnTo>
                      <a:pt x="0" y="449"/>
                    </a:lnTo>
                    <a:lnTo>
                      <a:pt x="1" y="435"/>
                    </a:lnTo>
                    <a:lnTo>
                      <a:pt x="3" y="422"/>
                    </a:lnTo>
                    <a:lnTo>
                      <a:pt x="5" y="409"/>
                    </a:lnTo>
                    <a:lnTo>
                      <a:pt x="8" y="396"/>
                    </a:lnTo>
                    <a:lnTo>
                      <a:pt x="12" y="384"/>
                    </a:lnTo>
                    <a:lnTo>
                      <a:pt x="18" y="372"/>
                    </a:lnTo>
                    <a:lnTo>
                      <a:pt x="24" y="360"/>
                    </a:lnTo>
                    <a:lnTo>
                      <a:pt x="32" y="349"/>
                    </a:lnTo>
                    <a:lnTo>
                      <a:pt x="32" y="349"/>
                    </a:lnTo>
                    <a:lnTo>
                      <a:pt x="39" y="339"/>
                    </a:lnTo>
                    <a:lnTo>
                      <a:pt x="48" y="329"/>
                    </a:lnTo>
                    <a:lnTo>
                      <a:pt x="58" y="319"/>
                    </a:lnTo>
                    <a:lnTo>
                      <a:pt x="67" y="311"/>
                    </a:lnTo>
                    <a:lnTo>
                      <a:pt x="77" y="303"/>
                    </a:lnTo>
                    <a:lnTo>
                      <a:pt x="88" y="295"/>
                    </a:lnTo>
                    <a:lnTo>
                      <a:pt x="100" y="290"/>
                    </a:lnTo>
                    <a:lnTo>
                      <a:pt x="112" y="284"/>
                    </a:lnTo>
                    <a:lnTo>
                      <a:pt x="112" y="284"/>
                    </a:lnTo>
                    <a:lnTo>
                      <a:pt x="112" y="2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432" name="Gruppieren 431"/>
              <p:cNvGrpSpPr/>
              <p:nvPr/>
            </p:nvGrpSpPr>
            <p:grpSpPr>
              <a:xfrm>
                <a:off x="7857985" y="1586136"/>
                <a:ext cx="396876" cy="395288"/>
                <a:chOff x="7857985" y="1586136"/>
                <a:chExt cx="396876" cy="395288"/>
              </a:xfrm>
            </p:grpSpPr>
            <p:sp>
              <p:nvSpPr>
                <p:cNvPr id="438" name="Freeform 1661"/>
                <p:cNvSpPr>
                  <a:spLocks/>
                </p:cNvSpPr>
                <p:nvPr/>
              </p:nvSpPr>
              <p:spPr bwMode="auto">
                <a:xfrm>
                  <a:off x="7857985" y="1586136"/>
                  <a:ext cx="396876" cy="395288"/>
                </a:xfrm>
                <a:custGeom>
                  <a:avLst/>
                  <a:gdLst>
                    <a:gd name="T0" fmla="*/ 36 w 250"/>
                    <a:gd name="T1" fmla="*/ 0 h 249"/>
                    <a:gd name="T2" fmla="*/ 36 w 250"/>
                    <a:gd name="T3" fmla="*/ 0 h 249"/>
                    <a:gd name="T4" fmla="*/ 31 w 250"/>
                    <a:gd name="T5" fmla="*/ 0 h 249"/>
                    <a:gd name="T6" fmla="*/ 24 w 250"/>
                    <a:gd name="T7" fmla="*/ 1 h 249"/>
                    <a:gd name="T8" fmla="*/ 18 w 250"/>
                    <a:gd name="T9" fmla="*/ 4 h 249"/>
                    <a:gd name="T10" fmla="*/ 11 w 250"/>
                    <a:gd name="T11" fmla="*/ 8 h 249"/>
                    <a:gd name="T12" fmla="*/ 8 w 250"/>
                    <a:gd name="T13" fmla="*/ 12 h 249"/>
                    <a:gd name="T14" fmla="*/ 6 w 250"/>
                    <a:gd name="T15" fmla="*/ 15 h 249"/>
                    <a:gd name="T16" fmla="*/ 4 w 250"/>
                    <a:gd name="T17" fmla="*/ 19 h 249"/>
                    <a:gd name="T18" fmla="*/ 1 w 250"/>
                    <a:gd name="T19" fmla="*/ 23 h 249"/>
                    <a:gd name="T20" fmla="*/ 0 w 250"/>
                    <a:gd name="T21" fmla="*/ 29 h 249"/>
                    <a:gd name="T22" fmla="*/ 0 w 250"/>
                    <a:gd name="T23" fmla="*/ 35 h 249"/>
                    <a:gd name="T24" fmla="*/ 0 w 250"/>
                    <a:gd name="T25" fmla="*/ 213 h 249"/>
                    <a:gd name="T26" fmla="*/ 0 w 250"/>
                    <a:gd name="T27" fmla="*/ 213 h 249"/>
                    <a:gd name="T28" fmla="*/ 0 w 250"/>
                    <a:gd name="T29" fmla="*/ 219 h 249"/>
                    <a:gd name="T30" fmla="*/ 1 w 250"/>
                    <a:gd name="T31" fmla="*/ 225 h 249"/>
                    <a:gd name="T32" fmla="*/ 5 w 250"/>
                    <a:gd name="T33" fmla="*/ 232 h 249"/>
                    <a:gd name="T34" fmla="*/ 9 w 250"/>
                    <a:gd name="T35" fmla="*/ 238 h 249"/>
                    <a:gd name="T36" fmla="*/ 11 w 250"/>
                    <a:gd name="T37" fmla="*/ 242 h 249"/>
                    <a:gd name="T38" fmla="*/ 15 w 250"/>
                    <a:gd name="T39" fmla="*/ 244 h 249"/>
                    <a:gd name="T40" fmla="*/ 19 w 250"/>
                    <a:gd name="T41" fmla="*/ 246 h 249"/>
                    <a:gd name="T42" fmla="*/ 24 w 250"/>
                    <a:gd name="T43" fmla="*/ 248 h 249"/>
                    <a:gd name="T44" fmla="*/ 29 w 250"/>
                    <a:gd name="T45" fmla="*/ 249 h 249"/>
                    <a:gd name="T46" fmla="*/ 36 w 250"/>
                    <a:gd name="T47" fmla="*/ 249 h 249"/>
                    <a:gd name="T48" fmla="*/ 214 w 250"/>
                    <a:gd name="T49" fmla="*/ 249 h 249"/>
                    <a:gd name="T50" fmla="*/ 214 w 250"/>
                    <a:gd name="T51" fmla="*/ 249 h 249"/>
                    <a:gd name="T52" fmla="*/ 219 w 250"/>
                    <a:gd name="T53" fmla="*/ 249 h 249"/>
                    <a:gd name="T54" fmla="*/ 225 w 250"/>
                    <a:gd name="T55" fmla="*/ 248 h 249"/>
                    <a:gd name="T56" fmla="*/ 232 w 250"/>
                    <a:gd name="T57" fmla="*/ 245 h 249"/>
                    <a:gd name="T58" fmla="*/ 239 w 250"/>
                    <a:gd name="T59" fmla="*/ 240 h 249"/>
                    <a:gd name="T60" fmla="*/ 241 w 250"/>
                    <a:gd name="T61" fmla="*/ 238 h 249"/>
                    <a:gd name="T62" fmla="*/ 244 w 250"/>
                    <a:gd name="T63" fmla="*/ 234 h 249"/>
                    <a:gd name="T64" fmla="*/ 246 w 250"/>
                    <a:gd name="T65" fmla="*/ 230 h 249"/>
                    <a:gd name="T66" fmla="*/ 249 w 250"/>
                    <a:gd name="T67" fmla="*/ 225 h 249"/>
                    <a:gd name="T68" fmla="*/ 250 w 250"/>
                    <a:gd name="T69" fmla="*/ 220 h 249"/>
                    <a:gd name="T70" fmla="*/ 250 w 250"/>
                    <a:gd name="T71" fmla="*/ 213 h 249"/>
                    <a:gd name="T72" fmla="*/ 250 w 250"/>
                    <a:gd name="T73" fmla="*/ 35 h 249"/>
                    <a:gd name="T74" fmla="*/ 250 w 250"/>
                    <a:gd name="T75" fmla="*/ 35 h 249"/>
                    <a:gd name="T76" fmla="*/ 250 w 250"/>
                    <a:gd name="T77" fmla="*/ 30 h 249"/>
                    <a:gd name="T78" fmla="*/ 248 w 250"/>
                    <a:gd name="T79" fmla="*/ 25 h 249"/>
                    <a:gd name="T80" fmla="*/ 245 w 250"/>
                    <a:gd name="T81" fmla="*/ 17 h 249"/>
                    <a:gd name="T82" fmla="*/ 241 w 250"/>
                    <a:gd name="T83" fmla="*/ 11 h 249"/>
                    <a:gd name="T84" fmla="*/ 238 w 250"/>
                    <a:gd name="T85" fmla="*/ 7 h 249"/>
                    <a:gd name="T86" fmla="*/ 235 w 250"/>
                    <a:gd name="T87" fmla="*/ 5 h 249"/>
                    <a:gd name="T88" fmla="*/ 230 w 250"/>
                    <a:gd name="T89" fmla="*/ 3 h 249"/>
                    <a:gd name="T90" fmla="*/ 226 w 250"/>
                    <a:gd name="T91" fmla="*/ 1 h 249"/>
                    <a:gd name="T92" fmla="*/ 221 w 250"/>
                    <a:gd name="T93" fmla="*/ 0 h 249"/>
                    <a:gd name="T94" fmla="*/ 214 w 250"/>
                    <a:gd name="T95" fmla="*/ 0 h 249"/>
                    <a:gd name="T96" fmla="*/ 36 w 250"/>
                    <a:gd name="T9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249">
                      <a:moveTo>
                        <a:pt x="36" y="0"/>
                      </a:moveTo>
                      <a:lnTo>
                        <a:pt x="36" y="0"/>
                      </a:lnTo>
                      <a:lnTo>
                        <a:pt x="31" y="0"/>
                      </a:lnTo>
                      <a:lnTo>
                        <a:pt x="24" y="1"/>
                      </a:lnTo>
                      <a:lnTo>
                        <a:pt x="18" y="4"/>
                      </a:lnTo>
                      <a:lnTo>
                        <a:pt x="11" y="8"/>
                      </a:lnTo>
                      <a:lnTo>
                        <a:pt x="8" y="12"/>
                      </a:lnTo>
                      <a:lnTo>
                        <a:pt x="6" y="15"/>
                      </a:lnTo>
                      <a:lnTo>
                        <a:pt x="4" y="19"/>
                      </a:lnTo>
                      <a:lnTo>
                        <a:pt x="1" y="23"/>
                      </a:lnTo>
                      <a:lnTo>
                        <a:pt x="0" y="29"/>
                      </a:lnTo>
                      <a:lnTo>
                        <a:pt x="0" y="35"/>
                      </a:lnTo>
                      <a:lnTo>
                        <a:pt x="0" y="213"/>
                      </a:lnTo>
                      <a:lnTo>
                        <a:pt x="0" y="213"/>
                      </a:lnTo>
                      <a:lnTo>
                        <a:pt x="0" y="219"/>
                      </a:lnTo>
                      <a:lnTo>
                        <a:pt x="1" y="225"/>
                      </a:lnTo>
                      <a:lnTo>
                        <a:pt x="5" y="232"/>
                      </a:lnTo>
                      <a:lnTo>
                        <a:pt x="9" y="238"/>
                      </a:lnTo>
                      <a:lnTo>
                        <a:pt x="11" y="242"/>
                      </a:lnTo>
                      <a:lnTo>
                        <a:pt x="15" y="244"/>
                      </a:lnTo>
                      <a:lnTo>
                        <a:pt x="19" y="246"/>
                      </a:lnTo>
                      <a:lnTo>
                        <a:pt x="24" y="248"/>
                      </a:lnTo>
                      <a:lnTo>
                        <a:pt x="29" y="249"/>
                      </a:lnTo>
                      <a:lnTo>
                        <a:pt x="36" y="249"/>
                      </a:lnTo>
                      <a:lnTo>
                        <a:pt x="214" y="249"/>
                      </a:lnTo>
                      <a:lnTo>
                        <a:pt x="214" y="249"/>
                      </a:lnTo>
                      <a:lnTo>
                        <a:pt x="219" y="249"/>
                      </a:lnTo>
                      <a:lnTo>
                        <a:pt x="225" y="248"/>
                      </a:lnTo>
                      <a:lnTo>
                        <a:pt x="232" y="245"/>
                      </a:lnTo>
                      <a:lnTo>
                        <a:pt x="239" y="240"/>
                      </a:lnTo>
                      <a:lnTo>
                        <a:pt x="241" y="238"/>
                      </a:lnTo>
                      <a:lnTo>
                        <a:pt x="244" y="234"/>
                      </a:lnTo>
                      <a:lnTo>
                        <a:pt x="246" y="230"/>
                      </a:lnTo>
                      <a:lnTo>
                        <a:pt x="249" y="225"/>
                      </a:lnTo>
                      <a:lnTo>
                        <a:pt x="250" y="220"/>
                      </a:lnTo>
                      <a:lnTo>
                        <a:pt x="250" y="213"/>
                      </a:lnTo>
                      <a:lnTo>
                        <a:pt x="250" y="35"/>
                      </a:lnTo>
                      <a:lnTo>
                        <a:pt x="250" y="35"/>
                      </a:lnTo>
                      <a:lnTo>
                        <a:pt x="250" y="30"/>
                      </a:lnTo>
                      <a:lnTo>
                        <a:pt x="248" y="25"/>
                      </a:lnTo>
                      <a:lnTo>
                        <a:pt x="245" y="17"/>
                      </a:lnTo>
                      <a:lnTo>
                        <a:pt x="241" y="11"/>
                      </a:lnTo>
                      <a:lnTo>
                        <a:pt x="238" y="7"/>
                      </a:lnTo>
                      <a:lnTo>
                        <a:pt x="235" y="5"/>
                      </a:lnTo>
                      <a:lnTo>
                        <a:pt x="230" y="3"/>
                      </a:lnTo>
                      <a:lnTo>
                        <a:pt x="226" y="1"/>
                      </a:lnTo>
                      <a:lnTo>
                        <a:pt x="221" y="0"/>
                      </a:lnTo>
                      <a:lnTo>
                        <a:pt x="214" y="0"/>
                      </a:lnTo>
                      <a:lnTo>
                        <a:pt x="36" y="0"/>
                      </a:lnTo>
                      <a:close/>
                    </a:path>
                  </a:pathLst>
                </a:custGeom>
                <a:solidFill>
                  <a:srgbClr val="E566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9" name="Freeform 1662"/>
                <p:cNvSpPr>
                  <a:spLocks noEditPoints="1"/>
                </p:cNvSpPr>
                <p:nvPr/>
              </p:nvSpPr>
              <p:spPr bwMode="auto">
                <a:xfrm>
                  <a:off x="7900848" y="1714724"/>
                  <a:ext cx="120650" cy="125413"/>
                </a:xfrm>
                <a:custGeom>
                  <a:avLst/>
                  <a:gdLst>
                    <a:gd name="T0" fmla="*/ 21 w 76"/>
                    <a:gd name="T1" fmla="*/ 63 h 79"/>
                    <a:gd name="T2" fmla="*/ 15 w 76"/>
                    <a:gd name="T3" fmla="*/ 79 h 79"/>
                    <a:gd name="T4" fmla="*/ 0 w 76"/>
                    <a:gd name="T5" fmla="*/ 79 h 79"/>
                    <a:gd name="T6" fmla="*/ 26 w 76"/>
                    <a:gd name="T7" fmla="*/ 0 h 79"/>
                    <a:gd name="T8" fmla="*/ 49 w 76"/>
                    <a:gd name="T9" fmla="*/ 0 h 79"/>
                    <a:gd name="T10" fmla="*/ 76 w 76"/>
                    <a:gd name="T11" fmla="*/ 79 h 79"/>
                    <a:gd name="T12" fmla="*/ 60 w 76"/>
                    <a:gd name="T13" fmla="*/ 79 h 79"/>
                    <a:gd name="T14" fmla="*/ 55 w 76"/>
                    <a:gd name="T15" fmla="*/ 63 h 79"/>
                    <a:gd name="T16" fmla="*/ 21 w 76"/>
                    <a:gd name="T17" fmla="*/ 63 h 79"/>
                    <a:gd name="T18" fmla="*/ 38 w 76"/>
                    <a:gd name="T19" fmla="*/ 11 h 79"/>
                    <a:gd name="T20" fmla="*/ 38 w 76"/>
                    <a:gd name="T21" fmla="*/ 11 h 79"/>
                    <a:gd name="T22" fmla="*/ 24 w 76"/>
                    <a:gd name="T23" fmla="*/ 52 h 79"/>
                    <a:gd name="T24" fmla="*/ 52 w 76"/>
                    <a:gd name="T25" fmla="*/ 52 h 79"/>
                    <a:gd name="T26" fmla="*/ 38 w 76"/>
                    <a:gd name="T27"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9">
                      <a:moveTo>
                        <a:pt x="21" y="63"/>
                      </a:moveTo>
                      <a:lnTo>
                        <a:pt x="15" y="79"/>
                      </a:lnTo>
                      <a:lnTo>
                        <a:pt x="0" y="79"/>
                      </a:lnTo>
                      <a:lnTo>
                        <a:pt x="26" y="0"/>
                      </a:lnTo>
                      <a:lnTo>
                        <a:pt x="49" y="0"/>
                      </a:lnTo>
                      <a:lnTo>
                        <a:pt x="76" y="79"/>
                      </a:lnTo>
                      <a:lnTo>
                        <a:pt x="60" y="79"/>
                      </a:lnTo>
                      <a:lnTo>
                        <a:pt x="55" y="63"/>
                      </a:lnTo>
                      <a:lnTo>
                        <a:pt x="21" y="63"/>
                      </a:lnTo>
                      <a:close/>
                      <a:moveTo>
                        <a:pt x="38" y="11"/>
                      </a:moveTo>
                      <a:lnTo>
                        <a:pt x="38" y="11"/>
                      </a:lnTo>
                      <a:lnTo>
                        <a:pt x="24" y="52"/>
                      </a:lnTo>
                      <a:lnTo>
                        <a:pt x="52" y="52"/>
                      </a:lnTo>
                      <a:lnTo>
                        <a:pt x="38" y="11"/>
                      </a:lnTo>
                      <a:close/>
                    </a:path>
                  </a:pathLst>
                </a:custGeom>
                <a:solidFill>
                  <a:srgbClr val="D40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0" name="Freeform 1663"/>
                <p:cNvSpPr>
                  <a:spLocks noEditPoints="1"/>
                </p:cNvSpPr>
                <p:nvPr/>
              </p:nvSpPr>
              <p:spPr bwMode="auto">
                <a:xfrm>
                  <a:off x="8029436" y="1749649"/>
                  <a:ext cx="82550" cy="127000"/>
                </a:xfrm>
                <a:custGeom>
                  <a:avLst/>
                  <a:gdLst>
                    <a:gd name="T0" fmla="*/ 13 w 52"/>
                    <a:gd name="T1" fmla="*/ 9 h 80"/>
                    <a:gd name="T2" fmla="*/ 13 w 52"/>
                    <a:gd name="T3" fmla="*/ 9 h 80"/>
                    <a:gd name="T4" fmla="*/ 13 w 52"/>
                    <a:gd name="T5" fmla="*/ 9 h 80"/>
                    <a:gd name="T6" fmla="*/ 16 w 52"/>
                    <a:gd name="T7" fmla="*/ 5 h 80"/>
                    <a:gd name="T8" fmla="*/ 21 w 52"/>
                    <a:gd name="T9" fmla="*/ 3 h 80"/>
                    <a:gd name="T10" fmla="*/ 25 w 52"/>
                    <a:gd name="T11" fmla="*/ 0 h 80"/>
                    <a:gd name="T12" fmla="*/ 31 w 52"/>
                    <a:gd name="T13" fmla="*/ 0 h 80"/>
                    <a:gd name="T14" fmla="*/ 31 w 52"/>
                    <a:gd name="T15" fmla="*/ 0 h 80"/>
                    <a:gd name="T16" fmla="*/ 38 w 52"/>
                    <a:gd name="T17" fmla="*/ 0 h 80"/>
                    <a:gd name="T18" fmla="*/ 43 w 52"/>
                    <a:gd name="T19" fmla="*/ 3 h 80"/>
                    <a:gd name="T20" fmla="*/ 47 w 52"/>
                    <a:gd name="T21" fmla="*/ 6 h 80"/>
                    <a:gd name="T22" fmla="*/ 49 w 52"/>
                    <a:gd name="T23" fmla="*/ 9 h 80"/>
                    <a:gd name="T24" fmla="*/ 51 w 52"/>
                    <a:gd name="T25" fmla="*/ 13 h 80"/>
                    <a:gd name="T26" fmla="*/ 52 w 52"/>
                    <a:gd name="T27" fmla="*/ 19 h 80"/>
                    <a:gd name="T28" fmla="*/ 52 w 52"/>
                    <a:gd name="T29" fmla="*/ 31 h 80"/>
                    <a:gd name="T30" fmla="*/ 52 w 52"/>
                    <a:gd name="T31" fmla="*/ 31 h 80"/>
                    <a:gd name="T32" fmla="*/ 52 w 52"/>
                    <a:gd name="T33" fmla="*/ 41 h 80"/>
                    <a:gd name="T34" fmla="*/ 51 w 52"/>
                    <a:gd name="T35" fmla="*/ 46 h 80"/>
                    <a:gd name="T36" fmla="*/ 49 w 52"/>
                    <a:gd name="T37" fmla="*/ 50 h 80"/>
                    <a:gd name="T38" fmla="*/ 46 w 52"/>
                    <a:gd name="T39" fmla="*/ 53 h 80"/>
                    <a:gd name="T40" fmla="*/ 42 w 52"/>
                    <a:gd name="T41" fmla="*/ 55 h 80"/>
                    <a:gd name="T42" fmla="*/ 37 w 52"/>
                    <a:gd name="T43" fmla="*/ 57 h 80"/>
                    <a:gd name="T44" fmla="*/ 31 w 52"/>
                    <a:gd name="T45" fmla="*/ 57 h 80"/>
                    <a:gd name="T46" fmla="*/ 31 w 52"/>
                    <a:gd name="T47" fmla="*/ 57 h 80"/>
                    <a:gd name="T48" fmla="*/ 26 w 52"/>
                    <a:gd name="T49" fmla="*/ 57 h 80"/>
                    <a:gd name="T50" fmla="*/ 21 w 52"/>
                    <a:gd name="T51" fmla="*/ 55 h 80"/>
                    <a:gd name="T52" fmla="*/ 18 w 52"/>
                    <a:gd name="T53" fmla="*/ 53 h 80"/>
                    <a:gd name="T54" fmla="*/ 14 w 52"/>
                    <a:gd name="T55" fmla="*/ 49 h 80"/>
                    <a:gd name="T56" fmla="*/ 14 w 52"/>
                    <a:gd name="T57" fmla="*/ 49 h 80"/>
                    <a:gd name="T58" fmla="*/ 14 w 52"/>
                    <a:gd name="T59" fmla="*/ 80 h 80"/>
                    <a:gd name="T60" fmla="*/ 0 w 52"/>
                    <a:gd name="T61" fmla="*/ 80 h 80"/>
                    <a:gd name="T62" fmla="*/ 0 w 52"/>
                    <a:gd name="T63" fmla="*/ 1 h 80"/>
                    <a:gd name="T64" fmla="*/ 14 w 52"/>
                    <a:gd name="T65" fmla="*/ 1 h 80"/>
                    <a:gd name="T66" fmla="*/ 13 w 52"/>
                    <a:gd name="T67" fmla="*/ 9 h 80"/>
                    <a:gd name="T68" fmla="*/ 39 w 52"/>
                    <a:gd name="T69" fmla="*/ 31 h 80"/>
                    <a:gd name="T70" fmla="*/ 39 w 52"/>
                    <a:gd name="T71" fmla="*/ 31 h 80"/>
                    <a:gd name="T72" fmla="*/ 39 w 52"/>
                    <a:gd name="T73" fmla="*/ 22 h 80"/>
                    <a:gd name="T74" fmla="*/ 38 w 52"/>
                    <a:gd name="T75" fmla="*/ 15 h 80"/>
                    <a:gd name="T76" fmla="*/ 36 w 52"/>
                    <a:gd name="T77" fmla="*/ 13 h 80"/>
                    <a:gd name="T78" fmla="*/ 34 w 52"/>
                    <a:gd name="T79" fmla="*/ 12 h 80"/>
                    <a:gd name="T80" fmla="*/ 32 w 52"/>
                    <a:gd name="T81" fmla="*/ 11 h 80"/>
                    <a:gd name="T82" fmla="*/ 27 w 52"/>
                    <a:gd name="T83" fmla="*/ 10 h 80"/>
                    <a:gd name="T84" fmla="*/ 27 w 52"/>
                    <a:gd name="T85" fmla="*/ 10 h 80"/>
                    <a:gd name="T86" fmla="*/ 23 w 52"/>
                    <a:gd name="T87" fmla="*/ 11 h 80"/>
                    <a:gd name="T88" fmla="*/ 20 w 52"/>
                    <a:gd name="T89" fmla="*/ 11 h 80"/>
                    <a:gd name="T90" fmla="*/ 16 w 52"/>
                    <a:gd name="T91" fmla="*/ 13 h 80"/>
                    <a:gd name="T92" fmla="*/ 15 w 52"/>
                    <a:gd name="T93" fmla="*/ 15 h 80"/>
                    <a:gd name="T94" fmla="*/ 14 w 52"/>
                    <a:gd name="T95" fmla="*/ 19 h 80"/>
                    <a:gd name="T96" fmla="*/ 14 w 52"/>
                    <a:gd name="T97" fmla="*/ 22 h 80"/>
                    <a:gd name="T98" fmla="*/ 14 w 52"/>
                    <a:gd name="T99" fmla="*/ 31 h 80"/>
                    <a:gd name="T100" fmla="*/ 14 w 52"/>
                    <a:gd name="T101" fmla="*/ 31 h 80"/>
                    <a:gd name="T102" fmla="*/ 14 w 52"/>
                    <a:gd name="T103" fmla="*/ 38 h 80"/>
                    <a:gd name="T104" fmla="*/ 16 w 52"/>
                    <a:gd name="T105" fmla="*/ 42 h 80"/>
                    <a:gd name="T106" fmla="*/ 18 w 52"/>
                    <a:gd name="T107" fmla="*/ 45 h 80"/>
                    <a:gd name="T108" fmla="*/ 20 w 52"/>
                    <a:gd name="T109" fmla="*/ 46 h 80"/>
                    <a:gd name="T110" fmla="*/ 27 w 52"/>
                    <a:gd name="T111" fmla="*/ 47 h 80"/>
                    <a:gd name="T112" fmla="*/ 27 w 52"/>
                    <a:gd name="T113" fmla="*/ 47 h 80"/>
                    <a:gd name="T114" fmla="*/ 33 w 52"/>
                    <a:gd name="T115" fmla="*/ 46 h 80"/>
                    <a:gd name="T116" fmla="*/ 35 w 52"/>
                    <a:gd name="T117" fmla="*/ 46 h 80"/>
                    <a:gd name="T118" fmla="*/ 37 w 52"/>
                    <a:gd name="T119" fmla="*/ 44 h 80"/>
                    <a:gd name="T120" fmla="*/ 38 w 52"/>
                    <a:gd name="T121" fmla="*/ 39 h 80"/>
                    <a:gd name="T122" fmla="*/ 39 w 52"/>
                    <a:gd name="T123" fmla="*/ 31 h 80"/>
                    <a:gd name="T124" fmla="*/ 39 w 52"/>
                    <a:gd name="T125" fmla="*/ 3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80">
                      <a:moveTo>
                        <a:pt x="13" y="9"/>
                      </a:moveTo>
                      <a:lnTo>
                        <a:pt x="13" y="9"/>
                      </a:lnTo>
                      <a:lnTo>
                        <a:pt x="13" y="9"/>
                      </a:lnTo>
                      <a:lnTo>
                        <a:pt x="16" y="5"/>
                      </a:lnTo>
                      <a:lnTo>
                        <a:pt x="21" y="3"/>
                      </a:lnTo>
                      <a:lnTo>
                        <a:pt x="25" y="0"/>
                      </a:lnTo>
                      <a:lnTo>
                        <a:pt x="31" y="0"/>
                      </a:lnTo>
                      <a:lnTo>
                        <a:pt x="31" y="0"/>
                      </a:lnTo>
                      <a:lnTo>
                        <a:pt x="38" y="0"/>
                      </a:lnTo>
                      <a:lnTo>
                        <a:pt x="43" y="3"/>
                      </a:lnTo>
                      <a:lnTo>
                        <a:pt x="47" y="6"/>
                      </a:lnTo>
                      <a:lnTo>
                        <a:pt x="49" y="9"/>
                      </a:lnTo>
                      <a:lnTo>
                        <a:pt x="51" y="13"/>
                      </a:lnTo>
                      <a:lnTo>
                        <a:pt x="52" y="19"/>
                      </a:lnTo>
                      <a:lnTo>
                        <a:pt x="52" y="31"/>
                      </a:lnTo>
                      <a:lnTo>
                        <a:pt x="52" y="31"/>
                      </a:lnTo>
                      <a:lnTo>
                        <a:pt x="52" y="41"/>
                      </a:lnTo>
                      <a:lnTo>
                        <a:pt x="51" y="46"/>
                      </a:lnTo>
                      <a:lnTo>
                        <a:pt x="49" y="50"/>
                      </a:lnTo>
                      <a:lnTo>
                        <a:pt x="46" y="53"/>
                      </a:lnTo>
                      <a:lnTo>
                        <a:pt x="42" y="55"/>
                      </a:lnTo>
                      <a:lnTo>
                        <a:pt x="37" y="57"/>
                      </a:lnTo>
                      <a:lnTo>
                        <a:pt x="31" y="57"/>
                      </a:lnTo>
                      <a:lnTo>
                        <a:pt x="31" y="57"/>
                      </a:lnTo>
                      <a:lnTo>
                        <a:pt x="26" y="57"/>
                      </a:lnTo>
                      <a:lnTo>
                        <a:pt x="21" y="55"/>
                      </a:lnTo>
                      <a:lnTo>
                        <a:pt x="18" y="53"/>
                      </a:lnTo>
                      <a:lnTo>
                        <a:pt x="14" y="49"/>
                      </a:lnTo>
                      <a:lnTo>
                        <a:pt x="14" y="49"/>
                      </a:lnTo>
                      <a:lnTo>
                        <a:pt x="14" y="80"/>
                      </a:lnTo>
                      <a:lnTo>
                        <a:pt x="0" y="80"/>
                      </a:lnTo>
                      <a:lnTo>
                        <a:pt x="0" y="1"/>
                      </a:lnTo>
                      <a:lnTo>
                        <a:pt x="14" y="1"/>
                      </a:lnTo>
                      <a:lnTo>
                        <a:pt x="13" y="9"/>
                      </a:lnTo>
                      <a:close/>
                      <a:moveTo>
                        <a:pt x="39" y="31"/>
                      </a:moveTo>
                      <a:lnTo>
                        <a:pt x="39" y="31"/>
                      </a:lnTo>
                      <a:lnTo>
                        <a:pt x="39" y="22"/>
                      </a:lnTo>
                      <a:lnTo>
                        <a:pt x="38" y="15"/>
                      </a:lnTo>
                      <a:lnTo>
                        <a:pt x="36" y="13"/>
                      </a:lnTo>
                      <a:lnTo>
                        <a:pt x="34" y="12"/>
                      </a:lnTo>
                      <a:lnTo>
                        <a:pt x="32" y="11"/>
                      </a:lnTo>
                      <a:lnTo>
                        <a:pt x="27" y="10"/>
                      </a:lnTo>
                      <a:lnTo>
                        <a:pt x="27" y="10"/>
                      </a:lnTo>
                      <a:lnTo>
                        <a:pt x="23" y="11"/>
                      </a:lnTo>
                      <a:lnTo>
                        <a:pt x="20" y="11"/>
                      </a:lnTo>
                      <a:lnTo>
                        <a:pt x="16" y="13"/>
                      </a:lnTo>
                      <a:lnTo>
                        <a:pt x="15" y="15"/>
                      </a:lnTo>
                      <a:lnTo>
                        <a:pt x="14" y="19"/>
                      </a:lnTo>
                      <a:lnTo>
                        <a:pt x="14" y="22"/>
                      </a:lnTo>
                      <a:lnTo>
                        <a:pt x="14" y="31"/>
                      </a:lnTo>
                      <a:lnTo>
                        <a:pt x="14" y="31"/>
                      </a:lnTo>
                      <a:lnTo>
                        <a:pt x="14" y="38"/>
                      </a:lnTo>
                      <a:lnTo>
                        <a:pt x="16" y="42"/>
                      </a:lnTo>
                      <a:lnTo>
                        <a:pt x="18" y="45"/>
                      </a:lnTo>
                      <a:lnTo>
                        <a:pt x="20" y="46"/>
                      </a:lnTo>
                      <a:lnTo>
                        <a:pt x="27" y="47"/>
                      </a:lnTo>
                      <a:lnTo>
                        <a:pt x="27" y="47"/>
                      </a:lnTo>
                      <a:lnTo>
                        <a:pt x="33" y="46"/>
                      </a:lnTo>
                      <a:lnTo>
                        <a:pt x="35" y="46"/>
                      </a:lnTo>
                      <a:lnTo>
                        <a:pt x="37" y="44"/>
                      </a:lnTo>
                      <a:lnTo>
                        <a:pt x="38" y="39"/>
                      </a:lnTo>
                      <a:lnTo>
                        <a:pt x="39" y="31"/>
                      </a:lnTo>
                      <a:lnTo>
                        <a:pt x="39" y="31"/>
                      </a:lnTo>
                      <a:close/>
                    </a:path>
                  </a:pathLst>
                </a:custGeom>
                <a:solidFill>
                  <a:srgbClr val="D40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1" name="Freeform 1664"/>
                <p:cNvSpPr>
                  <a:spLocks noEditPoints="1"/>
                </p:cNvSpPr>
                <p:nvPr/>
              </p:nvSpPr>
              <p:spPr bwMode="auto">
                <a:xfrm>
                  <a:off x="8129448" y="1749649"/>
                  <a:ext cx="82550" cy="127000"/>
                </a:xfrm>
                <a:custGeom>
                  <a:avLst/>
                  <a:gdLst>
                    <a:gd name="T0" fmla="*/ 13 w 52"/>
                    <a:gd name="T1" fmla="*/ 9 h 80"/>
                    <a:gd name="T2" fmla="*/ 14 w 52"/>
                    <a:gd name="T3" fmla="*/ 9 h 80"/>
                    <a:gd name="T4" fmla="*/ 14 w 52"/>
                    <a:gd name="T5" fmla="*/ 9 h 80"/>
                    <a:gd name="T6" fmla="*/ 16 w 52"/>
                    <a:gd name="T7" fmla="*/ 5 h 80"/>
                    <a:gd name="T8" fmla="*/ 20 w 52"/>
                    <a:gd name="T9" fmla="*/ 3 h 80"/>
                    <a:gd name="T10" fmla="*/ 26 w 52"/>
                    <a:gd name="T11" fmla="*/ 0 h 80"/>
                    <a:gd name="T12" fmla="*/ 31 w 52"/>
                    <a:gd name="T13" fmla="*/ 0 h 80"/>
                    <a:gd name="T14" fmla="*/ 31 w 52"/>
                    <a:gd name="T15" fmla="*/ 0 h 80"/>
                    <a:gd name="T16" fmla="*/ 38 w 52"/>
                    <a:gd name="T17" fmla="*/ 0 h 80"/>
                    <a:gd name="T18" fmla="*/ 43 w 52"/>
                    <a:gd name="T19" fmla="*/ 3 h 80"/>
                    <a:gd name="T20" fmla="*/ 46 w 52"/>
                    <a:gd name="T21" fmla="*/ 6 h 80"/>
                    <a:gd name="T22" fmla="*/ 50 w 52"/>
                    <a:gd name="T23" fmla="*/ 9 h 80"/>
                    <a:gd name="T24" fmla="*/ 51 w 52"/>
                    <a:gd name="T25" fmla="*/ 13 h 80"/>
                    <a:gd name="T26" fmla="*/ 52 w 52"/>
                    <a:gd name="T27" fmla="*/ 19 h 80"/>
                    <a:gd name="T28" fmla="*/ 52 w 52"/>
                    <a:gd name="T29" fmla="*/ 31 h 80"/>
                    <a:gd name="T30" fmla="*/ 52 w 52"/>
                    <a:gd name="T31" fmla="*/ 31 h 80"/>
                    <a:gd name="T32" fmla="*/ 52 w 52"/>
                    <a:gd name="T33" fmla="*/ 41 h 80"/>
                    <a:gd name="T34" fmla="*/ 51 w 52"/>
                    <a:gd name="T35" fmla="*/ 46 h 80"/>
                    <a:gd name="T36" fmla="*/ 48 w 52"/>
                    <a:gd name="T37" fmla="*/ 50 h 80"/>
                    <a:gd name="T38" fmla="*/ 46 w 52"/>
                    <a:gd name="T39" fmla="*/ 53 h 80"/>
                    <a:gd name="T40" fmla="*/ 42 w 52"/>
                    <a:gd name="T41" fmla="*/ 55 h 80"/>
                    <a:gd name="T42" fmla="*/ 38 w 52"/>
                    <a:gd name="T43" fmla="*/ 57 h 80"/>
                    <a:gd name="T44" fmla="*/ 31 w 52"/>
                    <a:gd name="T45" fmla="*/ 57 h 80"/>
                    <a:gd name="T46" fmla="*/ 31 w 52"/>
                    <a:gd name="T47" fmla="*/ 57 h 80"/>
                    <a:gd name="T48" fmla="*/ 26 w 52"/>
                    <a:gd name="T49" fmla="*/ 57 h 80"/>
                    <a:gd name="T50" fmla="*/ 21 w 52"/>
                    <a:gd name="T51" fmla="*/ 55 h 80"/>
                    <a:gd name="T52" fmla="*/ 17 w 52"/>
                    <a:gd name="T53" fmla="*/ 53 h 80"/>
                    <a:gd name="T54" fmla="*/ 14 w 52"/>
                    <a:gd name="T55" fmla="*/ 49 h 80"/>
                    <a:gd name="T56" fmla="*/ 14 w 52"/>
                    <a:gd name="T57" fmla="*/ 49 h 80"/>
                    <a:gd name="T58" fmla="*/ 14 w 52"/>
                    <a:gd name="T59" fmla="*/ 80 h 80"/>
                    <a:gd name="T60" fmla="*/ 0 w 52"/>
                    <a:gd name="T61" fmla="*/ 80 h 80"/>
                    <a:gd name="T62" fmla="*/ 0 w 52"/>
                    <a:gd name="T63" fmla="*/ 1 h 80"/>
                    <a:gd name="T64" fmla="*/ 14 w 52"/>
                    <a:gd name="T65" fmla="*/ 1 h 80"/>
                    <a:gd name="T66" fmla="*/ 13 w 52"/>
                    <a:gd name="T67" fmla="*/ 9 h 80"/>
                    <a:gd name="T68" fmla="*/ 39 w 52"/>
                    <a:gd name="T69" fmla="*/ 31 h 80"/>
                    <a:gd name="T70" fmla="*/ 39 w 52"/>
                    <a:gd name="T71" fmla="*/ 31 h 80"/>
                    <a:gd name="T72" fmla="*/ 39 w 52"/>
                    <a:gd name="T73" fmla="*/ 22 h 80"/>
                    <a:gd name="T74" fmla="*/ 38 w 52"/>
                    <a:gd name="T75" fmla="*/ 15 h 80"/>
                    <a:gd name="T76" fmla="*/ 36 w 52"/>
                    <a:gd name="T77" fmla="*/ 13 h 80"/>
                    <a:gd name="T78" fmla="*/ 34 w 52"/>
                    <a:gd name="T79" fmla="*/ 12 h 80"/>
                    <a:gd name="T80" fmla="*/ 31 w 52"/>
                    <a:gd name="T81" fmla="*/ 11 h 80"/>
                    <a:gd name="T82" fmla="*/ 27 w 52"/>
                    <a:gd name="T83" fmla="*/ 10 h 80"/>
                    <a:gd name="T84" fmla="*/ 27 w 52"/>
                    <a:gd name="T85" fmla="*/ 10 h 80"/>
                    <a:gd name="T86" fmla="*/ 23 w 52"/>
                    <a:gd name="T87" fmla="*/ 11 h 80"/>
                    <a:gd name="T88" fmla="*/ 19 w 52"/>
                    <a:gd name="T89" fmla="*/ 11 h 80"/>
                    <a:gd name="T90" fmla="*/ 17 w 52"/>
                    <a:gd name="T91" fmla="*/ 13 h 80"/>
                    <a:gd name="T92" fmla="*/ 15 w 52"/>
                    <a:gd name="T93" fmla="*/ 15 h 80"/>
                    <a:gd name="T94" fmla="*/ 14 w 52"/>
                    <a:gd name="T95" fmla="*/ 19 h 80"/>
                    <a:gd name="T96" fmla="*/ 14 w 52"/>
                    <a:gd name="T97" fmla="*/ 22 h 80"/>
                    <a:gd name="T98" fmla="*/ 14 w 52"/>
                    <a:gd name="T99" fmla="*/ 31 h 80"/>
                    <a:gd name="T100" fmla="*/ 14 w 52"/>
                    <a:gd name="T101" fmla="*/ 31 h 80"/>
                    <a:gd name="T102" fmla="*/ 14 w 52"/>
                    <a:gd name="T103" fmla="*/ 38 h 80"/>
                    <a:gd name="T104" fmla="*/ 16 w 52"/>
                    <a:gd name="T105" fmla="*/ 42 h 80"/>
                    <a:gd name="T106" fmla="*/ 18 w 52"/>
                    <a:gd name="T107" fmla="*/ 45 h 80"/>
                    <a:gd name="T108" fmla="*/ 20 w 52"/>
                    <a:gd name="T109" fmla="*/ 46 h 80"/>
                    <a:gd name="T110" fmla="*/ 27 w 52"/>
                    <a:gd name="T111" fmla="*/ 47 h 80"/>
                    <a:gd name="T112" fmla="*/ 27 w 52"/>
                    <a:gd name="T113" fmla="*/ 47 h 80"/>
                    <a:gd name="T114" fmla="*/ 32 w 52"/>
                    <a:gd name="T115" fmla="*/ 46 h 80"/>
                    <a:gd name="T116" fmla="*/ 34 w 52"/>
                    <a:gd name="T117" fmla="*/ 46 h 80"/>
                    <a:gd name="T118" fmla="*/ 37 w 52"/>
                    <a:gd name="T119" fmla="*/ 44 h 80"/>
                    <a:gd name="T120" fmla="*/ 39 w 52"/>
                    <a:gd name="T121" fmla="*/ 39 h 80"/>
                    <a:gd name="T122" fmla="*/ 39 w 52"/>
                    <a:gd name="T123" fmla="*/ 31 h 80"/>
                    <a:gd name="T124" fmla="*/ 39 w 52"/>
                    <a:gd name="T125" fmla="*/ 3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80">
                      <a:moveTo>
                        <a:pt x="13" y="9"/>
                      </a:moveTo>
                      <a:lnTo>
                        <a:pt x="14" y="9"/>
                      </a:lnTo>
                      <a:lnTo>
                        <a:pt x="14" y="9"/>
                      </a:lnTo>
                      <a:lnTo>
                        <a:pt x="16" y="5"/>
                      </a:lnTo>
                      <a:lnTo>
                        <a:pt x="20" y="3"/>
                      </a:lnTo>
                      <a:lnTo>
                        <a:pt x="26" y="0"/>
                      </a:lnTo>
                      <a:lnTo>
                        <a:pt x="31" y="0"/>
                      </a:lnTo>
                      <a:lnTo>
                        <a:pt x="31" y="0"/>
                      </a:lnTo>
                      <a:lnTo>
                        <a:pt x="38" y="0"/>
                      </a:lnTo>
                      <a:lnTo>
                        <a:pt x="43" y="3"/>
                      </a:lnTo>
                      <a:lnTo>
                        <a:pt x="46" y="6"/>
                      </a:lnTo>
                      <a:lnTo>
                        <a:pt x="50" y="9"/>
                      </a:lnTo>
                      <a:lnTo>
                        <a:pt x="51" y="13"/>
                      </a:lnTo>
                      <a:lnTo>
                        <a:pt x="52" y="19"/>
                      </a:lnTo>
                      <a:lnTo>
                        <a:pt x="52" y="31"/>
                      </a:lnTo>
                      <a:lnTo>
                        <a:pt x="52" y="31"/>
                      </a:lnTo>
                      <a:lnTo>
                        <a:pt x="52" y="41"/>
                      </a:lnTo>
                      <a:lnTo>
                        <a:pt x="51" y="46"/>
                      </a:lnTo>
                      <a:lnTo>
                        <a:pt x="48" y="50"/>
                      </a:lnTo>
                      <a:lnTo>
                        <a:pt x="46" y="53"/>
                      </a:lnTo>
                      <a:lnTo>
                        <a:pt x="42" y="55"/>
                      </a:lnTo>
                      <a:lnTo>
                        <a:pt x="38" y="57"/>
                      </a:lnTo>
                      <a:lnTo>
                        <a:pt x="31" y="57"/>
                      </a:lnTo>
                      <a:lnTo>
                        <a:pt x="31" y="57"/>
                      </a:lnTo>
                      <a:lnTo>
                        <a:pt x="26" y="57"/>
                      </a:lnTo>
                      <a:lnTo>
                        <a:pt x="21" y="55"/>
                      </a:lnTo>
                      <a:lnTo>
                        <a:pt x="17" y="53"/>
                      </a:lnTo>
                      <a:lnTo>
                        <a:pt x="14" y="49"/>
                      </a:lnTo>
                      <a:lnTo>
                        <a:pt x="14" y="49"/>
                      </a:lnTo>
                      <a:lnTo>
                        <a:pt x="14" y="80"/>
                      </a:lnTo>
                      <a:lnTo>
                        <a:pt x="0" y="80"/>
                      </a:lnTo>
                      <a:lnTo>
                        <a:pt x="0" y="1"/>
                      </a:lnTo>
                      <a:lnTo>
                        <a:pt x="14" y="1"/>
                      </a:lnTo>
                      <a:lnTo>
                        <a:pt x="13" y="9"/>
                      </a:lnTo>
                      <a:close/>
                      <a:moveTo>
                        <a:pt x="39" y="31"/>
                      </a:moveTo>
                      <a:lnTo>
                        <a:pt x="39" y="31"/>
                      </a:lnTo>
                      <a:lnTo>
                        <a:pt x="39" y="22"/>
                      </a:lnTo>
                      <a:lnTo>
                        <a:pt x="38" y="15"/>
                      </a:lnTo>
                      <a:lnTo>
                        <a:pt x="36" y="13"/>
                      </a:lnTo>
                      <a:lnTo>
                        <a:pt x="34" y="12"/>
                      </a:lnTo>
                      <a:lnTo>
                        <a:pt x="31" y="11"/>
                      </a:lnTo>
                      <a:lnTo>
                        <a:pt x="27" y="10"/>
                      </a:lnTo>
                      <a:lnTo>
                        <a:pt x="27" y="10"/>
                      </a:lnTo>
                      <a:lnTo>
                        <a:pt x="23" y="11"/>
                      </a:lnTo>
                      <a:lnTo>
                        <a:pt x="19" y="11"/>
                      </a:lnTo>
                      <a:lnTo>
                        <a:pt x="17" y="13"/>
                      </a:lnTo>
                      <a:lnTo>
                        <a:pt x="15" y="15"/>
                      </a:lnTo>
                      <a:lnTo>
                        <a:pt x="14" y="19"/>
                      </a:lnTo>
                      <a:lnTo>
                        <a:pt x="14" y="22"/>
                      </a:lnTo>
                      <a:lnTo>
                        <a:pt x="14" y="31"/>
                      </a:lnTo>
                      <a:lnTo>
                        <a:pt x="14" y="31"/>
                      </a:lnTo>
                      <a:lnTo>
                        <a:pt x="14" y="38"/>
                      </a:lnTo>
                      <a:lnTo>
                        <a:pt x="16" y="42"/>
                      </a:lnTo>
                      <a:lnTo>
                        <a:pt x="18" y="45"/>
                      </a:lnTo>
                      <a:lnTo>
                        <a:pt x="20" y="46"/>
                      </a:lnTo>
                      <a:lnTo>
                        <a:pt x="27" y="47"/>
                      </a:lnTo>
                      <a:lnTo>
                        <a:pt x="27" y="47"/>
                      </a:lnTo>
                      <a:lnTo>
                        <a:pt x="32" y="46"/>
                      </a:lnTo>
                      <a:lnTo>
                        <a:pt x="34" y="46"/>
                      </a:lnTo>
                      <a:lnTo>
                        <a:pt x="37" y="44"/>
                      </a:lnTo>
                      <a:lnTo>
                        <a:pt x="39" y="39"/>
                      </a:lnTo>
                      <a:lnTo>
                        <a:pt x="39" y="31"/>
                      </a:lnTo>
                      <a:lnTo>
                        <a:pt x="39" y="31"/>
                      </a:lnTo>
                      <a:close/>
                    </a:path>
                  </a:pathLst>
                </a:custGeom>
                <a:solidFill>
                  <a:srgbClr val="D40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433" name="Gruppieren 432"/>
              <p:cNvGrpSpPr/>
              <p:nvPr/>
            </p:nvGrpSpPr>
            <p:grpSpPr>
              <a:xfrm>
                <a:off x="8332649" y="1735361"/>
                <a:ext cx="396876" cy="396875"/>
                <a:chOff x="8332649" y="1735361"/>
                <a:chExt cx="396876" cy="396875"/>
              </a:xfrm>
            </p:grpSpPr>
            <p:sp>
              <p:nvSpPr>
                <p:cNvPr id="434" name="Freeform 1689"/>
                <p:cNvSpPr>
                  <a:spLocks/>
                </p:cNvSpPr>
                <p:nvPr/>
              </p:nvSpPr>
              <p:spPr bwMode="auto">
                <a:xfrm>
                  <a:off x="8332649" y="1735361"/>
                  <a:ext cx="396876" cy="396875"/>
                </a:xfrm>
                <a:custGeom>
                  <a:avLst/>
                  <a:gdLst>
                    <a:gd name="T0" fmla="*/ 36 w 250"/>
                    <a:gd name="T1" fmla="*/ 0 h 250"/>
                    <a:gd name="T2" fmla="*/ 36 w 250"/>
                    <a:gd name="T3" fmla="*/ 0 h 250"/>
                    <a:gd name="T4" fmla="*/ 31 w 250"/>
                    <a:gd name="T5" fmla="*/ 0 h 250"/>
                    <a:gd name="T6" fmla="*/ 25 w 250"/>
                    <a:gd name="T7" fmla="*/ 2 h 250"/>
                    <a:gd name="T8" fmla="*/ 18 w 250"/>
                    <a:gd name="T9" fmla="*/ 4 h 250"/>
                    <a:gd name="T10" fmla="*/ 11 w 250"/>
                    <a:gd name="T11" fmla="*/ 8 h 250"/>
                    <a:gd name="T12" fmla="*/ 8 w 250"/>
                    <a:gd name="T13" fmla="*/ 12 h 250"/>
                    <a:gd name="T14" fmla="*/ 6 w 250"/>
                    <a:gd name="T15" fmla="*/ 15 h 250"/>
                    <a:gd name="T16" fmla="*/ 4 w 250"/>
                    <a:gd name="T17" fmla="*/ 19 h 250"/>
                    <a:gd name="T18" fmla="*/ 1 w 250"/>
                    <a:gd name="T19" fmla="*/ 23 h 250"/>
                    <a:gd name="T20" fmla="*/ 0 w 250"/>
                    <a:gd name="T21" fmla="*/ 29 h 250"/>
                    <a:gd name="T22" fmla="*/ 0 w 250"/>
                    <a:gd name="T23" fmla="*/ 35 h 250"/>
                    <a:gd name="T24" fmla="*/ 0 w 250"/>
                    <a:gd name="T25" fmla="*/ 213 h 250"/>
                    <a:gd name="T26" fmla="*/ 0 w 250"/>
                    <a:gd name="T27" fmla="*/ 213 h 250"/>
                    <a:gd name="T28" fmla="*/ 0 w 250"/>
                    <a:gd name="T29" fmla="*/ 219 h 250"/>
                    <a:gd name="T30" fmla="*/ 1 w 250"/>
                    <a:gd name="T31" fmla="*/ 225 h 250"/>
                    <a:gd name="T32" fmla="*/ 5 w 250"/>
                    <a:gd name="T33" fmla="*/ 232 h 250"/>
                    <a:gd name="T34" fmla="*/ 9 w 250"/>
                    <a:gd name="T35" fmla="*/ 238 h 250"/>
                    <a:gd name="T36" fmla="*/ 12 w 250"/>
                    <a:gd name="T37" fmla="*/ 241 h 250"/>
                    <a:gd name="T38" fmla="*/ 15 w 250"/>
                    <a:gd name="T39" fmla="*/ 244 h 250"/>
                    <a:gd name="T40" fmla="*/ 20 w 250"/>
                    <a:gd name="T41" fmla="*/ 246 h 250"/>
                    <a:gd name="T42" fmla="*/ 24 w 250"/>
                    <a:gd name="T43" fmla="*/ 248 h 250"/>
                    <a:gd name="T44" fmla="*/ 30 w 250"/>
                    <a:gd name="T45" fmla="*/ 249 h 250"/>
                    <a:gd name="T46" fmla="*/ 36 w 250"/>
                    <a:gd name="T47" fmla="*/ 250 h 250"/>
                    <a:gd name="T48" fmla="*/ 214 w 250"/>
                    <a:gd name="T49" fmla="*/ 250 h 250"/>
                    <a:gd name="T50" fmla="*/ 214 w 250"/>
                    <a:gd name="T51" fmla="*/ 250 h 250"/>
                    <a:gd name="T52" fmla="*/ 220 w 250"/>
                    <a:gd name="T53" fmla="*/ 249 h 250"/>
                    <a:gd name="T54" fmla="*/ 226 w 250"/>
                    <a:gd name="T55" fmla="*/ 248 h 250"/>
                    <a:gd name="T56" fmla="*/ 232 w 250"/>
                    <a:gd name="T57" fmla="*/ 245 h 250"/>
                    <a:gd name="T58" fmla="*/ 239 w 250"/>
                    <a:gd name="T59" fmla="*/ 240 h 250"/>
                    <a:gd name="T60" fmla="*/ 242 w 250"/>
                    <a:gd name="T61" fmla="*/ 238 h 250"/>
                    <a:gd name="T62" fmla="*/ 244 w 250"/>
                    <a:gd name="T63" fmla="*/ 234 h 250"/>
                    <a:gd name="T64" fmla="*/ 247 w 250"/>
                    <a:gd name="T65" fmla="*/ 231 h 250"/>
                    <a:gd name="T66" fmla="*/ 249 w 250"/>
                    <a:gd name="T67" fmla="*/ 225 h 250"/>
                    <a:gd name="T68" fmla="*/ 250 w 250"/>
                    <a:gd name="T69" fmla="*/ 220 h 250"/>
                    <a:gd name="T70" fmla="*/ 250 w 250"/>
                    <a:gd name="T71" fmla="*/ 213 h 250"/>
                    <a:gd name="T72" fmla="*/ 250 w 250"/>
                    <a:gd name="T73" fmla="*/ 35 h 250"/>
                    <a:gd name="T74" fmla="*/ 250 w 250"/>
                    <a:gd name="T75" fmla="*/ 35 h 250"/>
                    <a:gd name="T76" fmla="*/ 250 w 250"/>
                    <a:gd name="T77" fmla="*/ 30 h 250"/>
                    <a:gd name="T78" fmla="*/ 249 w 250"/>
                    <a:gd name="T79" fmla="*/ 24 h 250"/>
                    <a:gd name="T80" fmla="*/ 245 w 250"/>
                    <a:gd name="T81" fmla="*/ 18 h 250"/>
                    <a:gd name="T82" fmla="*/ 241 w 250"/>
                    <a:gd name="T83" fmla="*/ 10 h 250"/>
                    <a:gd name="T84" fmla="*/ 239 w 250"/>
                    <a:gd name="T85" fmla="*/ 8 h 250"/>
                    <a:gd name="T86" fmla="*/ 235 w 250"/>
                    <a:gd name="T87" fmla="*/ 5 h 250"/>
                    <a:gd name="T88" fmla="*/ 230 w 250"/>
                    <a:gd name="T89" fmla="*/ 3 h 250"/>
                    <a:gd name="T90" fmla="*/ 226 w 250"/>
                    <a:gd name="T91" fmla="*/ 1 h 250"/>
                    <a:gd name="T92" fmla="*/ 221 w 250"/>
                    <a:gd name="T93" fmla="*/ 0 h 250"/>
                    <a:gd name="T94" fmla="*/ 214 w 250"/>
                    <a:gd name="T95" fmla="*/ 0 h 250"/>
                    <a:gd name="T96" fmla="*/ 36 w 250"/>
                    <a:gd name="T9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250">
                      <a:moveTo>
                        <a:pt x="36" y="0"/>
                      </a:moveTo>
                      <a:lnTo>
                        <a:pt x="36" y="0"/>
                      </a:lnTo>
                      <a:lnTo>
                        <a:pt x="31" y="0"/>
                      </a:lnTo>
                      <a:lnTo>
                        <a:pt x="25" y="2"/>
                      </a:lnTo>
                      <a:lnTo>
                        <a:pt x="18" y="4"/>
                      </a:lnTo>
                      <a:lnTo>
                        <a:pt x="11" y="8"/>
                      </a:lnTo>
                      <a:lnTo>
                        <a:pt x="8" y="12"/>
                      </a:lnTo>
                      <a:lnTo>
                        <a:pt x="6" y="15"/>
                      </a:lnTo>
                      <a:lnTo>
                        <a:pt x="4" y="19"/>
                      </a:lnTo>
                      <a:lnTo>
                        <a:pt x="1" y="23"/>
                      </a:lnTo>
                      <a:lnTo>
                        <a:pt x="0" y="29"/>
                      </a:lnTo>
                      <a:lnTo>
                        <a:pt x="0" y="35"/>
                      </a:lnTo>
                      <a:lnTo>
                        <a:pt x="0" y="213"/>
                      </a:lnTo>
                      <a:lnTo>
                        <a:pt x="0" y="213"/>
                      </a:lnTo>
                      <a:lnTo>
                        <a:pt x="0" y="219"/>
                      </a:lnTo>
                      <a:lnTo>
                        <a:pt x="1" y="225"/>
                      </a:lnTo>
                      <a:lnTo>
                        <a:pt x="5" y="232"/>
                      </a:lnTo>
                      <a:lnTo>
                        <a:pt x="9" y="238"/>
                      </a:lnTo>
                      <a:lnTo>
                        <a:pt x="12" y="241"/>
                      </a:lnTo>
                      <a:lnTo>
                        <a:pt x="15" y="244"/>
                      </a:lnTo>
                      <a:lnTo>
                        <a:pt x="20" y="246"/>
                      </a:lnTo>
                      <a:lnTo>
                        <a:pt x="24" y="248"/>
                      </a:lnTo>
                      <a:lnTo>
                        <a:pt x="30" y="249"/>
                      </a:lnTo>
                      <a:lnTo>
                        <a:pt x="36" y="250"/>
                      </a:lnTo>
                      <a:lnTo>
                        <a:pt x="214" y="250"/>
                      </a:lnTo>
                      <a:lnTo>
                        <a:pt x="214" y="250"/>
                      </a:lnTo>
                      <a:lnTo>
                        <a:pt x="220" y="249"/>
                      </a:lnTo>
                      <a:lnTo>
                        <a:pt x="226" y="248"/>
                      </a:lnTo>
                      <a:lnTo>
                        <a:pt x="232" y="245"/>
                      </a:lnTo>
                      <a:lnTo>
                        <a:pt x="239" y="240"/>
                      </a:lnTo>
                      <a:lnTo>
                        <a:pt x="242" y="238"/>
                      </a:lnTo>
                      <a:lnTo>
                        <a:pt x="244" y="234"/>
                      </a:lnTo>
                      <a:lnTo>
                        <a:pt x="247" y="231"/>
                      </a:lnTo>
                      <a:lnTo>
                        <a:pt x="249" y="225"/>
                      </a:lnTo>
                      <a:lnTo>
                        <a:pt x="250" y="220"/>
                      </a:lnTo>
                      <a:lnTo>
                        <a:pt x="250" y="213"/>
                      </a:lnTo>
                      <a:lnTo>
                        <a:pt x="250" y="35"/>
                      </a:lnTo>
                      <a:lnTo>
                        <a:pt x="250" y="35"/>
                      </a:lnTo>
                      <a:lnTo>
                        <a:pt x="250" y="30"/>
                      </a:lnTo>
                      <a:lnTo>
                        <a:pt x="249" y="24"/>
                      </a:lnTo>
                      <a:lnTo>
                        <a:pt x="245" y="18"/>
                      </a:lnTo>
                      <a:lnTo>
                        <a:pt x="241" y="10"/>
                      </a:lnTo>
                      <a:lnTo>
                        <a:pt x="239" y="8"/>
                      </a:lnTo>
                      <a:lnTo>
                        <a:pt x="235" y="5"/>
                      </a:lnTo>
                      <a:lnTo>
                        <a:pt x="230" y="3"/>
                      </a:lnTo>
                      <a:lnTo>
                        <a:pt x="226" y="1"/>
                      </a:lnTo>
                      <a:lnTo>
                        <a:pt x="221" y="0"/>
                      </a:lnTo>
                      <a:lnTo>
                        <a:pt x="214" y="0"/>
                      </a:lnTo>
                      <a:lnTo>
                        <a:pt x="36" y="0"/>
                      </a:lnTo>
                      <a:close/>
                    </a:path>
                  </a:pathLst>
                </a:custGeom>
                <a:solidFill>
                  <a:srgbClr val="F2B2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5" name="Freeform 1690"/>
                <p:cNvSpPr>
                  <a:spLocks noEditPoints="1"/>
                </p:cNvSpPr>
                <p:nvPr/>
              </p:nvSpPr>
              <p:spPr bwMode="auto">
                <a:xfrm>
                  <a:off x="8375511" y="1863949"/>
                  <a:ext cx="120650" cy="123825"/>
                </a:xfrm>
                <a:custGeom>
                  <a:avLst/>
                  <a:gdLst>
                    <a:gd name="T0" fmla="*/ 21 w 76"/>
                    <a:gd name="T1" fmla="*/ 63 h 78"/>
                    <a:gd name="T2" fmla="*/ 17 w 76"/>
                    <a:gd name="T3" fmla="*/ 78 h 78"/>
                    <a:gd name="T4" fmla="*/ 0 w 76"/>
                    <a:gd name="T5" fmla="*/ 78 h 78"/>
                    <a:gd name="T6" fmla="*/ 26 w 76"/>
                    <a:gd name="T7" fmla="*/ 0 h 78"/>
                    <a:gd name="T8" fmla="*/ 49 w 76"/>
                    <a:gd name="T9" fmla="*/ 0 h 78"/>
                    <a:gd name="T10" fmla="*/ 76 w 76"/>
                    <a:gd name="T11" fmla="*/ 78 h 78"/>
                    <a:gd name="T12" fmla="*/ 61 w 76"/>
                    <a:gd name="T13" fmla="*/ 78 h 78"/>
                    <a:gd name="T14" fmla="*/ 55 w 76"/>
                    <a:gd name="T15" fmla="*/ 63 h 78"/>
                    <a:gd name="T16" fmla="*/ 21 w 76"/>
                    <a:gd name="T17" fmla="*/ 63 h 78"/>
                    <a:gd name="T18" fmla="*/ 38 w 76"/>
                    <a:gd name="T19" fmla="*/ 10 h 78"/>
                    <a:gd name="T20" fmla="*/ 38 w 76"/>
                    <a:gd name="T21" fmla="*/ 10 h 78"/>
                    <a:gd name="T22" fmla="*/ 24 w 76"/>
                    <a:gd name="T23" fmla="*/ 51 h 78"/>
                    <a:gd name="T24" fmla="*/ 52 w 76"/>
                    <a:gd name="T25" fmla="*/ 51 h 78"/>
                    <a:gd name="T26" fmla="*/ 38 w 76"/>
                    <a:gd name="T27"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8">
                      <a:moveTo>
                        <a:pt x="21" y="63"/>
                      </a:moveTo>
                      <a:lnTo>
                        <a:pt x="17" y="78"/>
                      </a:lnTo>
                      <a:lnTo>
                        <a:pt x="0" y="78"/>
                      </a:lnTo>
                      <a:lnTo>
                        <a:pt x="26" y="0"/>
                      </a:lnTo>
                      <a:lnTo>
                        <a:pt x="49" y="0"/>
                      </a:lnTo>
                      <a:lnTo>
                        <a:pt x="76" y="78"/>
                      </a:lnTo>
                      <a:lnTo>
                        <a:pt x="61" y="78"/>
                      </a:lnTo>
                      <a:lnTo>
                        <a:pt x="55" y="63"/>
                      </a:lnTo>
                      <a:lnTo>
                        <a:pt x="21" y="63"/>
                      </a:lnTo>
                      <a:close/>
                      <a:moveTo>
                        <a:pt x="38" y="10"/>
                      </a:moveTo>
                      <a:lnTo>
                        <a:pt x="38" y="10"/>
                      </a:lnTo>
                      <a:lnTo>
                        <a:pt x="24" y="51"/>
                      </a:lnTo>
                      <a:lnTo>
                        <a:pt x="52" y="51"/>
                      </a:lnTo>
                      <a:lnTo>
                        <a:pt x="38" y="10"/>
                      </a:lnTo>
                      <a:close/>
                    </a:path>
                  </a:pathLst>
                </a:custGeom>
                <a:solidFill>
                  <a:srgbClr val="D40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6" name="Freeform 1691"/>
                <p:cNvSpPr>
                  <a:spLocks noEditPoints="1"/>
                </p:cNvSpPr>
                <p:nvPr/>
              </p:nvSpPr>
              <p:spPr bwMode="auto">
                <a:xfrm>
                  <a:off x="8504099" y="1898874"/>
                  <a:ext cx="82550" cy="127000"/>
                </a:xfrm>
                <a:custGeom>
                  <a:avLst/>
                  <a:gdLst>
                    <a:gd name="T0" fmla="*/ 13 w 52"/>
                    <a:gd name="T1" fmla="*/ 9 h 80"/>
                    <a:gd name="T2" fmla="*/ 14 w 52"/>
                    <a:gd name="T3" fmla="*/ 9 h 80"/>
                    <a:gd name="T4" fmla="*/ 14 w 52"/>
                    <a:gd name="T5" fmla="*/ 9 h 80"/>
                    <a:gd name="T6" fmla="*/ 17 w 52"/>
                    <a:gd name="T7" fmla="*/ 5 h 80"/>
                    <a:gd name="T8" fmla="*/ 21 w 52"/>
                    <a:gd name="T9" fmla="*/ 2 h 80"/>
                    <a:gd name="T10" fmla="*/ 26 w 52"/>
                    <a:gd name="T11" fmla="*/ 0 h 80"/>
                    <a:gd name="T12" fmla="*/ 32 w 52"/>
                    <a:gd name="T13" fmla="*/ 0 h 80"/>
                    <a:gd name="T14" fmla="*/ 32 w 52"/>
                    <a:gd name="T15" fmla="*/ 0 h 80"/>
                    <a:gd name="T16" fmla="*/ 38 w 52"/>
                    <a:gd name="T17" fmla="*/ 1 h 80"/>
                    <a:gd name="T18" fmla="*/ 44 w 52"/>
                    <a:gd name="T19" fmla="*/ 2 h 80"/>
                    <a:gd name="T20" fmla="*/ 47 w 52"/>
                    <a:gd name="T21" fmla="*/ 6 h 80"/>
                    <a:gd name="T22" fmla="*/ 50 w 52"/>
                    <a:gd name="T23" fmla="*/ 9 h 80"/>
                    <a:gd name="T24" fmla="*/ 51 w 52"/>
                    <a:gd name="T25" fmla="*/ 13 h 80"/>
                    <a:gd name="T26" fmla="*/ 52 w 52"/>
                    <a:gd name="T27" fmla="*/ 19 h 80"/>
                    <a:gd name="T28" fmla="*/ 52 w 52"/>
                    <a:gd name="T29" fmla="*/ 31 h 80"/>
                    <a:gd name="T30" fmla="*/ 52 w 52"/>
                    <a:gd name="T31" fmla="*/ 31 h 80"/>
                    <a:gd name="T32" fmla="*/ 52 w 52"/>
                    <a:gd name="T33" fmla="*/ 41 h 80"/>
                    <a:gd name="T34" fmla="*/ 51 w 52"/>
                    <a:gd name="T35" fmla="*/ 46 h 80"/>
                    <a:gd name="T36" fmla="*/ 49 w 52"/>
                    <a:gd name="T37" fmla="*/ 50 h 80"/>
                    <a:gd name="T38" fmla="*/ 47 w 52"/>
                    <a:gd name="T39" fmla="*/ 53 h 80"/>
                    <a:gd name="T40" fmla="*/ 42 w 52"/>
                    <a:gd name="T41" fmla="*/ 55 h 80"/>
                    <a:gd name="T42" fmla="*/ 38 w 52"/>
                    <a:gd name="T43" fmla="*/ 56 h 80"/>
                    <a:gd name="T44" fmla="*/ 32 w 52"/>
                    <a:gd name="T45" fmla="*/ 56 h 80"/>
                    <a:gd name="T46" fmla="*/ 32 w 52"/>
                    <a:gd name="T47" fmla="*/ 56 h 80"/>
                    <a:gd name="T48" fmla="*/ 26 w 52"/>
                    <a:gd name="T49" fmla="*/ 56 h 80"/>
                    <a:gd name="T50" fmla="*/ 22 w 52"/>
                    <a:gd name="T51" fmla="*/ 55 h 80"/>
                    <a:gd name="T52" fmla="*/ 18 w 52"/>
                    <a:gd name="T53" fmla="*/ 53 h 80"/>
                    <a:gd name="T54" fmla="*/ 14 w 52"/>
                    <a:gd name="T55" fmla="*/ 49 h 80"/>
                    <a:gd name="T56" fmla="*/ 14 w 52"/>
                    <a:gd name="T57" fmla="*/ 49 h 80"/>
                    <a:gd name="T58" fmla="*/ 14 w 52"/>
                    <a:gd name="T59" fmla="*/ 80 h 80"/>
                    <a:gd name="T60" fmla="*/ 0 w 52"/>
                    <a:gd name="T61" fmla="*/ 80 h 80"/>
                    <a:gd name="T62" fmla="*/ 0 w 52"/>
                    <a:gd name="T63" fmla="*/ 1 h 80"/>
                    <a:gd name="T64" fmla="*/ 14 w 52"/>
                    <a:gd name="T65" fmla="*/ 1 h 80"/>
                    <a:gd name="T66" fmla="*/ 13 w 52"/>
                    <a:gd name="T67" fmla="*/ 9 h 80"/>
                    <a:gd name="T68" fmla="*/ 39 w 52"/>
                    <a:gd name="T69" fmla="*/ 31 h 80"/>
                    <a:gd name="T70" fmla="*/ 39 w 52"/>
                    <a:gd name="T71" fmla="*/ 31 h 80"/>
                    <a:gd name="T72" fmla="*/ 39 w 52"/>
                    <a:gd name="T73" fmla="*/ 22 h 80"/>
                    <a:gd name="T74" fmla="*/ 38 w 52"/>
                    <a:gd name="T75" fmla="*/ 15 h 80"/>
                    <a:gd name="T76" fmla="*/ 36 w 52"/>
                    <a:gd name="T77" fmla="*/ 13 h 80"/>
                    <a:gd name="T78" fmla="*/ 34 w 52"/>
                    <a:gd name="T79" fmla="*/ 12 h 80"/>
                    <a:gd name="T80" fmla="*/ 32 w 52"/>
                    <a:gd name="T81" fmla="*/ 11 h 80"/>
                    <a:gd name="T82" fmla="*/ 27 w 52"/>
                    <a:gd name="T83" fmla="*/ 10 h 80"/>
                    <a:gd name="T84" fmla="*/ 27 w 52"/>
                    <a:gd name="T85" fmla="*/ 10 h 80"/>
                    <a:gd name="T86" fmla="*/ 23 w 52"/>
                    <a:gd name="T87" fmla="*/ 11 h 80"/>
                    <a:gd name="T88" fmla="*/ 20 w 52"/>
                    <a:gd name="T89" fmla="*/ 12 h 80"/>
                    <a:gd name="T90" fmla="*/ 18 w 52"/>
                    <a:gd name="T91" fmla="*/ 13 h 80"/>
                    <a:gd name="T92" fmla="*/ 15 w 52"/>
                    <a:gd name="T93" fmla="*/ 15 h 80"/>
                    <a:gd name="T94" fmla="*/ 14 w 52"/>
                    <a:gd name="T95" fmla="*/ 19 h 80"/>
                    <a:gd name="T96" fmla="*/ 14 w 52"/>
                    <a:gd name="T97" fmla="*/ 22 h 80"/>
                    <a:gd name="T98" fmla="*/ 14 w 52"/>
                    <a:gd name="T99" fmla="*/ 31 h 80"/>
                    <a:gd name="T100" fmla="*/ 14 w 52"/>
                    <a:gd name="T101" fmla="*/ 31 h 80"/>
                    <a:gd name="T102" fmla="*/ 14 w 52"/>
                    <a:gd name="T103" fmla="*/ 38 h 80"/>
                    <a:gd name="T104" fmla="*/ 17 w 52"/>
                    <a:gd name="T105" fmla="*/ 43 h 80"/>
                    <a:gd name="T106" fmla="*/ 18 w 52"/>
                    <a:gd name="T107" fmla="*/ 45 h 80"/>
                    <a:gd name="T108" fmla="*/ 21 w 52"/>
                    <a:gd name="T109" fmla="*/ 46 h 80"/>
                    <a:gd name="T110" fmla="*/ 27 w 52"/>
                    <a:gd name="T111" fmla="*/ 47 h 80"/>
                    <a:gd name="T112" fmla="*/ 27 w 52"/>
                    <a:gd name="T113" fmla="*/ 47 h 80"/>
                    <a:gd name="T114" fmla="*/ 33 w 52"/>
                    <a:gd name="T115" fmla="*/ 47 h 80"/>
                    <a:gd name="T116" fmla="*/ 35 w 52"/>
                    <a:gd name="T117" fmla="*/ 46 h 80"/>
                    <a:gd name="T118" fmla="*/ 37 w 52"/>
                    <a:gd name="T119" fmla="*/ 43 h 80"/>
                    <a:gd name="T120" fmla="*/ 38 w 52"/>
                    <a:gd name="T121" fmla="*/ 39 h 80"/>
                    <a:gd name="T122" fmla="*/ 39 w 52"/>
                    <a:gd name="T123" fmla="*/ 31 h 80"/>
                    <a:gd name="T124" fmla="*/ 39 w 52"/>
                    <a:gd name="T125" fmla="*/ 3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80">
                      <a:moveTo>
                        <a:pt x="13" y="9"/>
                      </a:moveTo>
                      <a:lnTo>
                        <a:pt x="14" y="9"/>
                      </a:lnTo>
                      <a:lnTo>
                        <a:pt x="14" y="9"/>
                      </a:lnTo>
                      <a:lnTo>
                        <a:pt x="17" y="5"/>
                      </a:lnTo>
                      <a:lnTo>
                        <a:pt x="21" y="2"/>
                      </a:lnTo>
                      <a:lnTo>
                        <a:pt x="26" y="0"/>
                      </a:lnTo>
                      <a:lnTo>
                        <a:pt x="32" y="0"/>
                      </a:lnTo>
                      <a:lnTo>
                        <a:pt x="32" y="0"/>
                      </a:lnTo>
                      <a:lnTo>
                        <a:pt x="38" y="1"/>
                      </a:lnTo>
                      <a:lnTo>
                        <a:pt x="44" y="2"/>
                      </a:lnTo>
                      <a:lnTo>
                        <a:pt x="47" y="6"/>
                      </a:lnTo>
                      <a:lnTo>
                        <a:pt x="50" y="9"/>
                      </a:lnTo>
                      <a:lnTo>
                        <a:pt x="51" y="13"/>
                      </a:lnTo>
                      <a:lnTo>
                        <a:pt x="52" y="19"/>
                      </a:lnTo>
                      <a:lnTo>
                        <a:pt x="52" y="31"/>
                      </a:lnTo>
                      <a:lnTo>
                        <a:pt x="52" y="31"/>
                      </a:lnTo>
                      <a:lnTo>
                        <a:pt x="52" y="41"/>
                      </a:lnTo>
                      <a:lnTo>
                        <a:pt x="51" y="46"/>
                      </a:lnTo>
                      <a:lnTo>
                        <a:pt x="49" y="50"/>
                      </a:lnTo>
                      <a:lnTo>
                        <a:pt x="47" y="53"/>
                      </a:lnTo>
                      <a:lnTo>
                        <a:pt x="42" y="55"/>
                      </a:lnTo>
                      <a:lnTo>
                        <a:pt x="38" y="56"/>
                      </a:lnTo>
                      <a:lnTo>
                        <a:pt x="32" y="56"/>
                      </a:lnTo>
                      <a:lnTo>
                        <a:pt x="32" y="56"/>
                      </a:lnTo>
                      <a:lnTo>
                        <a:pt x="26" y="56"/>
                      </a:lnTo>
                      <a:lnTo>
                        <a:pt x="22" y="55"/>
                      </a:lnTo>
                      <a:lnTo>
                        <a:pt x="18" y="53"/>
                      </a:lnTo>
                      <a:lnTo>
                        <a:pt x="14" y="49"/>
                      </a:lnTo>
                      <a:lnTo>
                        <a:pt x="14" y="49"/>
                      </a:lnTo>
                      <a:lnTo>
                        <a:pt x="14" y="80"/>
                      </a:lnTo>
                      <a:lnTo>
                        <a:pt x="0" y="80"/>
                      </a:lnTo>
                      <a:lnTo>
                        <a:pt x="0" y="1"/>
                      </a:lnTo>
                      <a:lnTo>
                        <a:pt x="14" y="1"/>
                      </a:lnTo>
                      <a:lnTo>
                        <a:pt x="13" y="9"/>
                      </a:lnTo>
                      <a:close/>
                      <a:moveTo>
                        <a:pt x="39" y="31"/>
                      </a:moveTo>
                      <a:lnTo>
                        <a:pt x="39" y="31"/>
                      </a:lnTo>
                      <a:lnTo>
                        <a:pt x="39" y="22"/>
                      </a:lnTo>
                      <a:lnTo>
                        <a:pt x="38" y="15"/>
                      </a:lnTo>
                      <a:lnTo>
                        <a:pt x="36" y="13"/>
                      </a:lnTo>
                      <a:lnTo>
                        <a:pt x="34" y="12"/>
                      </a:lnTo>
                      <a:lnTo>
                        <a:pt x="32" y="11"/>
                      </a:lnTo>
                      <a:lnTo>
                        <a:pt x="27" y="10"/>
                      </a:lnTo>
                      <a:lnTo>
                        <a:pt x="27" y="10"/>
                      </a:lnTo>
                      <a:lnTo>
                        <a:pt x="23" y="11"/>
                      </a:lnTo>
                      <a:lnTo>
                        <a:pt x="20" y="12"/>
                      </a:lnTo>
                      <a:lnTo>
                        <a:pt x="18" y="13"/>
                      </a:lnTo>
                      <a:lnTo>
                        <a:pt x="15" y="15"/>
                      </a:lnTo>
                      <a:lnTo>
                        <a:pt x="14" y="19"/>
                      </a:lnTo>
                      <a:lnTo>
                        <a:pt x="14" y="22"/>
                      </a:lnTo>
                      <a:lnTo>
                        <a:pt x="14" y="31"/>
                      </a:lnTo>
                      <a:lnTo>
                        <a:pt x="14" y="31"/>
                      </a:lnTo>
                      <a:lnTo>
                        <a:pt x="14" y="38"/>
                      </a:lnTo>
                      <a:lnTo>
                        <a:pt x="17" y="43"/>
                      </a:lnTo>
                      <a:lnTo>
                        <a:pt x="18" y="45"/>
                      </a:lnTo>
                      <a:lnTo>
                        <a:pt x="21" y="46"/>
                      </a:lnTo>
                      <a:lnTo>
                        <a:pt x="27" y="47"/>
                      </a:lnTo>
                      <a:lnTo>
                        <a:pt x="27" y="47"/>
                      </a:lnTo>
                      <a:lnTo>
                        <a:pt x="33" y="47"/>
                      </a:lnTo>
                      <a:lnTo>
                        <a:pt x="35" y="46"/>
                      </a:lnTo>
                      <a:lnTo>
                        <a:pt x="37" y="43"/>
                      </a:lnTo>
                      <a:lnTo>
                        <a:pt x="38" y="39"/>
                      </a:lnTo>
                      <a:lnTo>
                        <a:pt x="39" y="31"/>
                      </a:lnTo>
                      <a:lnTo>
                        <a:pt x="39" y="31"/>
                      </a:lnTo>
                      <a:close/>
                    </a:path>
                  </a:pathLst>
                </a:custGeom>
                <a:solidFill>
                  <a:srgbClr val="D40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7" name="Freeform 1692"/>
                <p:cNvSpPr>
                  <a:spLocks noEditPoints="1"/>
                </p:cNvSpPr>
                <p:nvPr/>
              </p:nvSpPr>
              <p:spPr bwMode="auto">
                <a:xfrm>
                  <a:off x="8605699" y="1898874"/>
                  <a:ext cx="80963" cy="127000"/>
                </a:xfrm>
                <a:custGeom>
                  <a:avLst/>
                  <a:gdLst>
                    <a:gd name="T0" fmla="*/ 12 w 51"/>
                    <a:gd name="T1" fmla="*/ 9 h 80"/>
                    <a:gd name="T2" fmla="*/ 13 w 51"/>
                    <a:gd name="T3" fmla="*/ 9 h 80"/>
                    <a:gd name="T4" fmla="*/ 13 w 51"/>
                    <a:gd name="T5" fmla="*/ 9 h 80"/>
                    <a:gd name="T6" fmla="*/ 16 w 51"/>
                    <a:gd name="T7" fmla="*/ 5 h 80"/>
                    <a:gd name="T8" fmla="*/ 19 w 51"/>
                    <a:gd name="T9" fmla="*/ 2 h 80"/>
                    <a:gd name="T10" fmla="*/ 25 w 51"/>
                    <a:gd name="T11" fmla="*/ 0 h 80"/>
                    <a:gd name="T12" fmla="*/ 30 w 51"/>
                    <a:gd name="T13" fmla="*/ 0 h 80"/>
                    <a:gd name="T14" fmla="*/ 30 w 51"/>
                    <a:gd name="T15" fmla="*/ 0 h 80"/>
                    <a:gd name="T16" fmla="*/ 37 w 51"/>
                    <a:gd name="T17" fmla="*/ 1 h 80"/>
                    <a:gd name="T18" fmla="*/ 42 w 51"/>
                    <a:gd name="T19" fmla="*/ 2 h 80"/>
                    <a:gd name="T20" fmla="*/ 45 w 51"/>
                    <a:gd name="T21" fmla="*/ 6 h 80"/>
                    <a:gd name="T22" fmla="*/ 49 w 51"/>
                    <a:gd name="T23" fmla="*/ 9 h 80"/>
                    <a:gd name="T24" fmla="*/ 50 w 51"/>
                    <a:gd name="T25" fmla="*/ 13 h 80"/>
                    <a:gd name="T26" fmla="*/ 51 w 51"/>
                    <a:gd name="T27" fmla="*/ 19 h 80"/>
                    <a:gd name="T28" fmla="*/ 51 w 51"/>
                    <a:gd name="T29" fmla="*/ 31 h 80"/>
                    <a:gd name="T30" fmla="*/ 51 w 51"/>
                    <a:gd name="T31" fmla="*/ 31 h 80"/>
                    <a:gd name="T32" fmla="*/ 51 w 51"/>
                    <a:gd name="T33" fmla="*/ 41 h 80"/>
                    <a:gd name="T34" fmla="*/ 50 w 51"/>
                    <a:gd name="T35" fmla="*/ 46 h 80"/>
                    <a:gd name="T36" fmla="*/ 48 w 51"/>
                    <a:gd name="T37" fmla="*/ 50 h 80"/>
                    <a:gd name="T38" fmla="*/ 45 w 51"/>
                    <a:gd name="T39" fmla="*/ 53 h 80"/>
                    <a:gd name="T40" fmla="*/ 41 w 51"/>
                    <a:gd name="T41" fmla="*/ 55 h 80"/>
                    <a:gd name="T42" fmla="*/ 37 w 51"/>
                    <a:gd name="T43" fmla="*/ 56 h 80"/>
                    <a:gd name="T44" fmla="*/ 30 w 51"/>
                    <a:gd name="T45" fmla="*/ 56 h 80"/>
                    <a:gd name="T46" fmla="*/ 30 w 51"/>
                    <a:gd name="T47" fmla="*/ 56 h 80"/>
                    <a:gd name="T48" fmla="*/ 25 w 51"/>
                    <a:gd name="T49" fmla="*/ 56 h 80"/>
                    <a:gd name="T50" fmla="*/ 21 w 51"/>
                    <a:gd name="T51" fmla="*/ 55 h 80"/>
                    <a:gd name="T52" fmla="*/ 16 w 51"/>
                    <a:gd name="T53" fmla="*/ 53 h 80"/>
                    <a:gd name="T54" fmla="*/ 13 w 51"/>
                    <a:gd name="T55" fmla="*/ 49 h 80"/>
                    <a:gd name="T56" fmla="*/ 13 w 51"/>
                    <a:gd name="T57" fmla="*/ 49 h 80"/>
                    <a:gd name="T58" fmla="*/ 13 w 51"/>
                    <a:gd name="T59" fmla="*/ 80 h 80"/>
                    <a:gd name="T60" fmla="*/ 0 w 51"/>
                    <a:gd name="T61" fmla="*/ 80 h 80"/>
                    <a:gd name="T62" fmla="*/ 0 w 51"/>
                    <a:gd name="T63" fmla="*/ 1 h 80"/>
                    <a:gd name="T64" fmla="*/ 13 w 51"/>
                    <a:gd name="T65" fmla="*/ 1 h 80"/>
                    <a:gd name="T66" fmla="*/ 12 w 51"/>
                    <a:gd name="T67" fmla="*/ 9 h 80"/>
                    <a:gd name="T68" fmla="*/ 38 w 51"/>
                    <a:gd name="T69" fmla="*/ 31 h 80"/>
                    <a:gd name="T70" fmla="*/ 38 w 51"/>
                    <a:gd name="T71" fmla="*/ 31 h 80"/>
                    <a:gd name="T72" fmla="*/ 38 w 51"/>
                    <a:gd name="T73" fmla="*/ 22 h 80"/>
                    <a:gd name="T74" fmla="*/ 37 w 51"/>
                    <a:gd name="T75" fmla="*/ 15 h 80"/>
                    <a:gd name="T76" fmla="*/ 36 w 51"/>
                    <a:gd name="T77" fmla="*/ 13 h 80"/>
                    <a:gd name="T78" fmla="*/ 33 w 51"/>
                    <a:gd name="T79" fmla="*/ 12 h 80"/>
                    <a:gd name="T80" fmla="*/ 30 w 51"/>
                    <a:gd name="T81" fmla="*/ 11 h 80"/>
                    <a:gd name="T82" fmla="*/ 26 w 51"/>
                    <a:gd name="T83" fmla="*/ 10 h 80"/>
                    <a:gd name="T84" fmla="*/ 26 w 51"/>
                    <a:gd name="T85" fmla="*/ 10 h 80"/>
                    <a:gd name="T86" fmla="*/ 22 w 51"/>
                    <a:gd name="T87" fmla="*/ 11 h 80"/>
                    <a:gd name="T88" fmla="*/ 18 w 51"/>
                    <a:gd name="T89" fmla="*/ 12 h 80"/>
                    <a:gd name="T90" fmla="*/ 16 w 51"/>
                    <a:gd name="T91" fmla="*/ 13 h 80"/>
                    <a:gd name="T92" fmla="*/ 14 w 51"/>
                    <a:gd name="T93" fmla="*/ 15 h 80"/>
                    <a:gd name="T94" fmla="*/ 13 w 51"/>
                    <a:gd name="T95" fmla="*/ 19 h 80"/>
                    <a:gd name="T96" fmla="*/ 13 w 51"/>
                    <a:gd name="T97" fmla="*/ 22 h 80"/>
                    <a:gd name="T98" fmla="*/ 13 w 51"/>
                    <a:gd name="T99" fmla="*/ 31 h 80"/>
                    <a:gd name="T100" fmla="*/ 13 w 51"/>
                    <a:gd name="T101" fmla="*/ 31 h 80"/>
                    <a:gd name="T102" fmla="*/ 13 w 51"/>
                    <a:gd name="T103" fmla="*/ 38 h 80"/>
                    <a:gd name="T104" fmla="*/ 15 w 51"/>
                    <a:gd name="T105" fmla="*/ 43 h 80"/>
                    <a:gd name="T106" fmla="*/ 17 w 51"/>
                    <a:gd name="T107" fmla="*/ 45 h 80"/>
                    <a:gd name="T108" fmla="*/ 19 w 51"/>
                    <a:gd name="T109" fmla="*/ 46 h 80"/>
                    <a:gd name="T110" fmla="*/ 26 w 51"/>
                    <a:gd name="T111" fmla="*/ 47 h 80"/>
                    <a:gd name="T112" fmla="*/ 26 w 51"/>
                    <a:gd name="T113" fmla="*/ 47 h 80"/>
                    <a:gd name="T114" fmla="*/ 32 w 51"/>
                    <a:gd name="T115" fmla="*/ 47 h 80"/>
                    <a:gd name="T116" fmla="*/ 33 w 51"/>
                    <a:gd name="T117" fmla="*/ 46 h 80"/>
                    <a:gd name="T118" fmla="*/ 36 w 51"/>
                    <a:gd name="T119" fmla="*/ 43 h 80"/>
                    <a:gd name="T120" fmla="*/ 38 w 51"/>
                    <a:gd name="T121" fmla="*/ 39 h 80"/>
                    <a:gd name="T122" fmla="*/ 38 w 51"/>
                    <a:gd name="T123" fmla="*/ 31 h 80"/>
                    <a:gd name="T124" fmla="*/ 38 w 51"/>
                    <a:gd name="T125" fmla="*/ 3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80">
                      <a:moveTo>
                        <a:pt x="12" y="9"/>
                      </a:moveTo>
                      <a:lnTo>
                        <a:pt x="13" y="9"/>
                      </a:lnTo>
                      <a:lnTo>
                        <a:pt x="13" y="9"/>
                      </a:lnTo>
                      <a:lnTo>
                        <a:pt x="16" y="5"/>
                      </a:lnTo>
                      <a:lnTo>
                        <a:pt x="19" y="2"/>
                      </a:lnTo>
                      <a:lnTo>
                        <a:pt x="25" y="0"/>
                      </a:lnTo>
                      <a:lnTo>
                        <a:pt x="30" y="0"/>
                      </a:lnTo>
                      <a:lnTo>
                        <a:pt x="30" y="0"/>
                      </a:lnTo>
                      <a:lnTo>
                        <a:pt x="37" y="1"/>
                      </a:lnTo>
                      <a:lnTo>
                        <a:pt x="42" y="2"/>
                      </a:lnTo>
                      <a:lnTo>
                        <a:pt x="45" y="6"/>
                      </a:lnTo>
                      <a:lnTo>
                        <a:pt x="49" y="9"/>
                      </a:lnTo>
                      <a:lnTo>
                        <a:pt x="50" y="13"/>
                      </a:lnTo>
                      <a:lnTo>
                        <a:pt x="51" y="19"/>
                      </a:lnTo>
                      <a:lnTo>
                        <a:pt x="51" y="31"/>
                      </a:lnTo>
                      <a:lnTo>
                        <a:pt x="51" y="31"/>
                      </a:lnTo>
                      <a:lnTo>
                        <a:pt x="51" y="41"/>
                      </a:lnTo>
                      <a:lnTo>
                        <a:pt x="50" y="46"/>
                      </a:lnTo>
                      <a:lnTo>
                        <a:pt x="48" y="50"/>
                      </a:lnTo>
                      <a:lnTo>
                        <a:pt x="45" y="53"/>
                      </a:lnTo>
                      <a:lnTo>
                        <a:pt x="41" y="55"/>
                      </a:lnTo>
                      <a:lnTo>
                        <a:pt x="37" y="56"/>
                      </a:lnTo>
                      <a:lnTo>
                        <a:pt x="30" y="56"/>
                      </a:lnTo>
                      <a:lnTo>
                        <a:pt x="30" y="56"/>
                      </a:lnTo>
                      <a:lnTo>
                        <a:pt x="25" y="56"/>
                      </a:lnTo>
                      <a:lnTo>
                        <a:pt x="21" y="55"/>
                      </a:lnTo>
                      <a:lnTo>
                        <a:pt x="16" y="53"/>
                      </a:lnTo>
                      <a:lnTo>
                        <a:pt x="13" y="49"/>
                      </a:lnTo>
                      <a:lnTo>
                        <a:pt x="13" y="49"/>
                      </a:lnTo>
                      <a:lnTo>
                        <a:pt x="13" y="80"/>
                      </a:lnTo>
                      <a:lnTo>
                        <a:pt x="0" y="80"/>
                      </a:lnTo>
                      <a:lnTo>
                        <a:pt x="0" y="1"/>
                      </a:lnTo>
                      <a:lnTo>
                        <a:pt x="13" y="1"/>
                      </a:lnTo>
                      <a:lnTo>
                        <a:pt x="12" y="9"/>
                      </a:lnTo>
                      <a:close/>
                      <a:moveTo>
                        <a:pt x="38" y="31"/>
                      </a:moveTo>
                      <a:lnTo>
                        <a:pt x="38" y="31"/>
                      </a:lnTo>
                      <a:lnTo>
                        <a:pt x="38" y="22"/>
                      </a:lnTo>
                      <a:lnTo>
                        <a:pt x="37" y="15"/>
                      </a:lnTo>
                      <a:lnTo>
                        <a:pt x="36" y="13"/>
                      </a:lnTo>
                      <a:lnTo>
                        <a:pt x="33" y="12"/>
                      </a:lnTo>
                      <a:lnTo>
                        <a:pt x="30" y="11"/>
                      </a:lnTo>
                      <a:lnTo>
                        <a:pt x="26" y="10"/>
                      </a:lnTo>
                      <a:lnTo>
                        <a:pt x="26" y="10"/>
                      </a:lnTo>
                      <a:lnTo>
                        <a:pt x="22" y="11"/>
                      </a:lnTo>
                      <a:lnTo>
                        <a:pt x="18" y="12"/>
                      </a:lnTo>
                      <a:lnTo>
                        <a:pt x="16" y="13"/>
                      </a:lnTo>
                      <a:lnTo>
                        <a:pt x="14" y="15"/>
                      </a:lnTo>
                      <a:lnTo>
                        <a:pt x="13" y="19"/>
                      </a:lnTo>
                      <a:lnTo>
                        <a:pt x="13" y="22"/>
                      </a:lnTo>
                      <a:lnTo>
                        <a:pt x="13" y="31"/>
                      </a:lnTo>
                      <a:lnTo>
                        <a:pt x="13" y="31"/>
                      </a:lnTo>
                      <a:lnTo>
                        <a:pt x="13" y="38"/>
                      </a:lnTo>
                      <a:lnTo>
                        <a:pt x="15" y="43"/>
                      </a:lnTo>
                      <a:lnTo>
                        <a:pt x="17" y="45"/>
                      </a:lnTo>
                      <a:lnTo>
                        <a:pt x="19" y="46"/>
                      </a:lnTo>
                      <a:lnTo>
                        <a:pt x="26" y="47"/>
                      </a:lnTo>
                      <a:lnTo>
                        <a:pt x="26" y="47"/>
                      </a:lnTo>
                      <a:lnTo>
                        <a:pt x="32" y="47"/>
                      </a:lnTo>
                      <a:lnTo>
                        <a:pt x="33" y="46"/>
                      </a:lnTo>
                      <a:lnTo>
                        <a:pt x="36" y="43"/>
                      </a:lnTo>
                      <a:lnTo>
                        <a:pt x="38" y="39"/>
                      </a:lnTo>
                      <a:lnTo>
                        <a:pt x="38" y="31"/>
                      </a:lnTo>
                      <a:lnTo>
                        <a:pt x="38" y="31"/>
                      </a:lnTo>
                      <a:close/>
                    </a:path>
                  </a:pathLst>
                </a:custGeom>
                <a:solidFill>
                  <a:srgbClr val="D40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344" name="Gruppieren 343"/>
            <p:cNvGrpSpPr/>
            <p:nvPr/>
          </p:nvGrpSpPr>
          <p:grpSpPr>
            <a:xfrm>
              <a:off x="5035728" y="548680"/>
              <a:ext cx="1455740" cy="993776"/>
              <a:chOff x="5395768" y="1052736"/>
              <a:chExt cx="1455740" cy="993776"/>
            </a:xfrm>
          </p:grpSpPr>
          <p:sp>
            <p:nvSpPr>
              <p:cNvPr id="413" name="Freeform 1639"/>
              <p:cNvSpPr>
                <a:spLocks/>
              </p:cNvSpPr>
              <p:nvPr/>
            </p:nvSpPr>
            <p:spPr bwMode="auto">
              <a:xfrm>
                <a:off x="5395768" y="1052736"/>
                <a:ext cx="1455740" cy="993776"/>
              </a:xfrm>
              <a:custGeom>
                <a:avLst/>
                <a:gdLst>
                  <a:gd name="T0" fmla="*/ 110 w 917"/>
                  <a:gd name="T1" fmla="*/ 269 h 626"/>
                  <a:gd name="T2" fmla="*/ 112 w 917"/>
                  <a:gd name="T3" fmla="*/ 232 h 626"/>
                  <a:gd name="T4" fmla="*/ 124 w 917"/>
                  <a:gd name="T5" fmla="*/ 181 h 626"/>
                  <a:gd name="T6" fmla="*/ 147 w 917"/>
                  <a:gd name="T7" fmla="*/ 134 h 626"/>
                  <a:gd name="T8" fmla="*/ 166 w 917"/>
                  <a:gd name="T9" fmla="*/ 105 h 626"/>
                  <a:gd name="T10" fmla="*/ 203 w 917"/>
                  <a:gd name="T11" fmla="*/ 66 h 626"/>
                  <a:gd name="T12" fmla="*/ 246 w 917"/>
                  <a:gd name="T13" fmla="*/ 36 h 626"/>
                  <a:gd name="T14" fmla="*/ 278 w 917"/>
                  <a:gd name="T15" fmla="*/ 19 h 626"/>
                  <a:gd name="T16" fmla="*/ 329 w 917"/>
                  <a:gd name="T17" fmla="*/ 4 h 626"/>
                  <a:gd name="T18" fmla="*/ 383 w 917"/>
                  <a:gd name="T19" fmla="*/ 0 h 626"/>
                  <a:gd name="T20" fmla="*/ 422 w 917"/>
                  <a:gd name="T21" fmla="*/ 2 h 626"/>
                  <a:gd name="T22" fmla="*/ 477 w 917"/>
                  <a:gd name="T23" fmla="*/ 16 h 626"/>
                  <a:gd name="T24" fmla="*/ 529 w 917"/>
                  <a:gd name="T25" fmla="*/ 42 h 626"/>
                  <a:gd name="T26" fmla="*/ 560 w 917"/>
                  <a:gd name="T27" fmla="*/ 65 h 626"/>
                  <a:gd name="T28" fmla="*/ 599 w 917"/>
                  <a:gd name="T29" fmla="*/ 105 h 626"/>
                  <a:gd name="T30" fmla="*/ 629 w 917"/>
                  <a:gd name="T31" fmla="*/ 153 h 626"/>
                  <a:gd name="T32" fmla="*/ 647 w 917"/>
                  <a:gd name="T33" fmla="*/ 141 h 626"/>
                  <a:gd name="T34" fmla="*/ 675 w 917"/>
                  <a:gd name="T35" fmla="*/ 131 h 626"/>
                  <a:gd name="T36" fmla="*/ 706 w 917"/>
                  <a:gd name="T37" fmla="*/ 126 h 626"/>
                  <a:gd name="T38" fmla="*/ 731 w 917"/>
                  <a:gd name="T39" fmla="*/ 130 h 626"/>
                  <a:gd name="T40" fmla="*/ 765 w 917"/>
                  <a:gd name="T41" fmla="*/ 141 h 626"/>
                  <a:gd name="T42" fmla="*/ 795 w 917"/>
                  <a:gd name="T43" fmla="*/ 163 h 626"/>
                  <a:gd name="T44" fmla="*/ 811 w 917"/>
                  <a:gd name="T45" fmla="*/ 182 h 626"/>
                  <a:gd name="T46" fmla="*/ 827 w 917"/>
                  <a:gd name="T47" fmla="*/ 215 h 626"/>
                  <a:gd name="T48" fmla="*/ 831 w 917"/>
                  <a:gd name="T49" fmla="*/ 250 h 626"/>
                  <a:gd name="T50" fmla="*/ 830 w 917"/>
                  <a:gd name="T51" fmla="*/ 270 h 626"/>
                  <a:gd name="T52" fmla="*/ 826 w 917"/>
                  <a:gd name="T53" fmla="*/ 287 h 626"/>
                  <a:gd name="T54" fmla="*/ 855 w 917"/>
                  <a:gd name="T55" fmla="*/ 308 h 626"/>
                  <a:gd name="T56" fmla="*/ 879 w 917"/>
                  <a:gd name="T57" fmla="*/ 334 h 626"/>
                  <a:gd name="T58" fmla="*/ 892 w 917"/>
                  <a:gd name="T59" fmla="*/ 353 h 626"/>
                  <a:gd name="T60" fmla="*/ 907 w 917"/>
                  <a:gd name="T61" fmla="*/ 385 h 626"/>
                  <a:gd name="T62" fmla="*/ 915 w 917"/>
                  <a:gd name="T63" fmla="*/ 420 h 626"/>
                  <a:gd name="T64" fmla="*/ 917 w 917"/>
                  <a:gd name="T65" fmla="*/ 445 h 626"/>
                  <a:gd name="T66" fmla="*/ 909 w 917"/>
                  <a:gd name="T67" fmla="*/ 497 h 626"/>
                  <a:gd name="T68" fmla="*/ 887 w 917"/>
                  <a:gd name="T69" fmla="*/ 543 h 626"/>
                  <a:gd name="T70" fmla="*/ 864 w 917"/>
                  <a:gd name="T71" fmla="*/ 570 h 626"/>
                  <a:gd name="T72" fmla="*/ 822 w 917"/>
                  <a:gd name="T73" fmla="*/ 602 h 626"/>
                  <a:gd name="T74" fmla="*/ 772 w 917"/>
                  <a:gd name="T75" fmla="*/ 621 h 626"/>
                  <a:gd name="T76" fmla="*/ 733 w 917"/>
                  <a:gd name="T77" fmla="*/ 626 h 626"/>
                  <a:gd name="T78" fmla="*/ 190 w 917"/>
                  <a:gd name="T79" fmla="*/ 626 h 626"/>
                  <a:gd name="T80" fmla="*/ 186 w 917"/>
                  <a:gd name="T81" fmla="*/ 626 h 626"/>
                  <a:gd name="T82" fmla="*/ 162 w 917"/>
                  <a:gd name="T83" fmla="*/ 626 h 626"/>
                  <a:gd name="T84" fmla="*/ 111 w 917"/>
                  <a:gd name="T85" fmla="*/ 613 h 626"/>
                  <a:gd name="T86" fmla="*/ 66 w 917"/>
                  <a:gd name="T87" fmla="*/ 586 h 626"/>
                  <a:gd name="T88" fmla="*/ 40 w 917"/>
                  <a:gd name="T89" fmla="*/ 561 h 626"/>
                  <a:gd name="T90" fmla="*/ 13 w 917"/>
                  <a:gd name="T91" fmla="*/ 517 h 626"/>
                  <a:gd name="T92" fmla="*/ 0 w 917"/>
                  <a:gd name="T93" fmla="*/ 466 h 626"/>
                  <a:gd name="T94" fmla="*/ 0 w 917"/>
                  <a:gd name="T95" fmla="*/ 435 h 626"/>
                  <a:gd name="T96" fmla="*/ 7 w 917"/>
                  <a:gd name="T97" fmla="*/ 396 h 626"/>
                  <a:gd name="T98" fmla="*/ 23 w 917"/>
                  <a:gd name="T99" fmla="*/ 361 h 626"/>
                  <a:gd name="T100" fmla="*/ 38 w 917"/>
                  <a:gd name="T101" fmla="*/ 339 h 626"/>
                  <a:gd name="T102" fmla="*/ 66 w 917"/>
                  <a:gd name="T103" fmla="*/ 311 h 626"/>
                  <a:gd name="T104" fmla="*/ 98 w 917"/>
                  <a:gd name="T105" fmla="*/ 290 h 626"/>
                  <a:gd name="T106" fmla="*/ 110 w 917"/>
                  <a:gd name="T107" fmla="*/ 27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7" h="626">
                    <a:moveTo>
                      <a:pt x="110" y="276"/>
                    </a:moveTo>
                    <a:lnTo>
                      <a:pt x="110" y="276"/>
                    </a:lnTo>
                    <a:lnTo>
                      <a:pt x="110" y="269"/>
                    </a:lnTo>
                    <a:lnTo>
                      <a:pt x="110" y="269"/>
                    </a:lnTo>
                    <a:lnTo>
                      <a:pt x="111" y="250"/>
                    </a:lnTo>
                    <a:lnTo>
                      <a:pt x="112" y="232"/>
                    </a:lnTo>
                    <a:lnTo>
                      <a:pt x="115" y="215"/>
                    </a:lnTo>
                    <a:lnTo>
                      <a:pt x="120" y="199"/>
                    </a:lnTo>
                    <a:lnTo>
                      <a:pt x="124" y="181"/>
                    </a:lnTo>
                    <a:lnTo>
                      <a:pt x="131" y="165"/>
                    </a:lnTo>
                    <a:lnTo>
                      <a:pt x="138" y="149"/>
                    </a:lnTo>
                    <a:lnTo>
                      <a:pt x="147" y="134"/>
                    </a:lnTo>
                    <a:lnTo>
                      <a:pt x="147" y="134"/>
                    </a:lnTo>
                    <a:lnTo>
                      <a:pt x="156" y="119"/>
                    </a:lnTo>
                    <a:lnTo>
                      <a:pt x="166" y="105"/>
                    </a:lnTo>
                    <a:lnTo>
                      <a:pt x="178" y="91"/>
                    </a:lnTo>
                    <a:lnTo>
                      <a:pt x="190" y="78"/>
                    </a:lnTo>
                    <a:lnTo>
                      <a:pt x="203" y="66"/>
                    </a:lnTo>
                    <a:lnTo>
                      <a:pt x="216" y="55"/>
                    </a:lnTo>
                    <a:lnTo>
                      <a:pt x="231" y="45"/>
                    </a:lnTo>
                    <a:lnTo>
                      <a:pt x="246" y="36"/>
                    </a:lnTo>
                    <a:lnTo>
                      <a:pt x="246" y="36"/>
                    </a:lnTo>
                    <a:lnTo>
                      <a:pt x="262" y="27"/>
                    </a:lnTo>
                    <a:lnTo>
                      <a:pt x="278" y="19"/>
                    </a:lnTo>
                    <a:lnTo>
                      <a:pt x="295" y="14"/>
                    </a:lnTo>
                    <a:lnTo>
                      <a:pt x="312" y="9"/>
                    </a:lnTo>
                    <a:lnTo>
                      <a:pt x="329" y="4"/>
                    </a:lnTo>
                    <a:lnTo>
                      <a:pt x="346" y="2"/>
                    </a:lnTo>
                    <a:lnTo>
                      <a:pt x="365" y="0"/>
                    </a:lnTo>
                    <a:lnTo>
                      <a:pt x="383" y="0"/>
                    </a:lnTo>
                    <a:lnTo>
                      <a:pt x="383" y="0"/>
                    </a:lnTo>
                    <a:lnTo>
                      <a:pt x="403" y="0"/>
                    </a:lnTo>
                    <a:lnTo>
                      <a:pt x="422" y="2"/>
                    </a:lnTo>
                    <a:lnTo>
                      <a:pt x="441" y="5"/>
                    </a:lnTo>
                    <a:lnTo>
                      <a:pt x="460" y="10"/>
                    </a:lnTo>
                    <a:lnTo>
                      <a:pt x="477" y="16"/>
                    </a:lnTo>
                    <a:lnTo>
                      <a:pt x="495" y="24"/>
                    </a:lnTo>
                    <a:lnTo>
                      <a:pt x="513" y="32"/>
                    </a:lnTo>
                    <a:lnTo>
                      <a:pt x="529" y="42"/>
                    </a:lnTo>
                    <a:lnTo>
                      <a:pt x="529" y="42"/>
                    </a:lnTo>
                    <a:lnTo>
                      <a:pt x="545" y="53"/>
                    </a:lnTo>
                    <a:lnTo>
                      <a:pt x="560" y="65"/>
                    </a:lnTo>
                    <a:lnTo>
                      <a:pt x="574" y="77"/>
                    </a:lnTo>
                    <a:lnTo>
                      <a:pt x="587" y="91"/>
                    </a:lnTo>
                    <a:lnTo>
                      <a:pt x="599" y="105"/>
                    </a:lnTo>
                    <a:lnTo>
                      <a:pt x="610" y="120"/>
                    </a:lnTo>
                    <a:lnTo>
                      <a:pt x="620" y="136"/>
                    </a:lnTo>
                    <a:lnTo>
                      <a:pt x="629" y="153"/>
                    </a:lnTo>
                    <a:lnTo>
                      <a:pt x="629" y="153"/>
                    </a:lnTo>
                    <a:lnTo>
                      <a:pt x="638" y="147"/>
                    </a:lnTo>
                    <a:lnTo>
                      <a:pt x="647" y="141"/>
                    </a:lnTo>
                    <a:lnTo>
                      <a:pt x="656" y="137"/>
                    </a:lnTo>
                    <a:lnTo>
                      <a:pt x="665" y="133"/>
                    </a:lnTo>
                    <a:lnTo>
                      <a:pt x="675" y="131"/>
                    </a:lnTo>
                    <a:lnTo>
                      <a:pt x="685" y="128"/>
                    </a:lnTo>
                    <a:lnTo>
                      <a:pt x="695" y="127"/>
                    </a:lnTo>
                    <a:lnTo>
                      <a:pt x="706" y="126"/>
                    </a:lnTo>
                    <a:lnTo>
                      <a:pt x="706" y="126"/>
                    </a:lnTo>
                    <a:lnTo>
                      <a:pt x="719" y="127"/>
                    </a:lnTo>
                    <a:lnTo>
                      <a:pt x="731" y="130"/>
                    </a:lnTo>
                    <a:lnTo>
                      <a:pt x="743" y="132"/>
                    </a:lnTo>
                    <a:lnTo>
                      <a:pt x="755" y="136"/>
                    </a:lnTo>
                    <a:lnTo>
                      <a:pt x="765" y="141"/>
                    </a:lnTo>
                    <a:lnTo>
                      <a:pt x="775" y="147"/>
                    </a:lnTo>
                    <a:lnTo>
                      <a:pt x="786" y="154"/>
                    </a:lnTo>
                    <a:lnTo>
                      <a:pt x="795" y="163"/>
                    </a:lnTo>
                    <a:lnTo>
                      <a:pt x="795" y="163"/>
                    </a:lnTo>
                    <a:lnTo>
                      <a:pt x="803" y="173"/>
                    </a:lnTo>
                    <a:lnTo>
                      <a:pt x="811" y="182"/>
                    </a:lnTo>
                    <a:lnTo>
                      <a:pt x="817" y="192"/>
                    </a:lnTo>
                    <a:lnTo>
                      <a:pt x="823" y="203"/>
                    </a:lnTo>
                    <a:lnTo>
                      <a:pt x="827" y="215"/>
                    </a:lnTo>
                    <a:lnTo>
                      <a:pt x="829" y="226"/>
                    </a:lnTo>
                    <a:lnTo>
                      <a:pt x="831" y="239"/>
                    </a:lnTo>
                    <a:lnTo>
                      <a:pt x="831" y="250"/>
                    </a:lnTo>
                    <a:lnTo>
                      <a:pt x="831" y="250"/>
                    </a:lnTo>
                    <a:lnTo>
                      <a:pt x="831" y="260"/>
                    </a:lnTo>
                    <a:lnTo>
                      <a:pt x="830" y="270"/>
                    </a:lnTo>
                    <a:lnTo>
                      <a:pt x="829" y="279"/>
                    </a:lnTo>
                    <a:lnTo>
                      <a:pt x="826" y="287"/>
                    </a:lnTo>
                    <a:lnTo>
                      <a:pt x="826" y="287"/>
                    </a:lnTo>
                    <a:lnTo>
                      <a:pt x="837" y="294"/>
                    </a:lnTo>
                    <a:lnTo>
                      <a:pt x="846" y="301"/>
                    </a:lnTo>
                    <a:lnTo>
                      <a:pt x="855" y="308"/>
                    </a:lnTo>
                    <a:lnTo>
                      <a:pt x="864" y="316"/>
                    </a:lnTo>
                    <a:lnTo>
                      <a:pt x="871" y="325"/>
                    </a:lnTo>
                    <a:lnTo>
                      <a:pt x="879" y="334"/>
                    </a:lnTo>
                    <a:lnTo>
                      <a:pt x="885" y="343"/>
                    </a:lnTo>
                    <a:lnTo>
                      <a:pt x="892" y="353"/>
                    </a:lnTo>
                    <a:lnTo>
                      <a:pt x="892" y="353"/>
                    </a:lnTo>
                    <a:lnTo>
                      <a:pt x="898" y="364"/>
                    </a:lnTo>
                    <a:lnTo>
                      <a:pt x="902" y="375"/>
                    </a:lnTo>
                    <a:lnTo>
                      <a:pt x="907" y="385"/>
                    </a:lnTo>
                    <a:lnTo>
                      <a:pt x="911" y="397"/>
                    </a:lnTo>
                    <a:lnTo>
                      <a:pt x="913" y="408"/>
                    </a:lnTo>
                    <a:lnTo>
                      <a:pt x="915" y="420"/>
                    </a:lnTo>
                    <a:lnTo>
                      <a:pt x="917" y="432"/>
                    </a:lnTo>
                    <a:lnTo>
                      <a:pt x="917" y="445"/>
                    </a:lnTo>
                    <a:lnTo>
                      <a:pt x="917" y="445"/>
                    </a:lnTo>
                    <a:lnTo>
                      <a:pt x="915" y="462"/>
                    </a:lnTo>
                    <a:lnTo>
                      <a:pt x="913" y="480"/>
                    </a:lnTo>
                    <a:lnTo>
                      <a:pt x="909" y="497"/>
                    </a:lnTo>
                    <a:lnTo>
                      <a:pt x="904" y="513"/>
                    </a:lnTo>
                    <a:lnTo>
                      <a:pt x="896" y="528"/>
                    </a:lnTo>
                    <a:lnTo>
                      <a:pt x="887" y="543"/>
                    </a:lnTo>
                    <a:lnTo>
                      <a:pt x="877" y="557"/>
                    </a:lnTo>
                    <a:lnTo>
                      <a:pt x="864" y="570"/>
                    </a:lnTo>
                    <a:lnTo>
                      <a:pt x="864" y="570"/>
                    </a:lnTo>
                    <a:lnTo>
                      <a:pt x="851" y="582"/>
                    </a:lnTo>
                    <a:lnTo>
                      <a:pt x="836" y="593"/>
                    </a:lnTo>
                    <a:lnTo>
                      <a:pt x="822" y="602"/>
                    </a:lnTo>
                    <a:lnTo>
                      <a:pt x="805" y="610"/>
                    </a:lnTo>
                    <a:lnTo>
                      <a:pt x="789" y="616"/>
                    </a:lnTo>
                    <a:lnTo>
                      <a:pt x="772" y="621"/>
                    </a:lnTo>
                    <a:lnTo>
                      <a:pt x="753" y="624"/>
                    </a:lnTo>
                    <a:lnTo>
                      <a:pt x="735" y="626"/>
                    </a:lnTo>
                    <a:lnTo>
                      <a:pt x="733" y="626"/>
                    </a:lnTo>
                    <a:lnTo>
                      <a:pt x="732" y="626"/>
                    </a:lnTo>
                    <a:lnTo>
                      <a:pt x="731" y="626"/>
                    </a:lnTo>
                    <a:lnTo>
                      <a:pt x="190" y="626"/>
                    </a:lnTo>
                    <a:lnTo>
                      <a:pt x="190" y="626"/>
                    </a:lnTo>
                    <a:lnTo>
                      <a:pt x="186" y="626"/>
                    </a:lnTo>
                    <a:lnTo>
                      <a:pt x="186" y="626"/>
                    </a:lnTo>
                    <a:lnTo>
                      <a:pt x="180" y="626"/>
                    </a:lnTo>
                    <a:lnTo>
                      <a:pt x="180" y="626"/>
                    </a:lnTo>
                    <a:lnTo>
                      <a:pt x="162" y="626"/>
                    </a:lnTo>
                    <a:lnTo>
                      <a:pt x="144" y="623"/>
                    </a:lnTo>
                    <a:lnTo>
                      <a:pt x="127" y="620"/>
                    </a:lnTo>
                    <a:lnTo>
                      <a:pt x="111" y="613"/>
                    </a:lnTo>
                    <a:lnTo>
                      <a:pt x="95" y="607"/>
                    </a:lnTo>
                    <a:lnTo>
                      <a:pt x="80" y="597"/>
                    </a:lnTo>
                    <a:lnTo>
                      <a:pt x="66" y="586"/>
                    </a:lnTo>
                    <a:lnTo>
                      <a:pt x="53" y="574"/>
                    </a:lnTo>
                    <a:lnTo>
                      <a:pt x="53" y="574"/>
                    </a:lnTo>
                    <a:lnTo>
                      <a:pt x="40" y="561"/>
                    </a:lnTo>
                    <a:lnTo>
                      <a:pt x="29" y="547"/>
                    </a:lnTo>
                    <a:lnTo>
                      <a:pt x="20" y="532"/>
                    </a:lnTo>
                    <a:lnTo>
                      <a:pt x="13" y="517"/>
                    </a:lnTo>
                    <a:lnTo>
                      <a:pt x="7" y="501"/>
                    </a:lnTo>
                    <a:lnTo>
                      <a:pt x="3" y="485"/>
                    </a:lnTo>
                    <a:lnTo>
                      <a:pt x="0" y="466"/>
                    </a:lnTo>
                    <a:lnTo>
                      <a:pt x="0" y="449"/>
                    </a:lnTo>
                    <a:lnTo>
                      <a:pt x="0" y="449"/>
                    </a:lnTo>
                    <a:lnTo>
                      <a:pt x="0" y="435"/>
                    </a:lnTo>
                    <a:lnTo>
                      <a:pt x="1" y="422"/>
                    </a:lnTo>
                    <a:lnTo>
                      <a:pt x="4" y="409"/>
                    </a:lnTo>
                    <a:lnTo>
                      <a:pt x="7" y="396"/>
                    </a:lnTo>
                    <a:lnTo>
                      <a:pt x="12" y="384"/>
                    </a:lnTo>
                    <a:lnTo>
                      <a:pt x="17" y="372"/>
                    </a:lnTo>
                    <a:lnTo>
                      <a:pt x="23" y="361"/>
                    </a:lnTo>
                    <a:lnTo>
                      <a:pt x="30" y="350"/>
                    </a:lnTo>
                    <a:lnTo>
                      <a:pt x="30" y="350"/>
                    </a:lnTo>
                    <a:lnTo>
                      <a:pt x="38" y="339"/>
                    </a:lnTo>
                    <a:lnTo>
                      <a:pt x="46" y="329"/>
                    </a:lnTo>
                    <a:lnTo>
                      <a:pt x="56" y="320"/>
                    </a:lnTo>
                    <a:lnTo>
                      <a:pt x="66" y="311"/>
                    </a:lnTo>
                    <a:lnTo>
                      <a:pt x="77" y="303"/>
                    </a:lnTo>
                    <a:lnTo>
                      <a:pt x="87" y="296"/>
                    </a:lnTo>
                    <a:lnTo>
                      <a:pt x="98" y="290"/>
                    </a:lnTo>
                    <a:lnTo>
                      <a:pt x="111" y="284"/>
                    </a:lnTo>
                    <a:lnTo>
                      <a:pt x="111" y="284"/>
                    </a:lnTo>
                    <a:lnTo>
                      <a:pt x="110" y="276"/>
                    </a:lnTo>
                    <a:close/>
                  </a:path>
                </a:pathLst>
              </a:custGeom>
              <a:solidFill>
                <a:srgbClr val="75B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4" name="Freeform 1640"/>
              <p:cNvSpPr>
                <a:spLocks/>
              </p:cNvSpPr>
              <p:nvPr/>
            </p:nvSpPr>
            <p:spPr bwMode="auto">
              <a:xfrm>
                <a:off x="5395768" y="1052736"/>
                <a:ext cx="1455740" cy="993776"/>
              </a:xfrm>
              <a:custGeom>
                <a:avLst/>
                <a:gdLst>
                  <a:gd name="T0" fmla="*/ 110 w 917"/>
                  <a:gd name="T1" fmla="*/ 269 h 626"/>
                  <a:gd name="T2" fmla="*/ 112 w 917"/>
                  <a:gd name="T3" fmla="*/ 232 h 626"/>
                  <a:gd name="T4" fmla="*/ 124 w 917"/>
                  <a:gd name="T5" fmla="*/ 181 h 626"/>
                  <a:gd name="T6" fmla="*/ 147 w 917"/>
                  <a:gd name="T7" fmla="*/ 134 h 626"/>
                  <a:gd name="T8" fmla="*/ 166 w 917"/>
                  <a:gd name="T9" fmla="*/ 105 h 626"/>
                  <a:gd name="T10" fmla="*/ 203 w 917"/>
                  <a:gd name="T11" fmla="*/ 66 h 626"/>
                  <a:gd name="T12" fmla="*/ 246 w 917"/>
                  <a:gd name="T13" fmla="*/ 36 h 626"/>
                  <a:gd name="T14" fmla="*/ 278 w 917"/>
                  <a:gd name="T15" fmla="*/ 19 h 626"/>
                  <a:gd name="T16" fmla="*/ 329 w 917"/>
                  <a:gd name="T17" fmla="*/ 4 h 626"/>
                  <a:gd name="T18" fmla="*/ 383 w 917"/>
                  <a:gd name="T19" fmla="*/ 0 h 626"/>
                  <a:gd name="T20" fmla="*/ 422 w 917"/>
                  <a:gd name="T21" fmla="*/ 2 h 626"/>
                  <a:gd name="T22" fmla="*/ 477 w 917"/>
                  <a:gd name="T23" fmla="*/ 16 h 626"/>
                  <a:gd name="T24" fmla="*/ 529 w 917"/>
                  <a:gd name="T25" fmla="*/ 42 h 626"/>
                  <a:gd name="T26" fmla="*/ 560 w 917"/>
                  <a:gd name="T27" fmla="*/ 65 h 626"/>
                  <a:gd name="T28" fmla="*/ 599 w 917"/>
                  <a:gd name="T29" fmla="*/ 105 h 626"/>
                  <a:gd name="T30" fmla="*/ 629 w 917"/>
                  <a:gd name="T31" fmla="*/ 153 h 626"/>
                  <a:gd name="T32" fmla="*/ 647 w 917"/>
                  <a:gd name="T33" fmla="*/ 141 h 626"/>
                  <a:gd name="T34" fmla="*/ 675 w 917"/>
                  <a:gd name="T35" fmla="*/ 131 h 626"/>
                  <a:gd name="T36" fmla="*/ 706 w 917"/>
                  <a:gd name="T37" fmla="*/ 126 h 626"/>
                  <a:gd name="T38" fmla="*/ 731 w 917"/>
                  <a:gd name="T39" fmla="*/ 130 h 626"/>
                  <a:gd name="T40" fmla="*/ 765 w 917"/>
                  <a:gd name="T41" fmla="*/ 141 h 626"/>
                  <a:gd name="T42" fmla="*/ 795 w 917"/>
                  <a:gd name="T43" fmla="*/ 163 h 626"/>
                  <a:gd name="T44" fmla="*/ 811 w 917"/>
                  <a:gd name="T45" fmla="*/ 182 h 626"/>
                  <a:gd name="T46" fmla="*/ 827 w 917"/>
                  <a:gd name="T47" fmla="*/ 215 h 626"/>
                  <a:gd name="T48" fmla="*/ 831 w 917"/>
                  <a:gd name="T49" fmla="*/ 250 h 626"/>
                  <a:gd name="T50" fmla="*/ 830 w 917"/>
                  <a:gd name="T51" fmla="*/ 270 h 626"/>
                  <a:gd name="T52" fmla="*/ 826 w 917"/>
                  <a:gd name="T53" fmla="*/ 287 h 626"/>
                  <a:gd name="T54" fmla="*/ 855 w 917"/>
                  <a:gd name="T55" fmla="*/ 308 h 626"/>
                  <a:gd name="T56" fmla="*/ 879 w 917"/>
                  <a:gd name="T57" fmla="*/ 334 h 626"/>
                  <a:gd name="T58" fmla="*/ 892 w 917"/>
                  <a:gd name="T59" fmla="*/ 353 h 626"/>
                  <a:gd name="T60" fmla="*/ 907 w 917"/>
                  <a:gd name="T61" fmla="*/ 385 h 626"/>
                  <a:gd name="T62" fmla="*/ 915 w 917"/>
                  <a:gd name="T63" fmla="*/ 420 h 626"/>
                  <a:gd name="T64" fmla="*/ 917 w 917"/>
                  <a:gd name="T65" fmla="*/ 445 h 626"/>
                  <a:gd name="T66" fmla="*/ 909 w 917"/>
                  <a:gd name="T67" fmla="*/ 497 h 626"/>
                  <a:gd name="T68" fmla="*/ 887 w 917"/>
                  <a:gd name="T69" fmla="*/ 543 h 626"/>
                  <a:gd name="T70" fmla="*/ 864 w 917"/>
                  <a:gd name="T71" fmla="*/ 570 h 626"/>
                  <a:gd name="T72" fmla="*/ 822 w 917"/>
                  <a:gd name="T73" fmla="*/ 602 h 626"/>
                  <a:gd name="T74" fmla="*/ 772 w 917"/>
                  <a:gd name="T75" fmla="*/ 621 h 626"/>
                  <a:gd name="T76" fmla="*/ 733 w 917"/>
                  <a:gd name="T77" fmla="*/ 626 h 626"/>
                  <a:gd name="T78" fmla="*/ 190 w 917"/>
                  <a:gd name="T79" fmla="*/ 626 h 626"/>
                  <a:gd name="T80" fmla="*/ 186 w 917"/>
                  <a:gd name="T81" fmla="*/ 626 h 626"/>
                  <a:gd name="T82" fmla="*/ 162 w 917"/>
                  <a:gd name="T83" fmla="*/ 626 h 626"/>
                  <a:gd name="T84" fmla="*/ 111 w 917"/>
                  <a:gd name="T85" fmla="*/ 613 h 626"/>
                  <a:gd name="T86" fmla="*/ 66 w 917"/>
                  <a:gd name="T87" fmla="*/ 586 h 626"/>
                  <a:gd name="T88" fmla="*/ 40 w 917"/>
                  <a:gd name="T89" fmla="*/ 561 h 626"/>
                  <a:gd name="T90" fmla="*/ 13 w 917"/>
                  <a:gd name="T91" fmla="*/ 517 h 626"/>
                  <a:gd name="T92" fmla="*/ 0 w 917"/>
                  <a:gd name="T93" fmla="*/ 466 h 626"/>
                  <a:gd name="T94" fmla="*/ 0 w 917"/>
                  <a:gd name="T95" fmla="*/ 435 h 626"/>
                  <a:gd name="T96" fmla="*/ 7 w 917"/>
                  <a:gd name="T97" fmla="*/ 396 h 626"/>
                  <a:gd name="T98" fmla="*/ 23 w 917"/>
                  <a:gd name="T99" fmla="*/ 361 h 626"/>
                  <a:gd name="T100" fmla="*/ 38 w 917"/>
                  <a:gd name="T101" fmla="*/ 339 h 626"/>
                  <a:gd name="T102" fmla="*/ 66 w 917"/>
                  <a:gd name="T103" fmla="*/ 311 h 626"/>
                  <a:gd name="T104" fmla="*/ 98 w 917"/>
                  <a:gd name="T105" fmla="*/ 290 h 626"/>
                  <a:gd name="T106" fmla="*/ 110 w 917"/>
                  <a:gd name="T107" fmla="*/ 27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7" h="626">
                    <a:moveTo>
                      <a:pt x="110" y="276"/>
                    </a:moveTo>
                    <a:lnTo>
                      <a:pt x="110" y="276"/>
                    </a:lnTo>
                    <a:lnTo>
                      <a:pt x="110" y="269"/>
                    </a:lnTo>
                    <a:lnTo>
                      <a:pt x="110" y="269"/>
                    </a:lnTo>
                    <a:lnTo>
                      <a:pt x="111" y="250"/>
                    </a:lnTo>
                    <a:lnTo>
                      <a:pt x="112" y="232"/>
                    </a:lnTo>
                    <a:lnTo>
                      <a:pt x="115" y="215"/>
                    </a:lnTo>
                    <a:lnTo>
                      <a:pt x="120" y="199"/>
                    </a:lnTo>
                    <a:lnTo>
                      <a:pt x="124" y="181"/>
                    </a:lnTo>
                    <a:lnTo>
                      <a:pt x="131" y="165"/>
                    </a:lnTo>
                    <a:lnTo>
                      <a:pt x="138" y="149"/>
                    </a:lnTo>
                    <a:lnTo>
                      <a:pt x="147" y="134"/>
                    </a:lnTo>
                    <a:lnTo>
                      <a:pt x="147" y="134"/>
                    </a:lnTo>
                    <a:lnTo>
                      <a:pt x="156" y="119"/>
                    </a:lnTo>
                    <a:lnTo>
                      <a:pt x="166" y="105"/>
                    </a:lnTo>
                    <a:lnTo>
                      <a:pt x="178" y="91"/>
                    </a:lnTo>
                    <a:lnTo>
                      <a:pt x="190" y="78"/>
                    </a:lnTo>
                    <a:lnTo>
                      <a:pt x="203" y="66"/>
                    </a:lnTo>
                    <a:lnTo>
                      <a:pt x="216" y="55"/>
                    </a:lnTo>
                    <a:lnTo>
                      <a:pt x="231" y="45"/>
                    </a:lnTo>
                    <a:lnTo>
                      <a:pt x="246" y="36"/>
                    </a:lnTo>
                    <a:lnTo>
                      <a:pt x="246" y="36"/>
                    </a:lnTo>
                    <a:lnTo>
                      <a:pt x="262" y="27"/>
                    </a:lnTo>
                    <a:lnTo>
                      <a:pt x="278" y="19"/>
                    </a:lnTo>
                    <a:lnTo>
                      <a:pt x="295" y="14"/>
                    </a:lnTo>
                    <a:lnTo>
                      <a:pt x="312" y="9"/>
                    </a:lnTo>
                    <a:lnTo>
                      <a:pt x="329" y="4"/>
                    </a:lnTo>
                    <a:lnTo>
                      <a:pt x="346" y="2"/>
                    </a:lnTo>
                    <a:lnTo>
                      <a:pt x="365" y="0"/>
                    </a:lnTo>
                    <a:lnTo>
                      <a:pt x="383" y="0"/>
                    </a:lnTo>
                    <a:lnTo>
                      <a:pt x="383" y="0"/>
                    </a:lnTo>
                    <a:lnTo>
                      <a:pt x="403" y="0"/>
                    </a:lnTo>
                    <a:lnTo>
                      <a:pt x="422" y="2"/>
                    </a:lnTo>
                    <a:lnTo>
                      <a:pt x="441" y="5"/>
                    </a:lnTo>
                    <a:lnTo>
                      <a:pt x="460" y="10"/>
                    </a:lnTo>
                    <a:lnTo>
                      <a:pt x="477" y="16"/>
                    </a:lnTo>
                    <a:lnTo>
                      <a:pt x="495" y="24"/>
                    </a:lnTo>
                    <a:lnTo>
                      <a:pt x="513" y="32"/>
                    </a:lnTo>
                    <a:lnTo>
                      <a:pt x="529" y="42"/>
                    </a:lnTo>
                    <a:lnTo>
                      <a:pt x="529" y="42"/>
                    </a:lnTo>
                    <a:lnTo>
                      <a:pt x="545" y="53"/>
                    </a:lnTo>
                    <a:lnTo>
                      <a:pt x="560" y="65"/>
                    </a:lnTo>
                    <a:lnTo>
                      <a:pt x="574" y="77"/>
                    </a:lnTo>
                    <a:lnTo>
                      <a:pt x="587" y="91"/>
                    </a:lnTo>
                    <a:lnTo>
                      <a:pt x="599" y="105"/>
                    </a:lnTo>
                    <a:lnTo>
                      <a:pt x="610" y="120"/>
                    </a:lnTo>
                    <a:lnTo>
                      <a:pt x="620" y="136"/>
                    </a:lnTo>
                    <a:lnTo>
                      <a:pt x="629" y="153"/>
                    </a:lnTo>
                    <a:lnTo>
                      <a:pt x="629" y="153"/>
                    </a:lnTo>
                    <a:lnTo>
                      <a:pt x="638" y="147"/>
                    </a:lnTo>
                    <a:lnTo>
                      <a:pt x="647" y="141"/>
                    </a:lnTo>
                    <a:lnTo>
                      <a:pt x="656" y="137"/>
                    </a:lnTo>
                    <a:lnTo>
                      <a:pt x="665" y="133"/>
                    </a:lnTo>
                    <a:lnTo>
                      <a:pt x="675" y="131"/>
                    </a:lnTo>
                    <a:lnTo>
                      <a:pt x="685" y="128"/>
                    </a:lnTo>
                    <a:lnTo>
                      <a:pt x="695" y="127"/>
                    </a:lnTo>
                    <a:lnTo>
                      <a:pt x="706" y="126"/>
                    </a:lnTo>
                    <a:lnTo>
                      <a:pt x="706" y="126"/>
                    </a:lnTo>
                    <a:lnTo>
                      <a:pt x="719" y="127"/>
                    </a:lnTo>
                    <a:lnTo>
                      <a:pt x="731" y="130"/>
                    </a:lnTo>
                    <a:lnTo>
                      <a:pt x="743" y="132"/>
                    </a:lnTo>
                    <a:lnTo>
                      <a:pt x="755" y="136"/>
                    </a:lnTo>
                    <a:lnTo>
                      <a:pt x="765" y="141"/>
                    </a:lnTo>
                    <a:lnTo>
                      <a:pt x="775" y="147"/>
                    </a:lnTo>
                    <a:lnTo>
                      <a:pt x="786" y="154"/>
                    </a:lnTo>
                    <a:lnTo>
                      <a:pt x="795" y="163"/>
                    </a:lnTo>
                    <a:lnTo>
                      <a:pt x="795" y="163"/>
                    </a:lnTo>
                    <a:lnTo>
                      <a:pt x="803" y="173"/>
                    </a:lnTo>
                    <a:lnTo>
                      <a:pt x="811" y="182"/>
                    </a:lnTo>
                    <a:lnTo>
                      <a:pt x="817" y="192"/>
                    </a:lnTo>
                    <a:lnTo>
                      <a:pt x="823" y="203"/>
                    </a:lnTo>
                    <a:lnTo>
                      <a:pt x="827" y="215"/>
                    </a:lnTo>
                    <a:lnTo>
                      <a:pt x="829" y="226"/>
                    </a:lnTo>
                    <a:lnTo>
                      <a:pt x="831" y="239"/>
                    </a:lnTo>
                    <a:lnTo>
                      <a:pt x="831" y="250"/>
                    </a:lnTo>
                    <a:lnTo>
                      <a:pt x="831" y="250"/>
                    </a:lnTo>
                    <a:lnTo>
                      <a:pt x="831" y="260"/>
                    </a:lnTo>
                    <a:lnTo>
                      <a:pt x="830" y="270"/>
                    </a:lnTo>
                    <a:lnTo>
                      <a:pt x="829" y="279"/>
                    </a:lnTo>
                    <a:lnTo>
                      <a:pt x="826" y="287"/>
                    </a:lnTo>
                    <a:lnTo>
                      <a:pt x="826" y="287"/>
                    </a:lnTo>
                    <a:lnTo>
                      <a:pt x="837" y="294"/>
                    </a:lnTo>
                    <a:lnTo>
                      <a:pt x="846" y="301"/>
                    </a:lnTo>
                    <a:lnTo>
                      <a:pt x="855" y="308"/>
                    </a:lnTo>
                    <a:lnTo>
                      <a:pt x="864" y="316"/>
                    </a:lnTo>
                    <a:lnTo>
                      <a:pt x="871" y="325"/>
                    </a:lnTo>
                    <a:lnTo>
                      <a:pt x="879" y="334"/>
                    </a:lnTo>
                    <a:lnTo>
                      <a:pt x="885" y="343"/>
                    </a:lnTo>
                    <a:lnTo>
                      <a:pt x="892" y="353"/>
                    </a:lnTo>
                    <a:lnTo>
                      <a:pt x="892" y="353"/>
                    </a:lnTo>
                    <a:lnTo>
                      <a:pt x="898" y="364"/>
                    </a:lnTo>
                    <a:lnTo>
                      <a:pt x="902" y="375"/>
                    </a:lnTo>
                    <a:lnTo>
                      <a:pt x="907" y="385"/>
                    </a:lnTo>
                    <a:lnTo>
                      <a:pt x="911" y="397"/>
                    </a:lnTo>
                    <a:lnTo>
                      <a:pt x="913" y="408"/>
                    </a:lnTo>
                    <a:lnTo>
                      <a:pt x="915" y="420"/>
                    </a:lnTo>
                    <a:lnTo>
                      <a:pt x="917" y="432"/>
                    </a:lnTo>
                    <a:lnTo>
                      <a:pt x="917" y="445"/>
                    </a:lnTo>
                    <a:lnTo>
                      <a:pt x="917" y="445"/>
                    </a:lnTo>
                    <a:lnTo>
                      <a:pt x="915" y="462"/>
                    </a:lnTo>
                    <a:lnTo>
                      <a:pt x="913" y="480"/>
                    </a:lnTo>
                    <a:lnTo>
                      <a:pt x="909" y="497"/>
                    </a:lnTo>
                    <a:lnTo>
                      <a:pt x="904" y="513"/>
                    </a:lnTo>
                    <a:lnTo>
                      <a:pt x="896" y="528"/>
                    </a:lnTo>
                    <a:lnTo>
                      <a:pt x="887" y="543"/>
                    </a:lnTo>
                    <a:lnTo>
                      <a:pt x="877" y="557"/>
                    </a:lnTo>
                    <a:lnTo>
                      <a:pt x="864" y="570"/>
                    </a:lnTo>
                    <a:lnTo>
                      <a:pt x="864" y="570"/>
                    </a:lnTo>
                    <a:lnTo>
                      <a:pt x="851" y="582"/>
                    </a:lnTo>
                    <a:lnTo>
                      <a:pt x="836" y="593"/>
                    </a:lnTo>
                    <a:lnTo>
                      <a:pt x="822" y="602"/>
                    </a:lnTo>
                    <a:lnTo>
                      <a:pt x="805" y="610"/>
                    </a:lnTo>
                    <a:lnTo>
                      <a:pt x="789" y="616"/>
                    </a:lnTo>
                    <a:lnTo>
                      <a:pt x="772" y="621"/>
                    </a:lnTo>
                    <a:lnTo>
                      <a:pt x="753" y="624"/>
                    </a:lnTo>
                    <a:lnTo>
                      <a:pt x="735" y="626"/>
                    </a:lnTo>
                    <a:lnTo>
                      <a:pt x="733" y="626"/>
                    </a:lnTo>
                    <a:lnTo>
                      <a:pt x="732" y="626"/>
                    </a:lnTo>
                    <a:lnTo>
                      <a:pt x="731" y="626"/>
                    </a:lnTo>
                    <a:lnTo>
                      <a:pt x="190" y="626"/>
                    </a:lnTo>
                    <a:lnTo>
                      <a:pt x="190" y="626"/>
                    </a:lnTo>
                    <a:lnTo>
                      <a:pt x="186" y="626"/>
                    </a:lnTo>
                    <a:lnTo>
                      <a:pt x="186" y="626"/>
                    </a:lnTo>
                    <a:lnTo>
                      <a:pt x="180" y="626"/>
                    </a:lnTo>
                    <a:lnTo>
                      <a:pt x="180" y="626"/>
                    </a:lnTo>
                    <a:lnTo>
                      <a:pt x="162" y="626"/>
                    </a:lnTo>
                    <a:lnTo>
                      <a:pt x="144" y="623"/>
                    </a:lnTo>
                    <a:lnTo>
                      <a:pt x="127" y="620"/>
                    </a:lnTo>
                    <a:lnTo>
                      <a:pt x="111" y="613"/>
                    </a:lnTo>
                    <a:lnTo>
                      <a:pt x="95" y="607"/>
                    </a:lnTo>
                    <a:lnTo>
                      <a:pt x="80" y="597"/>
                    </a:lnTo>
                    <a:lnTo>
                      <a:pt x="66" y="586"/>
                    </a:lnTo>
                    <a:lnTo>
                      <a:pt x="53" y="574"/>
                    </a:lnTo>
                    <a:lnTo>
                      <a:pt x="53" y="574"/>
                    </a:lnTo>
                    <a:lnTo>
                      <a:pt x="40" y="561"/>
                    </a:lnTo>
                    <a:lnTo>
                      <a:pt x="29" y="547"/>
                    </a:lnTo>
                    <a:lnTo>
                      <a:pt x="20" y="532"/>
                    </a:lnTo>
                    <a:lnTo>
                      <a:pt x="13" y="517"/>
                    </a:lnTo>
                    <a:lnTo>
                      <a:pt x="7" y="501"/>
                    </a:lnTo>
                    <a:lnTo>
                      <a:pt x="3" y="485"/>
                    </a:lnTo>
                    <a:lnTo>
                      <a:pt x="0" y="466"/>
                    </a:lnTo>
                    <a:lnTo>
                      <a:pt x="0" y="449"/>
                    </a:lnTo>
                    <a:lnTo>
                      <a:pt x="0" y="449"/>
                    </a:lnTo>
                    <a:lnTo>
                      <a:pt x="0" y="435"/>
                    </a:lnTo>
                    <a:lnTo>
                      <a:pt x="1" y="422"/>
                    </a:lnTo>
                    <a:lnTo>
                      <a:pt x="4" y="409"/>
                    </a:lnTo>
                    <a:lnTo>
                      <a:pt x="7" y="396"/>
                    </a:lnTo>
                    <a:lnTo>
                      <a:pt x="12" y="384"/>
                    </a:lnTo>
                    <a:lnTo>
                      <a:pt x="17" y="372"/>
                    </a:lnTo>
                    <a:lnTo>
                      <a:pt x="23" y="361"/>
                    </a:lnTo>
                    <a:lnTo>
                      <a:pt x="30" y="350"/>
                    </a:lnTo>
                    <a:lnTo>
                      <a:pt x="30" y="350"/>
                    </a:lnTo>
                    <a:lnTo>
                      <a:pt x="38" y="339"/>
                    </a:lnTo>
                    <a:lnTo>
                      <a:pt x="46" y="329"/>
                    </a:lnTo>
                    <a:lnTo>
                      <a:pt x="56" y="320"/>
                    </a:lnTo>
                    <a:lnTo>
                      <a:pt x="66" y="311"/>
                    </a:lnTo>
                    <a:lnTo>
                      <a:pt x="77" y="303"/>
                    </a:lnTo>
                    <a:lnTo>
                      <a:pt x="87" y="296"/>
                    </a:lnTo>
                    <a:lnTo>
                      <a:pt x="98" y="290"/>
                    </a:lnTo>
                    <a:lnTo>
                      <a:pt x="111" y="284"/>
                    </a:lnTo>
                    <a:lnTo>
                      <a:pt x="111" y="284"/>
                    </a:lnTo>
                    <a:lnTo>
                      <a:pt x="110" y="2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415" name="Gruppieren 414"/>
              <p:cNvGrpSpPr/>
              <p:nvPr/>
            </p:nvGrpSpPr>
            <p:grpSpPr>
              <a:xfrm>
                <a:off x="5541819" y="1555974"/>
                <a:ext cx="395288" cy="398463"/>
                <a:chOff x="5541819" y="1555974"/>
                <a:chExt cx="395288" cy="398463"/>
              </a:xfrm>
            </p:grpSpPr>
            <p:sp>
              <p:nvSpPr>
                <p:cNvPr id="426" name="Freeform 1665"/>
                <p:cNvSpPr>
                  <a:spLocks/>
                </p:cNvSpPr>
                <p:nvPr/>
              </p:nvSpPr>
              <p:spPr bwMode="auto">
                <a:xfrm>
                  <a:off x="5541819" y="1555974"/>
                  <a:ext cx="395288" cy="398463"/>
                </a:xfrm>
                <a:custGeom>
                  <a:avLst/>
                  <a:gdLst>
                    <a:gd name="T0" fmla="*/ 35 w 249"/>
                    <a:gd name="T1" fmla="*/ 0 h 251"/>
                    <a:gd name="T2" fmla="*/ 35 w 249"/>
                    <a:gd name="T3" fmla="*/ 0 h 251"/>
                    <a:gd name="T4" fmla="*/ 30 w 249"/>
                    <a:gd name="T5" fmla="*/ 1 h 251"/>
                    <a:gd name="T6" fmla="*/ 23 w 249"/>
                    <a:gd name="T7" fmla="*/ 3 h 251"/>
                    <a:gd name="T8" fmla="*/ 17 w 249"/>
                    <a:gd name="T9" fmla="*/ 5 h 251"/>
                    <a:gd name="T10" fmla="*/ 10 w 249"/>
                    <a:gd name="T11" fmla="*/ 9 h 251"/>
                    <a:gd name="T12" fmla="*/ 7 w 249"/>
                    <a:gd name="T13" fmla="*/ 12 h 251"/>
                    <a:gd name="T14" fmla="*/ 5 w 249"/>
                    <a:gd name="T15" fmla="*/ 16 h 251"/>
                    <a:gd name="T16" fmla="*/ 3 w 249"/>
                    <a:gd name="T17" fmla="*/ 20 h 251"/>
                    <a:gd name="T18" fmla="*/ 1 w 249"/>
                    <a:gd name="T19" fmla="*/ 24 h 251"/>
                    <a:gd name="T20" fmla="*/ 0 w 249"/>
                    <a:gd name="T21" fmla="*/ 31 h 251"/>
                    <a:gd name="T22" fmla="*/ 0 w 249"/>
                    <a:gd name="T23" fmla="*/ 36 h 251"/>
                    <a:gd name="T24" fmla="*/ 0 w 249"/>
                    <a:gd name="T25" fmla="*/ 214 h 251"/>
                    <a:gd name="T26" fmla="*/ 0 w 249"/>
                    <a:gd name="T27" fmla="*/ 214 h 251"/>
                    <a:gd name="T28" fmla="*/ 0 w 249"/>
                    <a:gd name="T29" fmla="*/ 221 h 251"/>
                    <a:gd name="T30" fmla="*/ 1 w 249"/>
                    <a:gd name="T31" fmla="*/ 226 h 251"/>
                    <a:gd name="T32" fmla="*/ 4 w 249"/>
                    <a:gd name="T33" fmla="*/ 232 h 251"/>
                    <a:gd name="T34" fmla="*/ 8 w 249"/>
                    <a:gd name="T35" fmla="*/ 239 h 251"/>
                    <a:gd name="T36" fmla="*/ 10 w 249"/>
                    <a:gd name="T37" fmla="*/ 242 h 251"/>
                    <a:gd name="T38" fmla="*/ 15 w 249"/>
                    <a:gd name="T39" fmla="*/ 245 h 251"/>
                    <a:gd name="T40" fmla="*/ 19 w 249"/>
                    <a:gd name="T41" fmla="*/ 248 h 251"/>
                    <a:gd name="T42" fmla="*/ 23 w 249"/>
                    <a:gd name="T43" fmla="*/ 249 h 251"/>
                    <a:gd name="T44" fmla="*/ 29 w 249"/>
                    <a:gd name="T45" fmla="*/ 250 h 251"/>
                    <a:gd name="T46" fmla="*/ 35 w 249"/>
                    <a:gd name="T47" fmla="*/ 251 h 251"/>
                    <a:gd name="T48" fmla="*/ 213 w 249"/>
                    <a:gd name="T49" fmla="*/ 251 h 251"/>
                    <a:gd name="T50" fmla="*/ 213 w 249"/>
                    <a:gd name="T51" fmla="*/ 251 h 251"/>
                    <a:gd name="T52" fmla="*/ 219 w 249"/>
                    <a:gd name="T53" fmla="*/ 250 h 251"/>
                    <a:gd name="T54" fmla="*/ 224 w 249"/>
                    <a:gd name="T55" fmla="*/ 249 h 251"/>
                    <a:gd name="T56" fmla="*/ 232 w 249"/>
                    <a:gd name="T57" fmla="*/ 247 h 251"/>
                    <a:gd name="T58" fmla="*/ 238 w 249"/>
                    <a:gd name="T59" fmla="*/ 242 h 251"/>
                    <a:gd name="T60" fmla="*/ 242 w 249"/>
                    <a:gd name="T61" fmla="*/ 239 h 251"/>
                    <a:gd name="T62" fmla="*/ 244 w 249"/>
                    <a:gd name="T63" fmla="*/ 236 h 251"/>
                    <a:gd name="T64" fmla="*/ 246 w 249"/>
                    <a:gd name="T65" fmla="*/ 231 h 251"/>
                    <a:gd name="T66" fmla="*/ 248 w 249"/>
                    <a:gd name="T67" fmla="*/ 226 h 251"/>
                    <a:gd name="T68" fmla="*/ 249 w 249"/>
                    <a:gd name="T69" fmla="*/ 221 h 251"/>
                    <a:gd name="T70" fmla="*/ 249 w 249"/>
                    <a:gd name="T71" fmla="*/ 214 h 251"/>
                    <a:gd name="T72" fmla="*/ 249 w 249"/>
                    <a:gd name="T73" fmla="*/ 36 h 251"/>
                    <a:gd name="T74" fmla="*/ 249 w 249"/>
                    <a:gd name="T75" fmla="*/ 36 h 251"/>
                    <a:gd name="T76" fmla="*/ 249 w 249"/>
                    <a:gd name="T77" fmla="*/ 31 h 251"/>
                    <a:gd name="T78" fmla="*/ 248 w 249"/>
                    <a:gd name="T79" fmla="*/ 25 h 251"/>
                    <a:gd name="T80" fmla="*/ 245 w 249"/>
                    <a:gd name="T81" fmla="*/ 19 h 251"/>
                    <a:gd name="T82" fmla="*/ 240 w 249"/>
                    <a:gd name="T83" fmla="*/ 12 h 251"/>
                    <a:gd name="T84" fmla="*/ 237 w 249"/>
                    <a:gd name="T85" fmla="*/ 9 h 251"/>
                    <a:gd name="T86" fmla="*/ 234 w 249"/>
                    <a:gd name="T87" fmla="*/ 6 h 251"/>
                    <a:gd name="T88" fmla="*/ 230 w 249"/>
                    <a:gd name="T89" fmla="*/ 4 h 251"/>
                    <a:gd name="T90" fmla="*/ 225 w 249"/>
                    <a:gd name="T91" fmla="*/ 1 h 251"/>
                    <a:gd name="T92" fmla="*/ 220 w 249"/>
                    <a:gd name="T93" fmla="*/ 0 h 251"/>
                    <a:gd name="T94" fmla="*/ 213 w 249"/>
                    <a:gd name="T95" fmla="*/ 0 h 251"/>
                    <a:gd name="T96" fmla="*/ 35 w 249"/>
                    <a:gd name="T9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251">
                      <a:moveTo>
                        <a:pt x="35" y="0"/>
                      </a:moveTo>
                      <a:lnTo>
                        <a:pt x="35" y="0"/>
                      </a:lnTo>
                      <a:lnTo>
                        <a:pt x="30" y="1"/>
                      </a:lnTo>
                      <a:lnTo>
                        <a:pt x="23" y="3"/>
                      </a:lnTo>
                      <a:lnTo>
                        <a:pt x="17" y="5"/>
                      </a:lnTo>
                      <a:lnTo>
                        <a:pt x="10" y="9"/>
                      </a:lnTo>
                      <a:lnTo>
                        <a:pt x="7" y="12"/>
                      </a:lnTo>
                      <a:lnTo>
                        <a:pt x="5" y="16"/>
                      </a:lnTo>
                      <a:lnTo>
                        <a:pt x="3" y="20"/>
                      </a:lnTo>
                      <a:lnTo>
                        <a:pt x="1" y="24"/>
                      </a:lnTo>
                      <a:lnTo>
                        <a:pt x="0" y="31"/>
                      </a:lnTo>
                      <a:lnTo>
                        <a:pt x="0" y="36"/>
                      </a:lnTo>
                      <a:lnTo>
                        <a:pt x="0" y="214"/>
                      </a:lnTo>
                      <a:lnTo>
                        <a:pt x="0" y="214"/>
                      </a:lnTo>
                      <a:lnTo>
                        <a:pt x="0" y="221"/>
                      </a:lnTo>
                      <a:lnTo>
                        <a:pt x="1" y="226"/>
                      </a:lnTo>
                      <a:lnTo>
                        <a:pt x="4" y="232"/>
                      </a:lnTo>
                      <a:lnTo>
                        <a:pt x="8" y="239"/>
                      </a:lnTo>
                      <a:lnTo>
                        <a:pt x="10" y="242"/>
                      </a:lnTo>
                      <a:lnTo>
                        <a:pt x="15" y="245"/>
                      </a:lnTo>
                      <a:lnTo>
                        <a:pt x="19" y="248"/>
                      </a:lnTo>
                      <a:lnTo>
                        <a:pt x="23" y="249"/>
                      </a:lnTo>
                      <a:lnTo>
                        <a:pt x="29" y="250"/>
                      </a:lnTo>
                      <a:lnTo>
                        <a:pt x="35" y="251"/>
                      </a:lnTo>
                      <a:lnTo>
                        <a:pt x="213" y="251"/>
                      </a:lnTo>
                      <a:lnTo>
                        <a:pt x="213" y="251"/>
                      </a:lnTo>
                      <a:lnTo>
                        <a:pt x="219" y="250"/>
                      </a:lnTo>
                      <a:lnTo>
                        <a:pt x="224" y="249"/>
                      </a:lnTo>
                      <a:lnTo>
                        <a:pt x="232" y="247"/>
                      </a:lnTo>
                      <a:lnTo>
                        <a:pt x="238" y="242"/>
                      </a:lnTo>
                      <a:lnTo>
                        <a:pt x="242" y="239"/>
                      </a:lnTo>
                      <a:lnTo>
                        <a:pt x="244" y="236"/>
                      </a:lnTo>
                      <a:lnTo>
                        <a:pt x="246" y="231"/>
                      </a:lnTo>
                      <a:lnTo>
                        <a:pt x="248" y="226"/>
                      </a:lnTo>
                      <a:lnTo>
                        <a:pt x="249" y="221"/>
                      </a:lnTo>
                      <a:lnTo>
                        <a:pt x="249" y="214"/>
                      </a:lnTo>
                      <a:lnTo>
                        <a:pt x="249" y="36"/>
                      </a:lnTo>
                      <a:lnTo>
                        <a:pt x="249" y="36"/>
                      </a:lnTo>
                      <a:lnTo>
                        <a:pt x="249" y="31"/>
                      </a:lnTo>
                      <a:lnTo>
                        <a:pt x="248" y="25"/>
                      </a:lnTo>
                      <a:lnTo>
                        <a:pt x="245" y="19"/>
                      </a:lnTo>
                      <a:lnTo>
                        <a:pt x="240" y="12"/>
                      </a:lnTo>
                      <a:lnTo>
                        <a:pt x="237" y="9"/>
                      </a:lnTo>
                      <a:lnTo>
                        <a:pt x="234" y="6"/>
                      </a:lnTo>
                      <a:lnTo>
                        <a:pt x="230" y="4"/>
                      </a:lnTo>
                      <a:lnTo>
                        <a:pt x="225" y="1"/>
                      </a:lnTo>
                      <a:lnTo>
                        <a:pt x="220" y="0"/>
                      </a:lnTo>
                      <a:lnTo>
                        <a:pt x="213" y="0"/>
                      </a:lnTo>
                      <a:lnTo>
                        <a:pt x="35" y="0"/>
                      </a:lnTo>
                      <a:close/>
                    </a:path>
                  </a:pathLst>
                </a:custGeom>
                <a:solidFill>
                  <a:srgbClr val="ACD3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7" name="Freeform 1666"/>
                <p:cNvSpPr>
                  <a:spLocks noEditPoints="1"/>
                </p:cNvSpPr>
                <p:nvPr/>
              </p:nvSpPr>
              <p:spPr bwMode="auto">
                <a:xfrm>
                  <a:off x="5584681" y="1684561"/>
                  <a:ext cx="119063" cy="125413"/>
                </a:xfrm>
                <a:custGeom>
                  <a:avLst/>
                  <a:gdLst>
                    <a:gd name="T0" fmla="*/ 20 w 75"/>
                    <a:gd name="T1" fmla="*/ 64 h 79"/>
                    <a:gd name="T2" fmla="*/ 15 w 75"/>
                    <a:gd name="T3" fmla="*/ 79 h 79"/>
                    <a:gd name="T4" fmla="*/ 0 w 75"/>
                    <a:gd name="T5" fmla="*/ 79 h 79"/>
                    <a:gd name="T6" fmla="*/ 26 w 75"/>
                    <a:gd name="T7" fmla="*/ 0 h 79"/>
                    <a:gd name="T8" fmla="*/ 48 w 75"/>
                    <a:gd name="T9" fmla="*/ 0 h 79"/>
                    <a:gd name="T10" fmla="*/ 75 w 75"/>
                    <a:gd name="T11" fmla="*/ 79 h 79"/>
                    <a:gd name="T12" fmla="*/ 60 w 75"/>
                    <a:gd name="T13" fmla="*/ 79 h 79"/>
                    <a:gd name="T14" fmla="*/ 55 w 75"/>
                    <a:gd name="T15" fmla="*/ 64 h 79"/>
                    <a:gd name="T16" fmla="*/ 20 w 75"/>
                    <a:gd name="T17" fmla="*/ 64 h 79"/>
                    <a:gd name="T18" fmla="*/ 37 w 75"/>
                    <a:gd name="T19" fmla="*/ 12 h 79"/>
                    <a:gd name="T20" fmla="*/ 37 w 75"/>
                    <a:gd name="T21" fmla="*/ 12 h 79"/>
                    <a:gd name="T22" fmla="*/ 23 w 75"/>
                    <a:gd name="T23" fmla="*/ 53 h 79"/>
                    <a:gd name="T24" fmla="*/ 52 w 75"/>
                    <a:gd name="T25" fmla="*/ 53 h 79"/>
                    <a:gd name="T26" fmla="*/ 37 w 75"/>
                    <a:gd name="T27"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79">
                      <a:moveTo>
                        <a:pt x="20" y="64"/>
                      </a:moveTo>
                      <a:lnTo>
                        <a:pt x="15" y="79"/>
                      </a:lnTo>
                      <a:lnTo>
                        <a:pt x="0" y="79"/>
                      </a:lnTo>
                      <a:lnTo>
                        <a:pt x="26" y="0"/>
                      </a:lnTo>
                      <a:lnTo>
                        <a:pt x="48" y="0"/>
                      </a:lnTo>
                      <a:lnTo>
                        <a:pt x="75" y="79"/>
                      </a:lnTo>
                      <a:lnTo>
                        <a:pt x="60" y="79"/>
                      </a:lnTo>
                      <a:lnTo>
                        <a:pt x="55" y="64"/>
                      </a:lnTo>
                      <a:lnTo>
                        <a:pt x="20" y="64"/>
                      </a:lnTo>
                      <a:close/>
                      <a:moveTo>
                        <a:pt x="37" y="12"/>
                      </a:moveTo>
                      <a:lnTo>
                        <a:pt x="37" y="12"/>
                      </a:lnTo>
                      <a:lnTo>
                        <a:pt x="23" y="53"/>
                      </a:lnTo>
                      <a:lnTo>
                        <a:pt x="52" y="53"/>
                      </a:lnTo>
                      <a:lnTo>
                        <a:pt x="37" y="12"/>
                      </a:lnTo>
                      <a:close/>
                    </a:path>
                  </a:pathLst>
                </a:custGeom>
                <a:solidFill>
                  <a:srgbClr val="75B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8" name="Freeform 1667"/>
                <p:cNvSpPr>
                  <a:spLocks noEditPoints="1"/>
                </p:cNvSpPr>
                <p:nvPr/>
              </p:nvSpPr>
              <p:spPr bwMode="auto">
                <a:xfrm>
                  <a:off x="5713269" y="1721074"/>
                  <a:ext cx="80963" cy="127000"/>
                </a:xfrm>
                <a:custGeom>
                  <a:avLst/>
                  <a:gdLst>
                    <a:gd name="T0" fmla="*/ 13 w 51"/>
                    <a:gd name="T1" fmla="*/ 10 h 80"/>
                    <a:gd name="T2" fmla="*/ 14 w 51"/>
                    <a:gd name="T3" fmla="*/ 10 h 80"/>
                    <a:gd name="T4" fmla="*/ 14 w 51"/>
                    <a:gd name="T5" fmla="*/ 10 h 80"/>
                    <a:gd name="T6" fmla="*/ 16 w 51"/>
                    <a:gd name="T7" fmla="*/ 4 h 80"/>
                    <a:gd name="T8" fmla="*/ 20 w 51"/>
                    <a:gd name="T9" fmla="*/ 2 h 80"/>
                    <a:gd name="T10" fmla="*/ 24 w 51"/>
                    <a:gd name="T11" fmla="*/ 1 h 80"/>
                    <a:gd name="T12" fmla="*/ 31 w 51"/>
                    <a:gd name="T13" fmla="*/ 0 h 80"/>
                    <a:gd name="T14" fmla="*/ 31 w 51"/>
                    <a:gd name="T15" fmla="*/ 0 h 80"/>
                    <a:gd name="T16" fmla="*/ 37 w 51"/>
                    <a:gd name="T17" fmla="*/ 1 h 80"/>
                    <a:gd name="T18" fmla="*/ 43 w 51"/>
                    <a:gd name="T19" fmla="*/ 2 h 80"/>
                    <a:gd name="T20" fmla="*/ 46 w 51"/>
                    <a:gd name="T21" fmla="*/ 5 h 80"/>
                    <a:gd name="T22" fmla="*/ 49 w 51"/>
                    <a:gd name="T23" fmla="*/ 9 h 80"/>
                    <a:gd name="T24" fmla="*/ 50 w 51"/>
                    <a:gd name="T25" fmla="*/ 13 h 80"/>
                    <a:gd name="T26" fmla="*/ 51 w 51"/>
                    <a:gd name="T27" fmla="*/ 18 h 80"/>
                    <a:gd name="T28" fmla="*/ 51 w 51"/>
                    <a:gd name="T29" fmla="*/ 30 h 80"/>
                    <a:gd name="T30" fmla="*/ 51 w 51"/>
                    <a:gd name="T31" fmla="*/ 30 h 80"/>
                    <a:gd name="T32" fmla="*/ 51 w 51"/>
                    <a:gd name="T33" fmla="*/ 41 h 80"/>
                    <a:gd name="T34" fmla="*/ 50 w 51"/>
                    <a:gd name="T35" fmla="*/ 45 h 80"/>
                    <a:gd name="T36" fmla="*/ 48 w 51"/>
                    <a:gd name="T37" fmla="*/ 50 h 80"/>
                    <a:gd name="T38" fmla="*/ 46 w 51"/>
                    <a:gd name="T39" fmla="*/ 53 h 80"/>
                    <a:gd name="T40" fmla="*/ 42 w 51"/>
                    <a:gd name="T41" fmla="*/ 55 h 80"/>
                    <a:gd name="T42" fmla="*/ 36 w 51"/>
                    <a:gd name="T43" fmla="*/ 56 h 80"/>
                    <a:gd name="T44" fmla="*/ 31 w 51"/>
                    <a:gd name="T45" fmla="*/ 57 h 80"/>
                    <a:gd name="T46" fmla="*/ 31 w 51"/>
                    <a:gd name="T47" fmla="*/ 57 h 80"/>
                    <a:gd name="T48" fmla="*/ 26 w 51"/>
                    <a:gd name="T49" fmla="*/ 56 h 80"/>
                    <a:gd name="T50" fmla="*/ 20 w 51"/>
                    <a:gd name="T51" fmla="*/ 55 h 80"/>
                    <a:gd name="T52" fmla="*/ 17 w 51"/>
                    <a:gd name="T53" fmla="*/ 53 h 80"/>
                    <a:gd name="T54" fmla="*/ 14 w 51"/>
                    <a:gd name="T55" fmla="*/ 49 h 80"/>
                    <a:gd name="T56" fmla="*/ 14 w 51"/>
                    <a:gd name="T57" fmla="*/ 49 h 80"/>
                    <a:gd name="T58" fmla="*/ 14 w 51"/>
                    <a:gd name="T59" fmla="*/ 80 h 80"/>
                    <a:gd name="T60" fmla="*/ 0 w 51"/>
                    <a:gd name="T61" fmla="*/ 80 h 80"/>
                    <a:gd name="T62" fmla="*/ 0 w 51"/>
                    <a:gd name="T63" fmla="*/ 1 h 80"/>
                    <a:gd name="T64" fmla="*/ 14 w 51"/>
                    <a:gd name="T65" fmla="*/ 1 h 80"/>
                    <a:gd name="T66" fmla="*/ 13 w 51"/>
                    <a:gd name="T67" fmla="*/ 10 h 80"/>
                    <a:gd name="T68" fmla="*/ 39 w 51"/>
                    <a:gd name="T69" fmla="*/ 30 h 80"/>
                    <a:gd name="T70" fmla="*/ 39 w 51"/>
                    <a:gd name="T71" fmla="*/ 30 h 80"/>
                    <a:gd name="T72" fmla="*/ 39 w 51"/>
                    <a:gd name="T73" fmla="*/ 22 h 80"/>
                    <a:gd name="T74" fmla="*/ 37 w 51"/>
                    <a:gd name="T75" fmla="*/ 16 h 80"/>
                    <a:gd name="T76" fmla="*/ 35 w 51"/>
                    <a:gd name="T77" fmla="*/ 13 h 80"/>
                    <a:gd name="T78" fmla="*/ 33 w 51"/>
                    <a:gd name="T79" fmla="*/ 12 h 80"/>
                    <a:gd name="T80" fmla="*/ 31 w 51"/>
                    <a:gd name="T81" fmla="*/ 11 h 80"/>
                    <a:gd name="T82" fmla="*/ 27 w 51"/>
                    <a:gd name="T83" fmla="*/ 11 h 80"/>
                    <a:gd name="T84" fmla="*/ 27 w 51"/>
                    <a:gd name="T85" fmla="*/ 11 h 80"/>
                    <a:gd name="T86" fmla="*/ 22 w 51"/>
                    <a:gd name="T87" fmla="*/ 11 h 80"/>
                    <a:gd name="T88" fmla="*/ 19 w 51"/>
                    <a:gd name="T89" fmla="*/ 12 h 80"/>
                    <a:gd name="T90" fmla="*/ 17 w 51"/>
                    <a:gd name="T91" fmla="*/ 13 h 80"/>
                    <a:gd name="T92" fmla="*/ 15 w 51"/>
                    <a:gd name="T93" fmla="*/ 15 h 80"/>
                    <a:gd name="T94" fmla="*/ 14 w 51"/>
                    <a:gd name="T95" fmla="*/ 18 h 80"/>
                    <a:gd name="T96" fmla="*/ 14 w 51"/>
                    <a:gd name="T97" fmla="*/ 22 h 80"/>
                    <a:gd name="T98" fmla="*/ 14 w 51"/>
                    <a:gd name="T99" fmla="*/ 30 h 80"/>
                    <a:gd name="T100" fmla="*/ 14 w 51"/>
                    <a:gd name="T101" fmla="*/ 30 h 80"/>
                    <a:gd name="T102" fmla="*/ 14 w 51"/>
                    <a:gd name="T103" fmla="*/ 38 h 80"/>
                    <a:gd name="T104" fmla="*/ 16 w 51"/>
                    <a:gd name="T105" fmla="*/ 43 h 80"/>
                    <a:gd name="T106" fmla="*/ 17 w 51"/>
                    <a:gd name="T107" fmla="*/ 44 h 80"/>
                    <a:gd name="T108" fmla="*/ 20 w 51"/>
                    <a:gd name="T109" fmla="*/ 46 h 80"/>
                    <a:gd name="T110" fmla="*/ 27 w 51"/>
                    <a:gd name="T111" fmla="*/ 46 h 80"/>
                    <a:gd name="T112" fmla="*/ 27 w 51"/>
                    <a:gd name="T113" fmla="*/ 46 h 80"/>
                    <a:gd name="T114" fmla="*/ 32 w 51"/>
                    <a:gd name="T115" fmla="*/ 46 h 80"/>
                    <a:gd name="T116" fmla="*/ 34 w 51"/>
                    <a:gd name="T117" fmla="*/ 45 h 80"/>
                    <a:gd name="T118" fmla="*/ 36 w 51"/>
                    <a:gd name="T119" fmla="*/ 44 h 80"/>
                    <a:gd name="T120" fmla="*/ 37 w 51"/>
                    <a:gd name="T121" fmla="*/ 39 h 80"/>
                    <a:gd name="T122" fmla="*/ 39 w 51"/>
                    <a:gd name="T123" fmla="*/ 30 h 80"/>
                    <a:gd name="T124" fmla="*/ 39 w 51"/>
                    <a:gd name="T125"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80">
                      <a:moveTo>
                        <a:pt x="13" y="10"/>
                      </a:moveTo>
                      <a:lnTo>
                        <a:pt x="14" y="10"/>
                      </a:lnTo>
                      <a:lnTo>
                        <a:pt x="14" y="10"/>
                      </a:lnTo>
                      <a:lnTo>
                        <a:pt x="16" y="4"/>
                      </a:lnTo>
                      <a:lnTo>
                        <a:pt x="20" y="2"/>
                      </a:lnTo>
                      <a:lnTo>
                        <a:pt x="24" y="1"/>
                      </a:lnTo>
                      <a:lnTo>
                        <a:pt x="31" y="0"/>
                      </a:lnTo>
                      <a:lnTo>
                        <a:pt x="31" y="0"/>
                      </a:lnTo>
                      <a:lnTo>
                        <a:pt x="37" y="1"/>
                      </a:lnTo>
                      <a:lnTo>
                        <a:pt x="43" y="2"/>
                      </a:lnTo>
                      <a:lnTo>
                        <a:pt x="46" y="5"/>
                      </a:lnTo>
                      <a:lnTo>
                        <a:pt x="49" y="9"/>
                      </a:lnTo>
                      <a:lnTo>
                        <a:pt x="50" y="13"/>
                      </a:lnTo>
                      <a:lnTo>
                        <a:pt x="51" y="18"/>
                      </a:lnTo>
                      <a:lnTo>
                        <a:pt x="51" y="30"/>
                      </a:lnTo>
                      <a:lnTo>
                        <a:pt x="51" y="30"/>
                      </a:lnTo>
                      <a:lnTo>
                        <a:pt x="51" y="41"/>
                      </a:lnTo>
                      <a:lnTo>
                        <a:pt x="50" y="45"/>
                      </a:lnTo>
                      <a:lnTo>
                        <a:pt x="48" y="50"/>
                      </a:lnTo>
                      <a:lnTo>
                        <a:pt x="46" y="53"/>
                      </a:lnTo>
                      <a:lnTo>
                        <a:pt x="42" y="55"/>
                      </a:lnTo>
                      <a:lnTo>
                        <a:pt x="36" y="56"/>
                      </a:lnTo>
                      <a:lnTo>
                        <a:pt x="31" y="57"/>
                      </a:lnTo>
                      <a:lnTo>
                        <a:pt x="31" y="57"/>
                      </a:lnTo>
                      <a:lnTo>
                        <a:pt x="26" y="56"/>
                      </a:lnTo>
                      <a:lnTo>
                        <a:pt x="20" y="55"/>
                      </a:lnTo>
                      <a:lnTo>
                        <a:pt x="17" y="53"/>
                      </a:lnTo>
                      <a:lnTo>
                        <a:pt x="14" y="49"/>
                      </a:lnTo>
                      <a:lnTo>
                        <a:pt x="14" y="49"/>
                      </a:lnTo>
                      <a:lnTo>
                        <a:pt x="14" y="80"/>
                      </a:lnTo>
                      <a:lnTo>
                        <a:pt x="0" y="80"/>
                      </a:lnTo>
                      <a:lnTo>
                        <a:pt x="0" y="1"/>
                      </a:lnTo>
                      <a:lnTo>
                        <a:pt x="14" y="1"/>
                      </a:lnTo>
                      <a:lnTo>
                        <a:pt x="13" y="10"/>
                      </a:lnTo>
                      <a:close/>
                      <a:moveTo>
                        <a:pt x="39" y="30"/>
                      </a:moveTo>
                      <a:lnTo>
                        <a:pt x="39" y="30"/>
                      </a:lnTo>
                      <a:lnTo>
                        <a:pt x="39" y="22"/>
                      </a:lnTo>
                      <a:lnTo>
                        <a:pt x="37" y="16"/>
                      </a:lnTo>
                      <a:lnTo>
                        <a:pt x="35" y="13"/>
                      </a:lnTo>
                      <a:lnTo>
                        <a:pt x="33" y="12"/>
                      </a:lnTo>
                      <a:lnTo>
                        <a:pt x="31" y="11"/>
                      </a:lnTo>
                      <a:lnTo>
                        <a:pt x="27" y="11"/>
                      </a:lnTo>
                      <a:lnTo>
                        <a:pt x="27" y="11"/>
                      </a:lnTo>
                      <a:lnTo>
                        <a:pt x="22" y="11"/>
                      </a:lnTo>
                      <a:lnTo>
                        <a:pt x="19" y="12"/>
                      </a:lnTo>
                      <a:lnTo>
                        <a:pt x="17" y="13"/>
                      </a:lnTo>
                      <a:lnTo>
                        <a:pt x="15" y="15"/>
                      </a:lnTo>
                      <a:lnTo>
                        <a:pt x="14" y="18"/>
                      </a:lnTo>
                      <a:lnTo>
                        <a:pt x="14" y="22"/>
                      </a:lnTo>
                      <a:lnTo>
                        <a:pt x="14" y="30"/>
                      </a:lnTo>
                      <a:lnTo>
                        <a:pt x="14" y="30"/>
                      </a:lnTo>
                      <a:lnTo>
                        <a:pt x="14" y="38"/>
                      </a:lnTo>
                      <a:lnTo>
                        <a:pt x="16" y="43"/>
                      </a:lnTo>
                      <a:lnTo>
                        <a:pt x="17" y="44"/>
                      </a:lnTo>
                      <a:lnTo>
                        <a:pt x="20" y="46"/>
                      </a:lnTo>
                      <a:lnTo>
                        <a:pt x="27" y="46"/>
                      </a:lnTo>
                      <a:lnTo>
                        <a:pt x="27" y="46"/>
                      </a:lnTo>
                      <a:lnTo>
                        <a:pt x="32" y="46"/>
                      </a:lnTo>
                      <a:lnTo>
                        <a:pt x="34" y="45"/>
                      </a:lnTo>
                      <a:lnTo>
                        <a:pt x="36" y="44"/>
                      </a:lnTo>
                      <a:lnTo>
                        <a:pt x="37" y="39"/>
                      </a:lnTo>
                      <a:lnTo>
                        <a:pt x="39" y="30"/>
                      </a:lnTo>
                      <a:lnTo>
                        <a:pt x="39" y="30"/>
                      </a:lnTo>
                      <a:close/>
                    </a:path>
                  </a:pathLst>
                </a:custGeom>
                <a:solidFill>
                  <a:srgbClr val="75B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9" name="Freeform 1668"/>
                <p:cNvSpPr>
                  <a:spLocks noEditPoints="1"/>
                </p:cNvSpPr>
                <p:nvPr/>
              </p:nvSpPr>
              <p:spPr bwMode="auto">
                <a:xfrm>
                  <a:off x="5813282" y="1721074"/>
                  <a:ext cx="80963" cy="127000"/>
                </a:xfrm>
                <a:custGeom>
                  <a:avLst/>
                  <a:gdLst>
                    <a:gd name="T0" fmla="*/ 12 w 51"/>
                    <a:gd name="T1" fmla="*/ 10 h 80"/>
                    <a:gd name="T2" fmla="*/ 13 w 51"/>
                    <a:gd name="T3" fmla="*/ 10 h 80"/>
                    <a:gd name="T4" fmla="*/ 13 w 51"/>
                    <a:gd name="T5" fmla="*/ 10 h 80"/>
                    <a:gd name="T6" fmla="*/ 17 w 51"/>
                    <a:gd name="T7" fmla="*/ 4 h 80"/>
                    <a:gd name="T8" fmla="*/ 20 w 51"/>
                    <a:gd name="T9" fmla="*/ 2 h 80"/>
                    <a:gd name="T10" fmla="*/ 25 w 51"/>
                    <a:gd name="T11" fmla="*/ 1 h 80"/>
                    <a:gd name="T12" fmla="*/ 31 w 51"/>
                    <a:gd name="T13" fmla="*/ 0 h 80"/>
                    <a:gd name="T14" fmla="*/ 31 w 51"/>
                    <a:gd name="T15" fmla="*/ 0 h 80"/>
                    <a:gd name="T16" fmla="*/ 37 w 51"/>
                    <a:gd name="T17" fmla="*/ 1 h 80"/>
                    <a:gd name="T18" fmla="*/ 42 w 51"/>
                    <a:gd name="T19" fmla="*/ 2 h 80"/>
                    <a:gd name="T20" fmla="*/ 46 w 51"/>
                    <a:gd name="T21" fmla="*/ 5 h 80"/>
                    <a:gd name="T22" fmla="*/ 49 w 51"/>
                    <a:gd name="T23" fmla="*/ 9 h 80"/>
                    <a:gd name="T24" fmla="*/ 50 w 51"/>
                    <a:gd name="T25" fmla="*/ 13 h 80"/>
                    <a:gd name="T26" fmla="*/ 51 w 51"/>
                    <a:gd name="T27" fmla="*/ 18 h 80"/>
                    <a:gd name="T28" fmla="*/ 51 w 51"/>
                    <a:gd name="T29" fmla="*/ 30 h 80"/>
                    <a:gd name="T30" fmla="*/ 51 w 51"/>
                    <a:gd name="T31" fmla="*/ 30 h 80"/>
                    <a:gd name="T32" fmla="*/ 51 w 51"/>
                    <a:gd name="T33" fmla="*/ 41 h 80"/>
                    <a:gd name="T34" fmla="*/ 50 w 51"/>
                    <a:gd name="T35" fmla="*/ 45 h 80"/>
                    <a:gd name="T36" fmla="*/ 48 w 51"/>
                    <a:gd name="T37" fmla="*/ 50 h 80"/>
                    <a:gd name="T38" fmla="*/ 46 w 51"/>
                    <a:gd name="T39" fmla="*/ 53 h 80"/>
                    <a:gd name="T40" fmla="*/ 41 w 51"/>
                    <a:gd name="T41" fmla="*/ 55 h 80"/>
                    <a:gd name="T42" fmla="*/ 37 w 51"/>
                    <a:gd name="T43" fmla="*/ 56 h 80"/>
                    <a:gd name="T44" fmla="*/ 31 w 51"/>
                    <a:gd name="T45" fmla="*/ 57 h 80"/>
                    <a:gd name="T46" fmla="*/ 31 w 51"/>
                    <a:gd name="T47" fmla="*/ 57 h 80"/>
                    <a:gd name="T48" fmla="*/ 25 w 51"/>
                    <a:gd name="T49" fmla="*/ 56 h 80"/>
                    <a:gd name="T50" fmla="*/ 21 w 51"/>
                    <a:gd name="T51" fmla="*/ 55 h 80"/>
                    <a:gd name="T52" fmla="*/ 17 w 51"/>
                    <a:gd name="T53" fmla="*/ 53 h 80"/>
                    <a:gd name="T54" fmla="*/ 13 w 51"/>
                    <a:gd name="T55" fmla="*/ 49 h 80"/>
                    <a:gd name="T56" fmla="*/ 13 w 51"/>
                    <a:gd name="T57" fmla="*/ 49 h 80"/>
                    <a:gd name="T58" fmla="*/ 13 w 51"/>
                    <a:gd name="T59" fmla="*/ 80 h 80"/>
                    <a:gd name="T60" fmla="*/ 0 w 51"/>
                    <a:gd name="T61" fmla="*/ 80 h 80"/>
                    <a:gd name="T62" fmla="*/ 0 w 51"/>
                    <a:gd name="T63" fmla="*/ 1 h 80"/>
                    <a:gd name="T64" fmla="*/ 13 w 51"/>
                    <a:gd name="T65" fmla="*/ 1 h 80"/>
                    <a:gd name="T66" fmla="*/ 12 w 51"/>
                    <a:gd name="T67" fmla="*/ 10 h 80"/>
                    <a:gd name="T68" fmla="*/ 38 w 51"/>
                    <a:gd name="T69" fmla="*/ 30 h 80"/>
                    <a:gd name="T70" fmla="*/ 38 w 51"/>
                    <a:gd name="T71" fmla="*/ 30 h 80"/>
                    <a:gd name="T72" fmla="*/ 38 w 51"/>
                    <a:gd name="T73" fmla="*/ 22 h 80"/>
                    <a:gd name="T74" fmla="*/ 37 w 51"/>
                    <a:gd name="T75" fmla="*/ 16 h 80"/>
                    <a:gd name="T76" fmla="*/ 36 w 51"/>
                    <a:gd name="T77" fmla="*/ 13 h 80"/>
                    <a:gd name="T78" fmla="*/ 34 w 51"/>
                    <a:gd name="T79" fmla="*/ 12 h 80"/>
                    <a:gd name="T80" fmla="*/ 31 w 51"/>
                    <a:gd name="T81" fmla="*/ 11 h 80"/>
                    <a:gd name="T82" fmla="*/ 26 w 51"/>
                    <a:gd name="T83" fmla="*/ 11 h 80"/>
                    <a:gd name="T84" fmla="*/ 26 w 51"/>
                    <a:gd name="T85" fmla="*/ 11 h 80"/>
                    <a:gd name="T86" fmla="*/ 22 w 51"/>
                    <a:gd name="T87" fmla="*/ 11 h 80"/>
                    <a:gd name="T88" fmla="*/ 19 w 51"/>
                    <a:gd name="T89" fmla="*/ 12 h 80"/>
                    <a:gd name="T90" fmla="*/ 17 w 51"/>
                    <a:gd name="T91" fmla="*/ 13 h 80"/>
                    <a:gd name="T92" fmla="*/ 14 w 51"/>
                    <a:gd name="T93" fmla="*/ 15 h 80"/>
                    <a:gd name="T94" fmla="*/ 13 w 51"/>
                    <a:gd name="T95" fmla="*/ 18 h 80"/>
                    <a:gd name="T96" fmla="*/ 13 w 51"/>
                    <a:gd name="T97" fmla="*/ 22 h 80"/>
                    <a:gd name="T98" fmla="*/ 13 w 51"/>
                    <a:gd name="T99" fmla="*/ 30 h 80"/>
                    <a:gd name="T100" fmla="*/ 13 w 51"/>
                    <a:gd name="T101" fmla="*/ 30 h 80"/>
                    <a:gd name="T102" fmla="*/ 13 w 51"/>
                    <a:gd name="T103" fmla="*/ 38 h 80"/>
                    <a:gd name="T104" fmla="*/ 15 w 51"/>
                    <a:gd name="T105" fmla="*/ 43 h 80"/>
                    <a:gd name="T106" fmla="*/ 18 w 51"/>
                    <a:gd name="T107" fmla="*/ 44 h 80"/>
                    <a:gd name="T108" fmla="*/ 20 w 51"/>
                    <a:gd name="T109" fmla="*/ 46 h 80"/>
                    <a:gd name="T110" fmla="*/ 26 w 51"/>
                    <a:gd name="T111" fmla="*/ 46 h 80"/>
                    <a:gd name="T112" fmla="*/ 26 w 51"/>
                    <a:gd name="T113" fmla="*/ 46 h 80"/>
                    <a:gd name="T114" fmla="*/ 32 w 51"/>
                    <a:gd name="T115" fmla="*/ 46 h 80"/>
                    <a:gd name="T116" fmla="*/ 34 w 51"/>
                    <a:gd name="T117" fmla="*/ 45 h 80"/>
                    <a:gd name="T118" fmla="*/ 36 w 51"/>
                    <a:gd name="T119" fmla="*/ 44 h 80"/>
                    <a:gd name="T120" fmla="*/ 38 w 51"/>
                    <a:gd name="T121" fmla="*/ 39 h 80"/>
                    <a:gd name="T122" fmla="*/ 38 w 51"/>
                    <a:gd name="T123" fmla="*/ 30 h 80"/>
                    <a:gd name="T124" fmla="*/ 38 w 51"/>
                    <a:gd name="T125"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80">
                      <a:moveTo>
                        <a:pt x="12" y="10"/>
                      </a:moveTo>
                      <a:lnTo>
                        <a:pt x="13" y="10"/>
                      </a:lnTo>
                      <a:lnTo>
                        <a:pt x="13" y="10"/>
                      </a:lnTo>
                      <a:lnTo>
                        <a:pt x="17" y="4"/>
                      </a:lnTo>
                      <a:lnTo>
                        <a:pt x="20" y="2"/>
                      </a:lnTo>
                      <a:lnTo>
                        <a:pt x="25" y="1"/>
                      </a:lnTo>
                      <a:lnTo>
                        <a:pt x="31" y="0"/>
                      </a:lnTo>
                      <a:lnTo>
                        <a:pt x="31" y="0"/>
                      </a:lnTo>
                      <a:lnTo>
                        <a:pt x="37" y="1"/>
                      </a:lnTo>
                      <a:lnTo>
                        <a:pt x="42" y="2"/>
                      </a:lnTo>
                      <a:lnTo>
                        <a:pt x="46" y="5"/>
                      </a:lnTo>
                      <a:lnTo>
                        <a:pt x="49" y="9"/>
                      </a:lnTo>
                      <a:lnTo>
                        <a:pt x="50" y="13"/>
                      </a:lnTo>
                      <a:lnTo>
                        <a:pt x="51" y="18"/>
                      </a:lnTo>
                      <a:lnTo>
                        <a:pt x="51" y="30"/>
                      </a:lnTo>
                      <a:lnTo>
                        <a:pt x="51" y="30"/>
                      </a:lnTo>
                      <a:lnTo>
                        <a:pt x="51" y="41"/>
                      </a:lnTo>
                      <a:lnTo>
                        <a:pt x="50" y="45"/>
                      </a:lnTo>
                      <a:lnTo>
                        <a:pt x="48" y="50"/>
                      </a:lnTo>
                      <a:lnTo>
                        <a:pt x="46" y="53"/>
                      </a:lnTo>
                      <a:lnTo>
                        <a:pt x="41" y="55"/>
                      </a:lnTo>
                      <a:lnTo>
                        <a:pt x="37" y="56"/>
                      </a:lnTo>
                      <a:lnTo>
                        <a:pt x="31" y="57"/>
                      </a:lnTo>
                      <a:lnTo>
                        <a:pt x="31" y="57"/>
                      </a:lnTo>
                      <a:lnTo>
                        <a:pt x="25" y="56"/>
                      </a:lnTo>
                      <a:lnTo>
                        <a:pt x="21" y="55"/>
                      </a:lnTo>
                      <a:lnTo>
                        <a:pt x="17" y="53"/>
                      </a:lnTo>
                      <a:lnTo>
                        <a:pt x="13" y="49"/>
                      </a:lnTo>
                      <a:lnTo>
                        <a:pt x="13" y="49"/>
                      </a:lnTo>
                      <a:lnTo>
                        <a:pt x="13" y="80"/>
                      </a:lnTo>
                      <a:lnTo>
                        <a:pt x="0" y="80"/>
                      </a:lnTo>
                      <a:lnTo>
                        <a:pt x="0" y="1"/>
                      </a:lnTo>
                      <a:lnTo>
                        <a:pt x="13" y="1"/>
                      </a:lnTo>
                      <a:lnTo>
                        <a:pt x="12" y="10"/>
                      </a:lnTo>
                      <a:close/>
                      <a:moveTo>
                        <a:pt x="38" y="30"/>
                      </a:moveTo>
                      <a:lnTo>
                        <a:pt x="38" y="30"/>
                      </a:lnTo>
                      <a:lnTo>
                        <a:pt x="38" y="22"/>
                      </a:lnTo>
                      <a:lnTo>
                        <a:pt x="37" y="16"/>
                      </a:lnTo>
                      <a:lnTo>
                        <a:pt x="36" y="13"/>
                      </a:lnTo>
                      <a:lnTo>
                        <a:pt x="34" y="12"/>
                      </a:lnTo>
                      <a:lnTo>
                        <a:pt x="31" y="11"/>
                      </a:lnTo>
                      <a:lnTo>
                        <a:pt x="26" y="11"/>
                      </a:lnTo>
                      <a:lnTo>
                        <a:pt x="26" y="11"/>
                      </a:lnTo>
                      <a:lnTo>
                        <a:pt x="22" y="11"/>
                      </a:lnTo>
                      <a:lnTo>
                        <a:pt x="19" y="12"/>
                      </a:lnTo>
                      <a:lnTo>
                        <a:pt x="17" y="13"/>
                      </a:lnTo>
                      <a:lnTo>
                        <a:pt x="14" y="15"/>
                      </a:lnTo>
                      <a:lnTo>
                        <a:pt x="13" y="18"/>
                      </a:lnTo>
                      <a:lnTo>
                        <a:pt x="13" y="22"/>
                      </a:lnTo>
                      <a:lnTo>
                        <a:pt x="13" y="30"/>
                      </a:lnTo>
                      <a:lnTo>
                        <a:pt x="13" y="30"/>
                      </a:lnTo>
                      <a:lnTo>
                        <a:pt x="13" y="38"/>
                      </a:lnTo>
                      <a:lnTo>
                        <a:pt x="15" y="43"/>
                      </a:lnTo>
                      <a:lnTo>
                        <a:pt x="18" y="44"/>
                      </a:lnTo>
                      <a:lnTo>
                        <a:pt x="20" y="46"/>
                      </a:lnTo>
                      <a:lnTo>
                        <a:pt x="26" y="46"/>
                      </a:lnTo>
                      <a:lnTo>
                        <a:pt x="26" y="46"/>
                      </a:lnTo>
                      <a:lnTo>
                        <a:pt x="32" y="46"/>
                      </a:lnTo>
                      <a:lnTo>
                        <a:pt x="34" y="45"/>
                      </a:lnTo>
                      <a:lnTo>
                        <a:pt x="36" y="44"/>
                      </a:lnTo>
                      <a:lnTo>
                        <a:pt x="38" y="39"/>
                      </a:lnTo>
                      <a:lnTo>
                        <a:pt x="38" y="30"/>
                      </a:lnTo>
                      <a:lnTo>
                        <a:pt x="38" y="30"/>
                      </a:lnTo>
                      <a:close/>
                    </a:path>
                  </a:pathLst>
                </a:custGeom>
                <a:solidFill>
                  <a:srgbClr val="75B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416" name="Gruppieren 415"/>
              <p:cNvGrpSpPr/>
              <p:nvPr/>
            </p:nvGrpSpPr>
            <p:grpSpPr>
              <a:xfrm>
                <a:off x="6165707" y="1570261"/>
                <a:ext cx="396876" cy="396875"/>
                <a:chOff x="6165707" y="1570261"/>
                <a:chExt cx="396876" cy="396875"/>
              </a:xfrm>
            </p:grpSpPr>
            <p:sp>
              <p:nvSpPr>
                <p:cNvPr id="422" name="Freeform 1669"/>
                <p:cNvSpPr>
                  <a:spLocks/>
                </p:cNvSpPr>
                <p:nvPr/>
              </p:nvSpPr>
              <p:spPr bwMode="auto">
                <a:xfrm>
                  <a:off x="6165707" y="1570261"/>
                  <a:ext cx="396876" cy="396875"/>
                </a:xfrm>
                <a:custGeom>
                  <a:avLst/>
                  <a:gdLst>
                    <a:gd name="T0" fmla="*/ 35 w 250"/>
                    <a:gd name="T1" fmla="*/ 0 h 250"/>
                    <a:gd name="T2" fmla="*/ 35 w 250"/>
                    <a:gd name="T3" fmla="*/ 0 h 250"/>
                    <a:gd name="T4" fmla="*/ 30 w 250"/>
                    <a:gd name="T5" fmla="*/ 0 h 250"/>
                    <a:gd name="T6" fmla="*/ 25 w 250"/>
                    <a:gd name="T7" fmla="*/ 2 h 250"/>
                    <a:gd name="T8" fmla="*/ 18 w 250"/>
                    <a:gd name="T9" fmla="*/ 4 h 250"/>
                    <a:gd name="T10" fmla="*/ 10 w 250"/>
                    <a:gd name="T11" fmla="*/ 9 h 250"/>
                    <a:gd name="T12" fmla="*/ 8 w 250"/>
                    <a:gd name="T13" fmla="*/ 12 h 250"/>
                    <a:gd name="T14" fmla="*/ 5 w 250"/>
                    <a:gd name="T15" fmla="*/ 15 h 250"/>
                    <a:gd name="T16" fmla="*/ 3 w 250"/>
                    <a:gd name="T17" fmla="*/ 19 h 250"/>
                    <a:gd name="T18" fmla="*/ 1 w 250"/>
                    <a:gd name="T19" fmla="*/ 24 h 250"/>
                    <a:gd name="T20" fmla="*/ 0 w 250"/>
                    <a:gd name="T21" fmla="*/ 30 h 250"/>
                    <a:gd name="T22" fmla="*/ 0 w 250"/>
                    <a:gd name="T23" fmla="*/ 36 h 250"/>
                    <a:gd name="T24" fmla="*/ 0 w 250"/>
                    <a:gd name="T25" fmla="*/ 214 h 250"/>
                    <a:gd name="T26" fmla="*/ 0 w 250"/>
                    <a:gd name="T27" fmla="*/ 214 h 250"/>
                    <a:gd name="T28" fmla="*/ 0 w 250"/>
                    <a:gd name="T29" fmla="*/ 219 h 250"/>
                    <a:gd name="T30" fmla="*/ 2 w 250"/>
                    <a:gd name="T31" fmla="*/ 226 h 250"/>
                    <a:gd name="T32" fmla="*/ 4 w 250"/>
                    <a:gd name="T33" fmla="*/ 232 h 250"/>
                    <a:gd name="T34" fmla="*/ 8 w 250"/>
                    <a:gd name="T35" fmla="*/ 239 h 250"/>
                    <a:gd name="T36" fmla="*/ 12 w 250"/>
                    <a:gd name="T37" fmla="*/ 242 h 250"/>
                    <a:gd name="T38" fmla="*/ 15 w 250"/>
                    <a:gd name="T39" fmla="*/ 244 h 250"/>
                    <a:gd name="T40" fmla="*/ 19 w 250"/>
                    <a:gd name="T41" fmla="*/ 247 h 250"/>
                    <a:gd name="T42" fmla="*/ 23 w 250"/>
                    <a:gd name="T43" fmla="*/ 248 h 250"/>
                    <a:gd name="T44" fmla="*/ 29 w 250"/>
                    <a:gd name="T45" fmla="*/ 249 h 250"/>
                    <a:gd name="T46" fmla="*/ 35 w 250"/>
                    <a:gd name="T47" fmla="*/ 250 h 250"/>
                    <a:gd name="T48" fmla="*/ 213 w 250"/>
                    <a:gd name="T49" fmla="*/ 250 h 250"/>
                    <a:gd name="T50" fmla="*/ 213 w 250"/>
                    <a:gd name="T51" fmla="*/ 250 h 250"/>
                    <a:gd name="T52" fmla="*/ 219 w 250"/>
                    <a:gd name="T53" fmla="*/ 249 h 250"/>
                    <a:gd name="T54" fmla="*/ 225 w 250"/>
                    <a:gd name="T55" fmla="*/ 248 h 250"/>
                    <a:gd name="T56" fmla="*/ 232 w 250"/>
                    <a:gd name="T57" fmla="*/ 246 h 250"/>
                    <a:gd name="T58" fmla="*/ 238 w 250"/>
                    <a:gd name="T59" fmla="*/ 242 h 250"/>
                    <a:gd name="T60" fmla="*/ 242 w 250"/>
                    <a:gd name="T61" fmla="*/ 239 h 250"/>
                    <a:gd name="T62" fmla="*/ 244 w 250"/>
                    <a:gd name="T63" fmla="*/ 235 h 250"/>
                    <a:gd name="T64" fmla="*/ 246 w 250"/>
                    <a:gd name="T65" fmla="*/ 231 h 250"/>
                    <a:gd name="T66" fmla="*/ 248 w 250"/>
                    <a:gd name="T67" fmla="*/ 226 h 250"/>
                    <a:gd name="T68" fmla="*/ 249 w 250"/>
                    <a:gd name="T69" fmla="*/ 220 h 250"/>
                    <a:gd name="T70" fmla="*/ 250 w 250"/>
                    <a:gd name="T71" fmla="*/ 214 h 250"/>
                    <a:gd name="T72" fmla="*/ 250 w 250"/>
                    <a:gd name="T73" fmla="*/ 36 h 250"/>
                    <a:gd name="T74" fmla="*/ 250 w 250"/>
                    <a:gd name="T75" fmla="*/ 36 h 250"/>
                    <a:gd name="T76" fmla="*/ 249 w 250"/>
                    <a:gd name="T77" fmla="*/ 30 h 250"/>
                    <a:gd name="T78" fmla="*/ 248 w 250"/>
                    <a:gd name="T79" fmla="*/ 25 h 250"/>
                    <a:gd name="T80" fmla="*/ 245 w 250"/>
                    <a:gd name="T81" fmla="*/ 18 h 250"/>
                    <a:gd name="T82" fmla="*/ 240 w 250"/>
                    <a:gd name="T83" fmla="*/ 12 h 250"/>
                    <a:gd name="T84" fmla="*/ 238 w 250"/>
                    <a:gd name="T85" fmla="*/ 9 h 250"/>
                    <a:gd name="T86" fmla="*/ 234 w 250"/>
                    <a:gd name="T87" fmla="*/ 5 h 250"/>
                    <a:gd name="T88" fmla="*/ 231 w 250"/>
                    <a:gd name="T89" fmla="*/ 3 h 250"/>
                    <a:gd name="T90" fmla="*/ 225 w 250"/>
                    <a:gd name="T91" fmla="*/ 1 h 250"/>
                    <a:gd name="T92" fmla="*/ 220 w 250"/>
                    <a:gd name="T93" fmla="*/ 0 h 250"/>
                    <a:gd name="T94" fmla="*/ 213 w 250"/>
                    <a:gd name="T95" fmla="*/ 0 h 250"/>
                    <a:gd name="T96" fmla="*/ 35 w 250"/>
                    <a:gd name="T9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250">
                      <a:moveTo>
                        <a:pt x="35" y="0"/>
                      </a:moveTo>
                      <a:lnTo>
                        <a:pt x="35" y="0"/>
                      </a:lnTo>
                      <a:lnTo>
                        <a:pt x="30" y="0"/>
                      </a:lnTo>
                      <a:lnTo>
                        <a:pt x="25" y="2"/>
                      </a:lnTo>
                      <a:lnTo>
                        <a:pt x="18" y="4"/>
                      </a:lnTo>
                      <a:lnTo>
                        <a:pt x="10" y="9"/>
                      </a:lnTo>
                      <a:lnTo>
                        <a:pt x="8" y="12"/>
                      </a:lnTo>
                      <a:lnTo>
                        <a:pt x="5" y="15"/>
                      </a:lnTo>
                      <a:lnTo>
                        <a:pt x="3" y="19"/>
                      </a:lnTo>
                      <a:lnTo>
                        <a:pt x="1" y="24"/>
                      </a:lnTo>
                      <a:lnTo>
                        <a:pt x="0" y="30"/>
                      </a:lnTo>
                      <a:lnTo>
                        <a:pt x="0" y="36"/>
                      </a:lnTo>
                      <a:lnTo>
                        <a:pt x="0" y="214"/>
                      </a:lnTo>
                      <a:lnTo>
                        <a:pt x="0" y="214"/>
                      </a:lnTo>
                      <a:lnTo>
                        <a:pt x="0" y="219"/>
                      </a:lnTo>
                      <a:lnTo>
                        <a:pt x="2" y="226"/>
                      </a:lnTo>
                      <a:lnTo>
                        <a:pt x="4" y="232"/>
                      </a:lnTo>
                      <a:lnTo>
                        <a:pt x="8" y="239"/>
                      </a:lnTo>
                      <a:lnTo>
                        <a:pt x="12" y="242"/>
                      </a:lnTo>
                      <a:lnTo>
                        <a:pt x="15" y="244"/>
                      </a:lnTo>
                      <a:lnTo>
                        <a:pt x="19" y="247"/>
                      </a:lnTo>
                      <a:lnTo>
                        <a:pt x="23" y="248"/>
                      </a:lnTo>
                      <a:lnTo>
                        <a:pt x="29" y="249"/>
                      </a:lnTo>
                      <a:lnTo>
                        <a:pt x="35" y="250"/>
                      </a:lnTo>
                      <a:lnTo>
                        <a:pt x="213" y="250"/>
                      </a:lnTo>
                      <a:lnTo>
                        <a:pt x="213" y="250"/>
                      </a:lnTo>
                      <a:lnTo>
                        <a:pt x="219" y="249"/>
                      </a:lnTo>
                      <a:lnTo>
                        <a:pt x="225" y="248"/>
                      </a:lnTo>
                      <a:lnTo>
                        <a:pt x="232" y="246"/>
                      </a:lnTo>
                      <a:lnTo>
                        <a:pt x="238" y="242"/>
                      </a:lnTo>
                      <a:lnTo>
                        <a:pt x="242" y="239"/>
                      </a:lnTo>
                      <a:lnTo>
                        <a:pt x="244" y="235"/>
                      </a:lnTo>
                      <a:lnTo>
                        <a:pt x="246" y="231"/>
                      </a:lnTo>
                      <a:lnTo>
                        <a:pt x="248" y="226"/>
                      </a:lnTo>
                      <a:lnTo>
                        <a:pt x="249" y="220"/>
                      </a:lnTo>
                      <a:lnTo>
                        <a:pt x="250" y="214"/>
                      </a:lnTo>
                      <a:lnTo>
                        <a:pt x="250" y="36"/>
                      </a:lnTo>
                      <a:lnTo>
                        <a:pt x="250" y="36"/>
                      </a:lnTo>
                      <a:lnTo>
                        <a:pt x="249" y="30"/>
                      </a:lnTo>
                      <a:lnTo>
                        <a:pt x="248" y="25"/>
                      </a:lnTo>
                      <a:lnTo>
                        <a:pt x="245" y="18"/>
                      </a:lnTo>
                      <a:lnTo>
                        <a:pt x="240" y="12"/>
                      </a:lnTo>
                      <a:lnTo>
                        <a:pt x="238" y="9"/>
                      </a:lnTo>
                      <a:lnTo>
                        <a:pt x="234" y="5"/>
                      </a:lnTo>
                      <a:lnTo>
                        <a:pt x="231" y="3"/>
                      </a:lnTo>
                      <a:lnTo>
                        <a:pt x="225" y="1"/>
                      </a:lnTo>
                      <a:lnTo>
                        <a:pt x="220" y="0"/>
                      </a:lnTo>
                      <a:lnTo>
                        <a:pt x="213" y="0"/>
                      </a:lnTo>
                      <a:lnTo>
                        <a:pt x="35" y="0"/>
                      </a:lnTo>
                      <a:close/>
                    </a:path>
                  </a:pathLst>
                </a:custGeom>
                <a:solidFill>
                  <a:srgbClr val="ACD3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3" name="Freeform 1670"/>
                <p:cNvSpPr>
                  <a:spLocks noEditPoints="1"/>
                </p:cNvSpPr>
                <p:nvPr/>
              </p:nvSpPr>
              <p:spPr bwMode="auto">
                <a:xfrm>
                  <a:off x="6208570" y="1698849"/>
                  <a:ext cx="119063" cy="125413"/>
                </a:xfrm>
                <a:custGeom>
                  <a:avLst/>
                  <a:gdLst>
                    <a:gd name="T0" fmla="*/ 20 w 75"/>
                    <a:gd name="T1" fmla="*/ 64 h 79"/>
                    <a:gd name="T2" fmla="*/ 16 w 75"/>
                    <a:gd name="T3" fmla="*/ 79 h 79"/>
                    <a:gd name="T4" fmla="*/ 0 w 75"/>
                    <a:gd name="T5" fmla="*/ 79 h 79"/>
                    <a:gd name="T6" fmla="*/ 27 w 75"/>
                    <a:gd name="T7" fmla="*/ 0 h 79"/>
                    <a:gd name="T8" fmla="*/ 48 w 75"/>
                    <a:gd name="T9" fmla="*/ 0 h 79"/>
                    <a:gd name="T10" fmla="*/ 75 w 75"/>
                    <a:gd name="T11" fmla="*/ 79 h 79"/>
                    <a:gd name="T12" fmla="*/ 60 w 75"/>
                    <a:gd name="T13" fmla="*/ 79 h 79"/>
                    <a:gd name="T14" fmla="*/ 55 w 75"/>
                    <a:gd name="T15" fmla="*/ 64 h 79"/>
                    <a:gd name="T16" fmla="*/ 20 w 75"/>
                    <a:gd name="T17" fmla="*/ 64 h 79"/>
                    <a:gd name="T18" fmla="*/ 37 w 75"/>
                    <a:gd name="T19" fmla="*/ 12 h 79"/>
                    <a:gd name="T20" fmla="*/ 37 w 75"/>
                    <a:gd name="T21" fmla="*/ 12 h 79"/>
                    <a:gd name="T22" fmla="*/ 24 w 75"/>
                    <a:gd name="T23" fmla="*/ 53 h 79"/>
                    <a:gd name="T24" fmla="*/ 51 w 75"/>
                    <a:gd name="T25" fmla="*/ 53 h 79"/>
                    <a:gd name="T26" fmla="*/ 37 w 75"/>
                    <a:gd name="T27"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79">
                      <a:moveTo>
                        <a:pt x="20" y="64"/>
                      </a:moveTo>
                      <a:lnTo>
                        <a:pt x="16" y="79"/>
                      </a:lnTo>
                      <a:lnTo>
                        <a:pt x="0" y="79"/>
                      </a:lnTo>
                      <a:lnTo>
                        <a:pt x="27" y="0"/>
                      </a:lnTo>
                      <a:lnTo>
                        <a:pt x="48" y="0"/>
                      </a:lnTo>
                      <a:lnTo>
                        <a:pt x="75" y="79"/>
                      </a:lnTo>
                      <a:lnTo>
                        <a:pt x="60" y="79"/>
                      </a:lnTo>
                      <a:lnTo>
                        <a:pt x="55" y="64"/>
                      </a:lnTo>
                      <a:lnTo>
                        <a:pt x="20" y="64"/>
                      </a:lnTo>
                      <a:close/>
                      <a:moveTo>
                        <a:pt x="37" y="12"/>
                      </a:moveTo>
                      <a:lnTo>
                        <a:pt x="37" y="12"/>
                      </a:lnTo>
                      <a:lnTo>
                        <a:pt x="24" y="53"/>
                      </a:lnTo>
                      <a:lnTo>
                        <a:pt x="51" y="53"/>
                      </a:lnTo>
                      <a:lnTo>
                        <a:pt x="37" y="12"/>
                      </a:lnTo>
                      <a:close/>
                    </a:path>
                  </a:pathLst>
                </a:custGeom>
                <a:solidFill>
                  <a:srgbClr val="75B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4" name="Freeform 1671"/>
                <p:cNvSpPr>
                  <a:spLocks noEditPoints="1"/>
                </p:cNvSpPr>
                <p:nvPr/>
              </p:nvSpPr>
              <p:spPr bwMode="auto">
                <a:xfrm>
                  <a:off x="6338745" y="1735361"/>
                  <a:ext cx="79375" cy="127000"/>
                </a:xfrm>
                <a:custGeom>
                  <a:avLst/>
                  <a:gdLst>
                    <a:gd name="T0" fmla="*/ 12 w 50"/>
                    <a:gd name="T1" fmla="*/ 9 h 80"/>
                    <a:gd name="T2" fmla="*/ 13 w 50"/>
                    <a:gd name="T3" fmla="*/ 9 h 80"/>
                    <a:gd name="T4" fmla="*/ 13 w 50"/>
                    <a:gd name="T5" fmla="*/ 9 h 80"/>
                    <a:gd name="T6" fmla="*/ 16 w 50"/>
                    <a:gd name="T7" fmla="*/ 4 h 80"/>
                    <a:gd name="T8" fmla="*/ 19 w 50"/>
                    <a:gd name="T9" fmla="*/ 2 h 80"/>
                    <a:gd name="T10" fmla="*/ 25 w 50"/>
                    <a:gd name="T11" fmla="*/ 1 h 80"/>
                    <a:gd name="T12" fmla="*/ 30 w 50"/>
                    <a:gd name="T13" fmla="*/ 0 h 80"/>
                    <a:gd name="T14" fmla="*/ 30 w 50"/>
                    <a:gd name="T15" fmla="*/ 0 h 80"/>
                    <a:gd name="T16" fmla="*/ 36 w 50"/>
                    <a:gd name="T17" fmla="*/ 1 h 80"/>
                    <a:gd name="T18" fmla="*/ 42 w 50"/>
                    <a:gd name="T19" fmla="*/ 2 h 80"/>
                    <a:gd name="T20" fmla="*/ 45 w 50"/>
                    <a:gd name="T21" fmla="*/ 5 h 80"/>
                    <a:gd name="T22" fmla="*/ 48 w 50"/>
                    <a:gd name="T23" fmla="*/ 8 h 80"/>
                    <a:gd name="T24" fmla="*/ 49 w 50"/>
                    <a:gd name="T25" fmla="*/ 13 h 80"/>
                    <a:gd name="T26" fmla="*/ 50 w 50"/>
                    <a:gd name="T27" fmla="*/ 18 h 80"/>
                    <a:gd name="T28" fmla="*/ 50 w 50"/>
                    <a:gd name="T29" fmla="*/ 30 h 80"/>
                    <a:gd name="T30" fmla="*/ 50 w 50"/>
                    <a:gd name="T31" fmla="*/ 30 h 80"/>
                    <a:gd name="T32" fmla="*/ 50 w 50"/>
                    <a:gd name="T33" fmla="*/ 41 h 80"/>
                    <a:gd name="T34" fmla="*/ 49 w 50"/>
                    <a:gd name="T35" fmla="*/ 45 h 80"/>
                    <a:gd name="T36" fmla="*/ 47 w 50"/>
                    <a:gd name="T37" fmla="*/ 49 h 80"/>
                    <a:gd name="T38" fmla="*/ 45 w 50"/>
                    <a:gd name="T39" fmla="*/ 53 h 80"/>
                    <a:gd name="T40" fmla="*/ 41 w 50"/>
                    <a:gd name="T41" fmla="*/ 55 h 80"/>
                    <a:gd name="T42" fmla="*/ 36 w 50"/>
                    <a:gd name="T43" fmla="*/ 56 h 80"/>
                    <a:gd name="T44" fmla="*/ 30 w 50"/>
                    <a:gd name="T45" fmla="*/ 57 h 80"/>
                    <a:gd name="T46" fmla="*/ 30 w 50"/>
                    <a:gd name="T47" fmla="*/ 57 h 80"/>
                    <a:gd name="T48" fmla="*/ 25 w 50"/>
                    <a:gd name="T49" fmla="*/ 56 h 80"/>
                    <a:gd name="T50" fmla="*/ 20 w 50"/>
                    <a:gd name="T51" fmla="*/ 55 h 80"/>
                    <a:gd name="T52" fmla="*/ 16 w 50"/>
                    <a:gd name="T53" fmla="*/ 53 h 80"/>
                    <a:gd name="T54" fmla="*/ 13 w 50"/>
                    <a:gd name="T55" fmla="*/ 48 h 80"/>
                    <a:gd name="T56" fmla="*/ 13 w 50"/>
                    <a:gd name="T57" fmla="*/ 48 h 80"/>
                    <a:gd name="T58" fmla="*/ 13 w 50"/>
                    <a:gd name="T59" fmla="*/ 80 h 80"/>
                    <a:gd name="T60" fmla="*/ 0 w 50"/>
                    <a:gd name="T61" fmla="*/ 80 h 80"/>
                    <a:gd name="T62" fmla="*/ 0 w 50"/>
                    <a:gd name="T63" fmla="*/ 1 h 80"/>
                    <a:gd name="T64" fmla="*/ 13 w 50"/>
                    <a:gd name="T65" fmla="*/ 1 h 80"/>
                    <a:gd name="T66" fmla="*/ 12 w 50"/>
                    <a:gd name="T67" fmla="*/ 9 h 80"/>
                    <a:gd name="T68" fmla="*/ 38 w 50"/>
                    <a:gd name="T69" fmla="*/ 30 h 80"/>
                    <a:gd name="T70" fmla="*/ 38 w 50"/>
                    <a:gd name="T71" fmla="*/ 30 h 80"/>
                    <a:gd name="T72" fmla="*/ 38 w 50"/>
                    <a:gd name="T73" fmla="*/ 21 h 80"/>
                    <a:gd name="T74" fmla="*/ 36 w 50"/>
                    <a:gd name="T75" fmla="*/ 15 h 80"/>
                    <a:gd name="T76" fmla="*/ 35 w 50"/>
                    <a:gd name="T77" fmla="*/ 13 h 80"/>
                    <a:gd name="T78" fmla="*/ 33 w 50"/>
                    <a:gd name="T79" fmla="*/ 12 h 80"/>
                    <a:gd name="T80" fmla="*/ 30 w 50"/>
                    <a:gd name="T81" fmla="*/ 10 h 80"/>
                    <a:gd name="T82" fmla="*/ 26 w 50"/>
                    <a:gd name="T83" fmla="*/ 10 h 80"/>
                    <a:gd name="T84" fmla="*/ 26 w 50"/>
                    <a:gd name="T85" fmla="*/ 10 h 80"/>
                    <a:gd name="T86" fmla="*/ 21 w 50"/>
                    <a:gd name="T87" fmla="*/ 10 h 80"/>
                    <a:gd name="T88" fmla="*/ 18 w 50"/>
                    <a:gd name="T89" fmla="*/ 12 h 80"/>
                    <a:gd name="T90" fmla="*/ 16 w 50"/>
                    <a:gd name="T91" fmla="*/ 13 h 80"/>
                    <a:gd name="T92" fmla="*/ 14 w 50"/>
                    <a:gd name="T93" fmla="*/ 15 h 80"/>
                    <a:gd name="T94" fmla="*/ 13 w 50"/>
                    <a:gd name="T95" fmla="*/ 18 h 80"/>
                    <a:gd name="T96" fmla="*/ 13 w 50"/>
                    <a:gd name="T97" fmla="*/ 21 h 80"/>
                    <a:gd name="T98" fmla="*/ 13 w 50"/>
                    <a:gd name="T99" fmla="*/ 30 h 80"/>
                    <a:gd name="T100" fmla="*/ 13 w 50"/>
                    <a:gd name="T101" fmla="*/ 30 h 80"/>
                    <a:gd name="T102" fmla="*/ 13 w 50"/>
                    <a:gd name="T103" fmla="*/ 37 h 80"/>
                    <a:gd name="T104" fmla="*/ 15 w 50"/>
                    <a:gd name="T105" fmla="*/ 43 h 80"/>
                    <a:gd name="T106" fmla="*/ 17 w 50"/>
                    <a:gd name="T107" fmla="*/ 44 h 80"/>
                    <a:gd name="T108" fmla="*/ 19 w 50"/>
                    <a:gd name="T109" fmla="*/ 45 h 80"/>
                    <a:gd name="T110" fmla="*/ 26 w 50"/>
                    <a:gd name="T111" fmla="*/ 46 h 80"/>
                    <a:gd name="T112" fmla="*/ 26 w 50"/>
                    <a:gd name="T113" fmla="*/ 46 h 80"/>
                    <a:gd name="T114" fmla="*/ 31 w 50"/>
                    <a:gd name="T115" fmla="*/ 46 h 80"/>
                    <a:gd name="T116" fmla="*/ 33 w 50"/>
                    <a:gd name="T117" fmla="*/ 45 h 80"/>
                    <a:gd name="T118" fmla="*/ 35 w 50"/>
                    <a:gd name="T119" fmla="*/ 43 h 80"/>
                    <a:gd name="T120" fmla="*/ 38 w 50"/>
                    <a:gd name="T121" fmla="*/ 39 h 80"/>
                    <a:gd name="T122" fmla="*/ 38 w 50"/>
                    <a:gd name="T123" fmla="*/ 30 h 80"/>
                    <a:gd name="T124" fmla="*/ 38 w 50"/>
                    <a:gd name="T125"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 h="80">
                      <a:moveTo>
                        <a:pt x="12" y="9"/>
                      </a:moveTo>
                      <a:lnTo>
                        <a:pt x="13" y="9"/>
                      </a:lnTo>
                      <a:lnTo>
                        <a:pt x="13" y="9"/>
                      </a:lnTo>
                      <a:lnTo>
                        <a:pt x="16" y="4"/>
                      </a:lnTo>
                      <a:lnTo>
                        <a:pt x="19" y="2"/>
                      </a:lnTo>
                      <a:lnTo>
                        <a:pt x="25" y="1"/>
                      </a:lnTo>
                      <a:lnTo>
                        <a:pt x="30" y="0"/>
                      </a:lnTo>
                      <a:lnTo>
                        <a:pt x="30" y="0"/>
                      </a:lnTo>
                      <a:lnTo>
                        <a:pt x="36" y="1"/>
                      </a:lnTo>
                      <a:lnTo>
                        <a:pt x="42" y="2"/>
                      </a:lnTo>
                      <a:lnTo>
                        <a:pt x="45" y="5"/>
                      </a:lnTo>
                      <a:lnTo>
                        <a:pt x="48" y="8"/>
                      </a:lnTo>
                      <a:lnTo>
                        <a:pt x="49" y="13"/>
                      </a:lnTo>
                      <a:lnTo>
                        <a:pt x="50" y="18"/>
                      </a:lnTo>
                      <a:lnTo>
                        <a:pt x="50" y="30"/>
                      </a:lnTo>
                      <a:lnTo>
                        <a:pt x="50" y="30"/>
                      </a:lnTo>
                      <a:lnTo>
                        <a:pt x="50" y="41"/>
                      </a:lnTo>
                      <a:lnTo>
                        <a:pt x="49" y="45"/>
                      </a:lnTo>
                      <a:lnTo>
                        <a:pt x="47" y="49"/>
                      </a:lnTo>
                      <a:lnTo>
                        <a:pt x="45" y="53"/>
                      </a:lnTo>
                      <a:lnTo>
                        <a:pt x="41" y="55"/>
                      </a:lnTo>
                      <a:lnTo>
                        <a:pt x="36" y="56"/>
                      </a:lnTo>
                      <a:lnTo>
                        <a:pt x="30" y="57"/>
                      </a:lnTo>
                      <a:lnTo>
                        <a:pt x="30" y="57"/>
                      </a:lnTo>
                      <a:lnTo>
                        <a:pt x="25" y="56"/>
                      </a:lnTo>
                      <a:lnTo>
                        <a:pt x="20" y="55"/>
                      </a:lnTo>
                      <a:lnTo>
                        <a:pt x="16" y="53"/>
                      </a:lnTo>
                      <a:lnTo>
                        <a:pt x="13" y="48"/>
                      </a:lnTo>
                      <a:lnTo>
                        <a:pt x="13" y="48"/>
                      </a:lnTo>
                      <a:lnTo>
                        <a:pt x="13" y="80"/>
                      </a:lnTo>
                      <a:lnTo>
                        <a:pt x="0" y="80"/>
                      </a:lnTo>
                      <a:lnTo>
                        <a:pt x="0" y="1"/>
                      </a:lnTo>
                      <a:lnTo>
                        <a:pt x="13" y="1"/>
                      </a:lnTo>
                      <a:lnTo>
                        <a:pt x="12" y="9"/>
                      </a:lnTo>
                      <a:close/>
                      <a:moveTo>
                        <a:pt x="38" y="30"/>
                      </a:moveTo>
                      <a:lnTo>
                        <a:pt x="38" y="30"/>
                      </a:lnTo>
                      <a:lnTo>
                        <a:pt x="38" y="21"/>
                      </a:lnTo>
                      <a:lnTo>
                        <a:pt x="36" y="15"/>
                      </a:lnTo>
                      <a:lnTo>
                        <a:pt x="35" y="13"/>
                      </a:lnTo>
                      <a:lnTo>
                        <a:pt x="33" y="12"/>
                      </a:lnTo>
                      <a:lnTo>
                        <a:pt x="30" y="10"/>
                      </a:lnTo>
                      <a:lnTo>
                        <a:pt x="26" y="10"/>
                      </a:lnTo>
                      <a:lnTo>
                        <a:pt x="26" y="10"/>
                      </a:lnTo>
                      <a:lnTo>
                        <a:pt x="21" y="10"/>
                      </a:lnTo>
                      <a:lnTo>
                        <a:pt x="18" y="12"/>
                      </a:lnTo>
                      <a:lnTo>
                        <a:pt x="16" y="13"/>
                      </a:lnTo>
                      <a:lnTo>
                        <a:pt x="14" y="15"/>
                      </a:lnTo>
                      <a:lnTo>
                        <a:pt x="13" y="18"/>
                      </a:lnTo>
                      <a:lnTo>
                        <a:pt x="13" y="21"/>
                      </a:lnTo>
                      <a:lnTo>
                        <a:pt x="13" y="30"/>
                      </a:lnTo>
                      <a:lnTo>
                        <a:pt x="13" y="30"/>
                      </a:lnTo>
                      <a:lnTo>
                        <a:pt x="13" y="37"/>
                      </a:lnTo>
                      <a:lnTo>
                        <a:pt x="15" y="43"/>
                      </a:lnTo>
                      <a:lnTo>
                        <a:pt x="17" y="44"/>
                      </a:lnTo>
                      <a:lnTo>
                        <a:pt x="19" y="45"/>
                      </a:lnTo>
                      <a:lnTo>
                        <a:pt x="26" y="46"/>
                      </a:lnTo>
                      <a:lnTo>
                        <a:pt x="26" y="46"/>
                      </a:lnTo>
                      <a:lnTo>
                        <a:pt x="31" y="46"/>
                      </a:lnTo>
                      <a:lnTo>
                        <a:pt x="33" y="45"/>
                      </a:lnTo>
                      <a:lnTo>
                        <a:pt x="35" y="43"/>
                      </a:lnTo>
                      <a:lnTo>
                        <a:pt x="38" y="39"/>
                      </a:lnTo>
                      <a:lnTo>
                        <a:pt x="38" y="30"/>
                      </a:lnTo>
                      <a:lnTo>
                        <a:pt x="38" y="30"/>
                      </a:lnTo>
                      <a:close/>
                    </a:path>
                  </a:pathLst>
                </a:custGeom>
                <a:solidFill>
                  <a:srgbClr val="75B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5" name="Freeform 1672"/>
                <p:cNvSpPr>
                  <a:spLocks noEditPoints="1"/>
                </p:cNvSpPr>
                <p:nvPr/>
              </p:nvSpPr>
              <p:spPr bwMode="auto">
                <a:xfrm>
                  <a:off x="6437170" y="1735361"/>
                  <a:ext cx="82550" cy="127000"/>
                </a:xfrm>
                <a:custGeom>
                  <a:avLst/>
                  <a:gdLst>
                    <a:gd name="T0" fmla="*/ 13 w 52"/>
                    <a:gd name="T1" fmla="*/ 9 h 80"/>
                    <a:gd name="T2" fmla="*/ 13 w 52"/>
                    <a:gd name="T3" fmla="*/ 9 h 80"/>
                    <a:gd name="T4" fmla="*/ 13 w 52"/>
                    <a:gd name="T5" fmla="*/ 9 h 80"/>
                    <a:gd name="T6" fmla="*/ 17 w 52"/>
                    <a:gd name="T7" fmla="*/ 4 h 80"/>
                    <a:gd name="T8" fmla="*/ 20 w 52"/>
                    <a:gd name="T9" fmla="*/ 2 h 80"/>
                    <a:gd name="T10" fmla="*/ 25 w 52"/>
                    <a:gd name="T11" fmla="*/ 1 h 80"/>
                    <a:gd name="T12" fmla="*/ 31 w 52"/>
                    <a:gd name="T13" fmla="*/ 0 h 80"/>
                    <a:gd name="T14" fmla="*/ 31 w 52"/>
                    <a:gd name="T15" fmla="*/ 0 h 80"/>
                    <a:gd name="T16" fmla="*/ 37 w 52"/>
                    <a:gd name="T17" fmla="*/ 1 h 80"/>
                    <a:gd name="T18" fmla="*/ 42 w 52"/>
                    <a:gd name="T19" fmla="*/ 2 h 80"/>
                    <a:gd name="T20" fmla="*/ 47 w 52"/>
                    <a:gd name="T21" fmla="*/ 5 h 80"/>
                    <a:gd name="T22" fmla="*/ 49 w 52"/>
                    <a:gd name="T23" fmla="*/ 8 h 80"/>
                    <a:gd name="T24" fmla="*/ 50 w 52"/>
                    <a:gd name="T25" fmla="*/ 13 h 80"/>
                    <a:gd name="T26" fmla="*/ 51 w 52"/>
                    <a:gd name="T27" fmla="*/ 18 h 80"/>
                    <a:gd name="T28" fmla="*/ 52 w 52"/>
                    <a:gd name="T29" fmla="*/ 30 h 80"/>
                    <a:gd name="T30" fmla="*/ 52 w 52"/>
                    <a:gd name="T31" fmla="*/ 30 h 80"/>
                    <a:gd name="T32" fmla="*/ 51 w 52"/>
                    <a:gd name="T33" fmla="*/ 41 h 80"/>
                    <a:gd name="T34" fmla="*/ 50 w 52"/>
                    <a:gd name="T35" fmla="*/ 45 h 80"/>
                    <a:gd name="T36" fmla="*/ 48 w 52"/>
                    <a:gd name="T37" fmla="*/ 49 h 80"/>
                    <a:gd name="T38" fmla="*/ 46 w 52"/>
                    <a:gd name="T39" fmla="*/ 53 h 80"/>
                    <a:gd name="T40" fmla="*/ 42 w 52"/>
                    <a:gd name="T41" fmla="*/ 55 h 80"/>
                    <a:gd name="T42" fmla="*/ 37 w 52"/>
                    <a:gd name="T43" fmla="*/ 56 h 80"/>
                    <a:gd name="T44" fmla="*/ 31 w 52"/>
                    <a:gd name="T45" fmla="*/ 57 h 80"/>
                    <a:gd name="T46" fmla="*/ 31 w 52"/>
                    <a:gd name="T47" fmla="*/ 57 h 80"/>
                    <a:gd name="T48" fmla="*/ 25 w 52"/>
                    <a:gd name="T49" fmla="*/ 56 h 80"/>
                    <a:gd name="T50" fmla="*/ 21 w 52"/>
                    <a:gd name="T51" fmla="*/ 55 h 80"/>
                    <a:gd name="T52" fmla="*/ 17 w 52"/>
                    <a:gd name="T53" fmla="*/ 53 h 80"/>
                    <a:gd name="T54" fmla="*/ 14 w 52"/>
                    <a:gd name="T55" fmla="*/ 48 h 80"/>
                    <a:gd name="T56" fmla="*/ 13 w 52"/>
                    <a:gd name="T57" fmla="*/ 48 h 80"/>
                    <a:gd name="T58" fmla="*/ 13 w 52"/>
                    <a:gd name="T59" fmla="*/ 80 h 80"/>
                    <a:gd name="T60" fmla="*/ 0 w 52"/>
                    <a:gd name="T61" fmla="*/ 80 h 80"/>
                    <a:gd name="T62" fmla="*/ 0 w 52"/>
                    <a:gd name="T63" fmla="*/ 1 h 80"/>
                    <a:gd name="T64" fmla="*/ 13 w 52"/>
                    <a:gd name="T65" fmla="*/ 1 h 80"/>
                    <a:gd name="T66" fmla="*/ 13 w 52"/>
                    <a:gd name="T67" fmla="*/ 9 h 80"/>
                    <a:gd name="T68" fmla="*/ 38 w 52"/>
                    <a:gd name="T69" fmla="*/ 30 h 80"/>
                    <a:gd name="T70" fmla="*/ 38 w 52"/>
                    <a:gd name="T71" fmla="*/ 30 h 80"/>
                    <a:gd name="T72" fmla="*/ 38 w 52"/>
                    <a:gd name="T73" fmla="*/ 21 h 80"/>
                    <a:gd name="T74" fmla="*/ 37 w 52"/>
                    <a:gd name="T75" fmla="*/ 15 h 80"/>
                    <a:gd name="T76" fmla="*/ 36 w 52"/>
                    <a:gd name="T77" fmla="*/ 13 h 80"/>
                    <a:gd name="T78" fmla="*/ 34 w 52"/>
                    <a:gd name="T79" fmla="*/ 12 h 80"/>
                    <a:gd name="T80" fmla="*/ 31 w 52"/>
                    <a:gd name="T81" fmla="*/ 10 h 80"/>
                    <a:gd name="T82" fmla="*/ 26 w 52"/>
                    <a:gd name="T83" fmla="*/ 10 h 80"/>
                    <a:gd name="T84" fmla="*/ 26 w 52"/>
                    <a:gd name="T85" fmla="*/ 10 h 80"/>
                    <a:gd name="T86" fmla="*/ 22 w 52"/>
                    <a:gd name="T87" fmla="*/ 10 h 80"/>
                    <a:gd name="T88" fmla="*/ 19 w 52"/>
                    <a:gd name="T89" fmla="*/ 12 h 80"/>
                    <a:gd name="T90" fmla="*/ 17 w 52"/>
                    <a:gd name="T91" fmla="*/ 13 h 80"/>
                    <a:gd name="T92" fmla="*/ 15 w 52"/>
                    <a:gd name="T93" fmla="*/ 15 h 80"/>
                    <a:gd name="T94" fmla="*/ 14 w 52"/>
                    <a:gd name="T95" fmla="*/ 18 h 80"/>
                    <a:gd name="T96" fmla="*/ 13 w 52"/>
                    <a:gd name="T97" fmla="*/ 21 h 80"/>
                    <a:gd name="T98" fmla="*/ 13 w 52"/>
                    <a:gd name="T99" fmla="*/ 30 h 80"/>
                    <a:gd name="T100" fmla="*/ 13 w 52"/>
                    <a:gd name="T101" fmla="*/ 30 h 80"/>
                    <a:gd name="T102" fmla="*/ 14 w 52"/>
                    <a:gd name="T103" fmla="*/ 37 h 80"/>
                    <a:gd name="T104" fmla="*/ 15 w 52"/>
                    <a:gd name="T105" fmla="*/ 43 h 80"/>
                    <a:gd name="T106" fmla="*/ 18 w 52"/>
                    <a:gd name="T107" fmla="*/ 44 h 80"/>
                    <a:gd name="T108" fmla="*/ 20 w 52"/>
                    <a:gd name="T109" fmla="*/ 45 h 80"/>
                    <a:gd name="T110" fmla="*/ 26 w 52"/>
                    <a:gd name="T111" fmla="*/ 46 h 80"/>
                    <a:gd name="T112" fmla="*/ 26 w 52"/>
                    <a:gd name="T113" fmla="*/ 46 h 80"/>
                    <a:gd name="T114" fmla="*/ 33 w 52"/>
                    <a:gd name="T115" fmla="*/ 46 h 80"/>
                    <a:gd name="T116" fmla="*/ 35 w 52"/>
                    <a:gd name="T117" fmla="*/ 45 h 80"/>
                    <a:gd name="T118" fmla="*/ 36 w 52"/>
                    <a:gd name="T119" fmla="*/ 43 h 80"/>
                    <a:gd name="T120" fmla="*/ 38 w 52"/>
                    <a:gd name="T121" fmla="*/ 39 h 80"/>
                    <a:gd name="T122" fmla="*/ 38 w 52"/>
                    <a:gd name="T123" fmla="*/ 30 h 80"/>
                    <a:gd name="T124" fmla="*/ 38 w 52"/>
                    <a:gd name="T125"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80">
                      <a:moveTo>
                        <a:pt x="13" y="9"/>
                      </a:moveTo>
                      <a:lnTo>
                        <a:pt x="13" y="9"/>
                      </a:lnTo>
                      <a:lnTo>
                        <a:pt x="13" y="9"/>
                      </a:lnTo>
                      <a:lnTo>
                        <a:pt x="17" y="4"/>
                      </a:lnTo>
                      <a:lnTo>
                        <a:pt x="20" y="2"/>
                      </a:lnTo>
                      <a:lnTo>
                        <a:pt x="25" y="1"/>
                      </a:lnTo>
                      <a:lnTo>
                        <a:pt x="31" y="0"/>
                      </a:lnTo>
                      <a:lnTo>
                        <a:pt x="31" y="0"/>
                      </a:lnTo>
                      <a:lnTo>
                        <a:pt x="37" y="1"/>
                      </a:lnTo>
                      <a:lnTo>
                        <a:pt x="42" y="2"/>
                      </a:lnTo>
                      <a:lnTo>
                        <a:pt x="47" y="5"/>
                      </a:lnTo>
                      <a:lnTo>
                        <a:pt x="49" y="8"/>
                      </a:lnTo>
                      <a:lnTo>
                        <a:pt x="50" y="13"/>
                      </a:lnTo>
                      <a:lnTo>
                        <a:pt x="51" y="18"/>
                      </a:lnTo>
                      <a:lnTo>
                        <a:pt x="52" y="30"/>
                      </a:lnTo>
                      <a:lnTo>
                        <a:pt x="52" y="30"/>
                      </a:lnTo>
                      <a:lnTo>
                        <a:pt x="51" y="41"/>
                      </a:lnTo>
                      <a:lnTo>
                        <a:pt x="50" y="45"/>
                      </a:lnTo>
                      <a:lnTo>
                        <a:pt x="48" y="49"/>
                      </a:lnTo>
                      <a:lnTo>
                        <a:pt x="46" y="53"/>
                      </a:lnTo>
                      <a:lnTo>
                        <a:pt x="42" y="55"/>
                      </a:lnTo>
                      <a:lnTo>
                        <a:pt x="37" y="56"/>
                      </a:lnTo>
                      <a:lnTo>
                        <a:pt x="31" y="57"/>
                      </a:lnTo>
                      <a:lnTo>
                        <a:pt x="31" y="57"/>
                      </a:lnTo>
                      <a:lnTo>
                        <a:pt x="25" y="56"/>
                      </a:lnTo>
                      <a:lnTo>
                        <a:pt x="21" y="55"/>
                      </a:lnTo>
                      <a:lnTo>
                        <a:pt x="17" y="53"/>
                      </a:lnTo>
                      <a:lnTo>
                        <a:pt x="14" y="48"/>
                      </a:lnTo>
                      <a:lnTo>
                        <a:pt x="13" y="48"/>
                      </a:lnTo>
                      <a:lnTo>
                        <a:pt x="13" y="80"/>
                      </a:lnTo>
                      <a:lnTo>
                        <a:pt x="0" y="80"/>
                      </a:lnTo>
                      <a:lnTo>
                        <a:pt x="0" y="1"/>
                      </a:lnTo>
                      <a:lnTo>
                        <a:pt x="13" y="1"/>
                      </a:lnTo>
                      <a:lnTo>
                        <a:pt x="13" y="9"/>
                      </a:lnTo>
                      <a:close/>
                      <a:moveTo>
                        <a:pt x="38" y="30"/>
                      </a:moveTo>
                      <a:lnTo>
                        <a:pt x="38" y="30"/>
                      </a:lnTo>
                      <a:lnTo>
                        <a:pt x="38" y="21"/>
                      </a:lnTo>
                      <a:lnTo>
                        <a:pt x="37" y="15"/>
                      </a:lnTo>
                      <a:lnTo>
                        <a:pt x="36" y="13"/>
                      </a:lnTo>
                      <a:lnTo>
                        <a:pt x="34" y="12"/>
                      </a:lnTo>
                      <a:lnTo>
                        <a:pt x="31" y="10"/>
                      </a:lnTo>
                      <a:lnTo>
                        <a:pt x="26" y="10"/>
                      </a:lnTo>
                      <a:lnTo>
                        <a:pt x="26" y="10"/>
                      </a:lnTo>
                      <a:lnTo>
                        <a:pt x="22" y="10"/>
                      </a:lnTo>
                      <a:lnTo>
                        <a:pt x="19" y="12"/>
                      </a:lnTo>
                      <a:lnTo>
                        <a:pt x="17" y="13"/>
                      </a:lnTo>
                      <a:lnTo>
                        <a:pt x="15" y="15"/>
                      </a:lnTo>
                      <a:lnTo>
                        <a:pt x="14" y="18"/>
                      </a:lnTo>
                      <a:lnTo>
                        <a:pt x="13" y="21"/>
                      </a:lnTo>
                      <a:lnTo>
                        <a:pt x="13" y="30"/>
                      </a:lnTo>
                      <a:lnTo>
                        <a:pt x="13" y="30"/>
                      </a:lnTo>
                      <a:lnTo>
                        <a:pt x="14" y="37"/>
                      </a:lnTo>
                      <a:lnTo>
                        <a:pt x="15" y="43"/>
                      </a:lnTo>
                      <a:lnTo>
                        <a:pt x="18" y="44"/>
                      </a:lnTo>
                      <a:lnTo>
                        <a:pt x="20" y="45"/>
                      </a:lnTo>
                      <a:lnTo>
                        <a:pt x="26" y="46"/>
                      </a:lnTo>
                      <a:lnTo>
                        <a:pt x="26" y="46"/>
                      </a:lnTo>
                      <a:lnTo>
                        <a:pt x="33" y="46"/>
                      </a:lnTo>
                      <a:lnTo>
                        <a:pt x="35" y="45"/>
                      </a:lnTo>
                      <a:lnTo>
                        <a:pt x="36" y="43"/>
                      </a:lnTo>
                      <a:lnTo>
                        <a:pt x="38" y="39"/>
                      </a:lnTo>
                      <a:lnTo>
                        <a:pt x="38" y="30"/>
                      </a:lnTo>
                      <a:lnTo>
                        <a:pt x="38" y="30"/>
                      </a:lnTo>
                      <a:close/>
                    </a:path>
                  </a:pathLst>
                </a:custGeom>
                <a:solidFill>
                  <a:srgbClr val="75B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417" name="Gruppieren 416"/>
              <p:cNvGrpSpPr/>
              <p:nvPr/>
            </p:nvGrpSpPr>
            <p:grpSpPr>
              <a:xfrm>
                <a:off x="5811694" y="1117824"/>
                <a:ext cx="398463" cy="396875"/>
                <a:chOff x="5811694" y="1117824"/>
                <a:chExt cx="398463" cy="396875"/>
              </a:xfrm>
            </p:grpSpPr>
            <p:sp>
              <p:nvSpPr>
                <p:cNvPr id="418" name="Freeform 1693"/>
                <p:cNvSpPr>
                  <a:spLocks/>
                </p:cNvSpPr>
                <p:nvPr/>
              </p:nvSpPr>
              <p:spPr bwMode="auto">
                <a:xfrm>
                  <a:off x="5811694" y="1117824"/>
                  <a:ext cx="398463" cy="396875"/>
                </a:xfrm>
                <a:custGeom>
                  <a:avLst/>
                  <a:gdLst>
                    <a:gd name="T0" fmla="*/ 36 w 251"/>
                    <a:gd name="T1" fmla="*/ 0 h 250"/>
                    <a:gd name="T2" fmla="*/ 36 w 251"/>
                    <a:gd name="T3" fmla="*/ 0 h 250"/>
                    <a:gd name="T4" fmla="*/ 31 w 251"/>
                    <a:gd name="T5" fmla="*/ 1 h 250"/>
                    <a:gd name="T6" fmla="*/ 25 w 251"/>
                    <a:gd name="T7" fmla="*/ 2 h 250"/>
                    <a:gd name="T8" fmla="*/ 19 w 251"/>
                    <a:gd name="T9" fmla="*/ 5 h 250"/>
                    <a:gd name="T10" fmla="*/ 12 w 251"/>
                    <a:gd name="T11" fmla="*/ 10 h 250"/>
                    <a:gd name="T12" fmla="*/ 9 w 251"/>
                    <a:gd name="T13" fmla="*/ 12 h 250"/>
                    <a:gd name="T14" fmla="*/ 6 w 251"/>
                    <a:gd name="T15" fmla="*/ 15 h 250"/>
                    <a:gd name="T16" fmla="*/ 4 w 251"/>
                    <a:gd name="T17" fmla="*/ 19 h 250"/>
                    <a:gd name="T18" fmla="*/ 1 w 251"/>
                    <a:gd name="T19" fmla="*/ 25 h 250"/>
                    <a:gd name="T20" fmla="*/ 0 w 251"/>
                    <a:gd name="T21" fmla="*/ 30 h 250"/>
                    <a:gd name="T22" fmla="*/ 0 w 251"/>
                    <a:gd name="T23" fmla="*/ 37 h 250"/>
                    <a:gd name="T24" fmla="*/ 0 w 251"/>
                    <a:gd name="T25" fmla="*/ 215 h 250"/>
                    <a:gd name="T26" fmla="*/ 0 w 251"/>
                    <a:gd name="T27" fmla="*/ 215 h 250"/>
                    <a:gd name="T28" fmla="*/ 0 w 251"/>
                    <a:gd name="T29" fmla="*/ 220 h 250"/>
                    <a:gd name="T30" fmla="*/ 2 w 251"/>
                    <a:gd name="T31" fmla="*/ 226 h 250"/>
                    <a:gd name="T32" fmla="*/ 5 w 251"/>
                    <a:gd name="T33" fmla="*/ 232 h 250"/>
                    <a:gd name="T34" fmla="*/ 9 w 251"/>
                    <a:gd name="T35" fmla="*/ 239 h 250"/>
                    <a:gd name="T36" fmla="*/ 12 w 251"/>
                    <a:gd name="T37" fmla="*/ 242 h 250"/>
                    <a:gd name="T38" fmla="*/ 15 w 251"/>
                    <a:gd name="T39" fmla="*/ 245 h 250"/>
                    <a:gd name="T40" fmla="*/ 20 w 251"/>
                    <a:gd name="T41" fmla="*/ 247 h 250"/>
                    <a:gd name="T42" fmla="*/ 24 w 251"/>
                    <a:gd name="T43" fmla="*/ 249 h 250"/>
                    <a:gd name="T44" fmla="*/ 31 w 251"/>
                    <a:gd name="T45" fmla="*/ 250 h 250"/>
                    <a:gd name="T46" fmla="*/ 36 w 251"/>
                    <a:gd name="T47" fmla="*/ 250 h 250"/>
                    <a:gd name="T48" fmla="*/ 214 w 251"/>
                    <a:gd name="T49" fmla="*/ 250 h 250"/>
                    <a:gd name="T50" fmla="*/ 214 w 251"/>
                    <a:gd name="T51" fmla="*/ 250 h 250"/>
                    <a:gd name="T52" fmla="*/ 219 w 251"/>
                    <a:gd name="T53" fmla="*/ 250 h 250"/>
                    <a:gd name="T54" fmla="*/ 226 w 251"/>
                    <a:gd name="T55" fmla="*/ 248 h 250"/>
                    <a:gd name="T56" fmla="*/ 232 w 251"/>
                    <a:gd name="T57" fmla="*/ 246 h 250"/>
                    <a:gd name="T58" fmla="*/ 239 w 251"/>
                    <a:gd name="T59" fmla="*/ 242 h 250"/>
                    <a:gd name="T60" fmla="*/ 242 w 251"/>
                    <a:gd name="T61" fmla="*/ 239 h 250"/>
                    <a:gd name="T62" fmla="*/ 244 w 251"/>
                    <a:gd name="T63" fmla="*/ 235 h 250"/>
                    <a:gd name="T64" fmla="*/ 248 w 251"/>
                    <a:gd name="T65" fmla="*/ 231 h 250"/>
                    <a:gd name="T66" fmla="*/ 249 w 251"/>
                    <a:gd name="T67" fmla="*/ 227 h 250"/>
                    <a:gd name="T68" fmla="*/ 250 w 251"/>
                    <a:gd name="T69" fmla="*/ 221 h 250"/>
                    <a:gd name="T70" fmla="*/ 251 w 251"/>
                    <a:gd name="T71" fmla="*/ 215 h 250"/>
                    <a:gd name="T72" fmla="*/ 251 w 251"/>
                    <a:gd name="T73" fmla="*/ 37 h 250"/>
                    <a:gd name="T74" fmla="*/ 251 w 251"/>
                    <a:gd name="T75" fmla="*/ 37 h 250"/>
                    <a:gd name="T76" fmla="*/ 250 w 251"/>
                    <a:gd name="T77" fmla="*/ 31 h 250"/>
                    <a:gd name="T78" fmla="*/ 249 w 251"/>
                    <a:gd name="T79" fmla="*/ 25 h 250"/>
                    <a:gd name="T80" fmla="*/ 246 w 251"/>
                    <a:gd name="T81" fmla="*/ 18 h 250"/>
                    <a:gd name="T82" fmla="*/ 242 w 251"/>
                    <a:gd name="T83" fmla="*/ 12 h 250"/>
                    <a:gd name="T84" fmla="*/ 239 w 251"/>
                    <a:gd name="T85" fmla="*/ 9 h 250"/>
                    <a:gd name="T86" fmla="*/ 236 w 251"/>
                    <a:gd name="T87" fmla="*/ 7 h 250"/>
                    <a:gd name="T88" fmla="*/ 231 w 251"/>
                    <a:gd name="T89" fmla="*/ 3 h 250"/>
                    <a:gd name="T90" fmla="*/ 226 w 251"/>
                    <a:gd name="T91" fmla="*/ 2 h 250"/>
                    <a:gd name="T92" fmla="*/ 221 w 251"/>
                    <a:gd name="T93" fmla="*/ 1 h 250"/>
                    <a:gd name="T94" fmla="*/ 214 w 251"/>
                    <a:gd name="T95" fmla="*/ 0 h 250"/>
                    <a:gd name="T96" fmla="*/ 36 w 251"/>
                    <a:gd name="T9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1" h="250">
                      <a:moveTo>
                        <a:pt x="36" y="0"/>
                      </a:moveTo>
                      <a:lnTo>
                        <a:pt x="36" y="0"/>
                      </a:lnTo>
                      <a:lnTo>
                        <a:pt x="31" y="1"/>
                      </a:lnTo>
                      <a:lnTo>
                        <a:pt x="25" y="2"/>
                      </a:lnTo>
                      <a:lnTo>
                        <a:pt x="19" y="5"/>
                      </a:lnTo>
                      <a:lnTo>
                        <a:pt x="12" y="10"/>
                      </a:lnTo>
                      <a:lnTo>
                        <a:pt x="9" y="12"/>
                      </a:lnTo>
                      <a:lnTo>
                        <a:pt x="6" y="15"/>
                      </a:lnTo>
                      <a:lnTo>
                        <a:pt x="4" y="19"/>
                      </a:lnTo>
                      <a:lnTo>
                        <a:pt x="1" y="25"/>
                      </a:lnTo>
                      <a:lnTo>
                        <a:pt x="0" y="30"/>
                      </a:lnTo>
                      <a:lnTo>
                        <a:pt x="0" y="37"/>
                      </a:lnTo>
                      <a:lnTo>
                        <a:pt x="0" y="215"/>
                      </a:lnTo>
                      <a:lnTo>
                        <a:pt x="0" y="215"/>
                      </a:lnTo>
                      <a:lnTo>
                        <a:pt x="0" y="220"/>
                      </a:lnTo>
                      <a:lnTo>
                        <a:pt x="2" y="226"/>
                      </a:lnTo>
                      <a:lnTo>
                        <a:pt x="5" y="232"/>
                      </a:lnTo>
                      <a:lnTo>
                        <a:pt x="9" y="239"/>
                      </a:lnTo>
                      <a:lnTo>
                        <a:pt x="12" y="242"/>
                      </a:lnTo>
                      <a:lnTo>
                        <a:pt x="15" y="245"/>
                      </a:lnTo>
                      <a:lnTo>
                        <a:pt x="20" y="247"/>
                      </a:lnTo>
                      <a:lnTo>
                        <a:pt x="24" y="249"/>
                      </a:lnTo>
                      <a:lnTo>
                        <a:pt x="31" y="250"/>
                      </a:lnTo>
                      <a:lnTo>
                        <a:pt x="36" y="250"/>
                      </a:lnTo>
                      <a:lnTo>
                        <a:pt x="214" y="250"/>
                      </a:lnTo>
                      <a:lnTo>
                        <a:pt x="214" y="250"/>
                      </a:lnTo>
                      <a:lnTo>
                        <a:pt x="219" y="250"/>
                      </a:lnTo>
                      <a:lnTo>
                        <a:pt x="226" y="248"/>
                      </a:lnTo>
                      <a:lnTo>
                        <a:pt x="232" y="246"/>
                      </a:lnTo>
                      <a:lnTo>
                        <a:pt x="239" y="242"/>
                      </a:lnTo>
                      <a:lnTo>
                        <a:pt x="242" y="239"/>
                      </a:lnTo>
                      <a:lnTo>
                        <a:pt x="244" y="235"/>
                      </a:lnTo>
                      <a:lnTo>
                        <a:pt x="248" y="231"/>
                      </a:lnTo>
                      <a:lnTo>
                        <a:pt x="249" y="227"/>
                      </a:lnTo>
                      <a:lnTo>
                        <a:pt x="250" y="221"/>
                      </a:lnTo>
                      <a:lnTo>
                        <a:pt x="251" y="215"/>
                      </a:lnTo>
                      <a:lnTo>
                        <a:pt x="251" y="37"/>
                      </a:lnTo>
                      <a:lnTo>
                        <a:pt x="251" y="37"/>
                      </a:lnTo>
                      <a:lnTo>
                        <a:pt x="250" y="31"/>
                      </a:lnTo>
                      <a:lnTo>
                        <a:pt x="249" y="25"/>
                      </a:lnTo>
                      <a:lnTo>
                        <a:pt x="246" y="18"/>
                      </a:lnTo>
                      <a:lnTo>
                        <a:pt x="242" y="12"/>
                      </a:lnTo>
                      <a:lnTo>
                        <a:pt x="239" y="9"/>
                      </a:lnTo>
                      <a:lnTo>
                        <a:pt x="236" y="7"/>
                      </a:lnTo>
                      <a:lnTo>
                        <a:pt x="231" y="3"/>
                      </a:lnTo>
                      <a:lnTo>
                        <a:pt x="226" y="2"/>
                      </a:lnTo>
                      <a:lnTo>
                        <a:pt x="221" y="1"/>
                      </a:lnTo>
                      <a:lnTo>
                        <a:pt x="214" y="0"/>
                      </a:lnTo>
                      <a:lnTo>
                        <a:pt x="36" y="0"/>
                      </a:lnTo>
                      <a:close/>
                    </a:path>
                  </a:pathLst>
                </a:custGeom>
                <a:solidFill>
                  <a:srgbClr val="D6E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9" name="Freeform 1694"/>
                <p:cNvSpPr>
                  <a:spLocks noEditPoints="1"/>
                </p:cNvSpPr>
                <p:nvPr/>
              </p:nvSpPr>
              <p:spPr bwMode="auto">
                <a:xfrm>
                  <a:off x="5854557" y="1246411"/>
                  <a:ext cx="120650" cy="125413"/>
                </a:xfrm>
                <a:custGeom>
                  <a:avLst/>
                  <a:gdLst>
                    <a:gd name="T0" fmla="*/ 21 w 76"/>
                    <a:gd name="T1" fmla="*/ 65 h 79"/>
                    <a:gd name="T2" fmla="*/ 16 w 76"/>
                    <a:gd name="T3" fmla="*/ 79 h 79"/>
                    <a:gd name="T4" fmla="*/ 0 w 76"/>
                    <a:gd name="T5" fmla="*/ 79 h 79"/>
                    <a:gd name="T6" fmla="*/ 27 w 76"/>
                    <a:gd name="T7" fmla="*/ 0 h 79"/>
                    <a:gd name="T8" fmla="*/ 49 w 76"/>
                    <a:gd name="T9" fmla="*/ 0 h 79"/>
                    <a:gd name="T10" fmla="*/ 76 w 76"/>
                    <a:gd name="T11" fmla="*/ 79 h 79"/>
                    <a:gd name="T12" fmla="*/ 61 w 76"/>
                    <a:gd name="T13" fmla="*/ 79 h 79"/>
                    <a:gd name="T14" fmla="*/ 55 w 76"/>
                    <a:gd name="T15" fmla="*/ 65 h 79"/>
                    <a:gd name="T16" fmla="*/ 21 w 76"/>
                    <a:gd name="T17" fmla="*/ 65 h 79"/>
                    <a:gd name="T18" fmla="*/ 38 w 76"/>
                    <a:gd name="T19" fmla="*/ 12 h 79"/>
                    <a:gd name="T20" fmla="*/ 38 w 76"/>
                    <a:gd name="T21" fmla="*/ 12 h 79"/>
                    <a:gd name="T22" fmla="*/ 25 w 76"/>
                    <a:gd name="T23" fmla="*/ 53 h 79"/>
                    <a:gd name="T24" fmla="*/ 52 w 76"/>
                    <a:gd name="T25" fmla="*/ 53 h 79"/>
                    <a:gd name="T26" fmla="*/ 38 w 76"/>
                    <a:gd name="T27"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9">
                      <a:moveTo>
                        <a:pt x="21" y="65"/>
                      </a:moveTo>
                      <a:lnTo>
                        <a:pt x="16" y="79"/>
                      </a:lnTo>
                      <a:lnTo>
                        <a:pt x="0" y="79"/>
                      </a:lnTo>
                      <a:lnTo>
                        <a:pt x="27" y="0"/>
                      </a:lnTo>
                      <a:lnTo>
                        <a:pt x="49" y="0"/>
                      </a:lnTo>
                      <a:lnTo>
                        <a:pt x="76" y="79"/>
                      </a:lnTo>
                      <a:lnTo>
                        <a:pt x="61" y="79"/>
                      </a:lnTo>
                      <a:lnTo>
                        <a:pt x="55" y="65"/>
                      </a:lnTo>
                      <a:lnTo>
                        <a:pt x="21" y="65"/>
                      </a:lnTo>
                      <a:close/>
                      <a:moveTo>
                        <a:pt x="38" y="12"/>
                      </a:moveTo>
                      <a:lnTo>
                        <a:pt x="38" y="12"/>
                      </a:lnTo>
                      <a:lnTo>
                        <a:pt x="25" y="53"/>
                      </a:lnTo>
                      <a:lnTo>
                        <a:pt x="52" y="53"/>
                      </a:lnTo>
                      <a:lnTo>
                        <a:pt x="38" y="12"/>
                      </a:lnTo>
                      <a:close/>
                    </a:path>
                  </a:pathLst>
                </a:custGeom>
                <a:solidFill>
                  <a:srgbClr val="75B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0" name="Freeform 1695"/>
                <p:cNvSpPr>
                  <a:spLocks noEditPoints="1"/>
                </p:cNvSpPr>
                <p:nvPr/>
              </p:nvSpPr>
              <p:spPr bwMode="auto">
                <a:xfrm>
                  <a:off x="5984732" y="1284511"/>
                  <a:ext cx="82550" cy="127000"/>
                </a:xfrm>
                <a:custGeom>
                  <a:avLst/>
                  <a:gdLst>
                    <a:gd name="T0" fmla="*/ 13 w 52"/>
                    <a:gd name="T1" fmla="*/ 8 h 80"/>
                    <a:gd name="T2" fmla="*/ 13 w 52"/>
                    <a:gd name="T3" fmla="*/ 8 h 80"/>
                    <a:gd name="T4" fmla="*/ 13 w 52"/>
                    <a:gd name="T5" fmla="*/ 8 h 80"/>
                    <a:gd name="T6" fmla="*/ 17 w 52"/>
                    <a:gd name="T7" fmla="*/ 4 h 80"/>
                    <a:gd name="T8" fmla="*/ 20 w 52"/>
                    <a:gd name="T9" fmla="*/ 1 h 80"/>
                    <a:gd name="T10" fmla="*/ 25 w 52"/>
                    <a:gd name="T11" fmla="*/ 0 h 80"/>
                    <a:gd name="T12" fmla="*/ 31 w 52"/>
                    <a:gd name="T13" fmla="*/ 0 h 80"/>
                    <a:gd name="T14" fmla="*/ 31 w 52"/>
                    <a:gd name="T15" fmla="*/ 0 h 80"/>
                    <a:gd name="T16" fmla="*/ 37 w 52"/>
                    <a:gd name="T17" fmla="*/ 0 h 80"/>
                    <a:gd name="T18" fmla="*/ 42 w 52"/>
                    <a:gd name="T19" fmla="*/ 2 h 80"/>
                    <a:gd name="T20" fmla="*/ 47 w 52"/>
                    <a:gd name="T21" fmla="*/ 4 h 80"/>
                    <a:gd name="T22" fmla="*/ 49 w 52"/>
                    <a:gd name="T23" fmla="*/ 8 h 80"/>
                    <a:gd name="T24" fmla="*/ 50 w 52"/>
                    <a:gd name="T25" fmla="*/ 13 h 80"/>
                    <a:gd name="T26" fmla="*/ 51 w 52"/>
                    <a:gd name="T27" fmla="*/ 17 h 80"/>
                    <a:gd name="T28" fmla="*/ 52 w 52"/>
                    <a:gd name="T29" fmla="*/ 29 h 80"/>
                    <a:gd name="T30" fmla="*/ 52 w 52"/>
                    <a:gd name="T31" fmla="*/ 29 h 80"/>
                    <a:gd name="T32" fmla="*/ 51 w 52"/>
                    <a:gd name="T33" fmla="*/ 41 h 80"/>
                    <a:gd name="T34" fmla="*/ 50 w 52"/>
                    <a:gd name="T35" fmla="*/ 45 h 80"/>
                    <a:gd name="T36" fmla="*/ 48 w 52"/>
                    <a:gd name="T37" fmla="*/ 48 h 80"/>
                    <a:gd name="T38" fmla="*/ 46 w 52"/>
                    <a:gd name="T39" fmla="*/ 52 h 80"/>
                    <a:gd name="T40" fmla="*/ 41 w 52"/>
                    <a:gd name="T41" fmla="*/ 54 h 80"/>
                    <a:gd name="T42" fmla="*/ 37 w 52"/>
                    <a:gd name="T43" fmla="*/ 56 h 80"/>
                    <a:gd name="T44" fmla="*/ 31 w 52"/>
                    <a:gd name="T45" fmla="*/ 56 h 80"/>
                    <a:gd name="T46" fmla="*/ 31 w 52"/>
                    <a:gd name="T47" fmla="*/ 56 h 80"/>
                    <a:gd name="T48" fmla="*/ 25 w 52"/>
                    <a:gd name="T49" fmla="*/ 56 h 80"/>
                    <a:gd name="T50" fmla="*/ 21 w 52"/>
                    <a:gd name="T51" fmla="*/ 55 h 80"/>
                    <a:gd name="T52" fmla="*/ 17 w 52"/>
                    <a:gd name="T53" fmla="*/ 52 h 80"/>
                    <a:gd name="T54" fmla="*/ 14 w 52"/>
                    <a:gd name="T55" fmla="*/ 48 h 80"/>
                    <a:gd name="T56" fmla="*/ 13 w 52"/>
                    <a:gd name="T57" fmla="*/ 48 h 80"/>
                    <a:gd name="T58" fmla="*/ 13 w 52"/>
                    <a:gd name="T59" fmla="*/ 80 h 80"/>
                    <a:gd name="T60" fmla="*/ 0 w 52"/>
                    <a:gd name="T61" fmla="*/ 80 h 80"/>
                    <a:gd name="T62" fmla="*/ 0 w 52"/>
                    <a:gd name="T63" fmla="*/ 0 h 80"/>
                    <a:gd name="T64" fmla="*/ 13 w 52"/>
                    <a:gd name="T65" fmla="*/ 0 h 80"/>
                    <a:gd name="T66" fmla="*/ 13 w 52"/>
                    <a:gd name="T67" fmla="*/ 8 h 80"/>
                    <a:gd name="T68" fmla="*/ 38 w 52"/>
                    <a:gd name="T69" fmla="*/ 29 h 80"/>
                    <a:gd name="T70" fmla="*/ 38 w 52"/>
                    <a:gd name="T71" fmla="*/ 29 h 80"/>
                    <a:gd name="T72" fmla="*/ 38 w 52"/>
                    <a:gd name="T73" fmla="*/ 21 h 80"/>
                    <a:gd name="T74" fmla="*/ 37 w 52"/>
                    <a:gd name="T75" fmla="*/ 15 h 80"/>
                    <a:gd name="T76" fmla="*/ 36 w 52"/>
                    <a:gd name="T77" fmla="*/ 13 h 80"/>
                    <a:gd name="T78" fmla="*/ 34 w 52"/>
                    <a:gd name="T79" fmla="*/ 11 h 80"/>
                    <a:gd name="T80" fmla="*/ 31 w 52"/>
                    <a:gd name="T81" fmla="*/ 9 h 80"/>
                    <a:gd name="T82" fmla="*/ 26 w 52"/>
                    <a:gd name="T83" fmla="*/ 9 h 80"/>
                    <a:gd name="T84" fmla="*/ 26 w 52"/>
                    <a:gd name="T85" fmla="*/ 9 h 80"/>
                    <a:gd name="T86" fmla="*/ 22 w 52"/>
                    <a:gd name="T87" fmla="*/ 9 h 80"/>
                    <a:gd name="T88" fmla="*/ 19 w 52"/>
                    <a:gd name="T89" fmla="*/ 11 h 80"/>
                    <a:gd name="T90" fmla="*/ 17 w 52"/>
                    <a:gd name="T91" fmla="*/ 13 h 80"/>
                    <a:gd name="T92" fmla="*/ 14 w 52"/>
                    <a:gd name="T93" fmla="*/ 15 h 80"/>
                    <a:gd name="T94" fmla="*/ 14 w 52"/>
                    <a:gd name="T95" fmla="*/ 17 h 80"/>
                    <a:gd name="T96" fmla="*/ 13 w 52"/>
                    <a:gd name="T97" fmla="*/ 20 h 80"/>
                    <a:gd name="T98" fmla="*/ 13 w 52"/>
                    <a:gd name="T99" fmla="*/ 29 h 80"/>
                    <a:gd name="T100" fmla="*/ 13 w 52"/>
                    <a:gd name="T101" fmla="*/ 29 h 80"/>
                    <a:gd name="T102" fmla="*/ 13 w 52"/>
                    <a:gd name="T103" fmla="*/ 36 h 80"/>
                    <a:gd name="T104" fmla="*/ 15 w 52"/>
                    <a:gd name="T105" fmla="*/ 42 h 80"/>
                    <a:gd name="T106" fmla="*/ 18 w 52"/>
                    <a:gd name="T107" fmla="*/ 44 h 80"/>
                    <a:gd name="T108" fmla="*/ 20 w 52"/>
                    <a:gd name="T109" fmla="*/ 45 h 80"/>
                    <a:gd name="T110" fmla="*/ 26 w 52"/>
                    <a:gd name="T111" fmla="*/ 46 h 80"/>
                    <a:gd name="T112" fmla="*/ 26 w 52"/>
                    <a:gd name="T113" fmla="*/ 46 h 80"/>
                    <a:gd name="T114" fmla="*/ 33 w 52"/>
                    <a:gd name="T115" fmla="*/ 45 h 80"/>
                    <a:gd name="T116" fmla="*/ 35 w 52"/>
                    <a:gd name="T117" fmla="*/ 44 h 80"/>
                    <a:gd name="T118" fmla="*/ 36 w 52"/>
                    <a:gd name="T119" fmla="*/ 43 h 80"/>
                    <a:gd name="T120" fmla="*/ 38 w 52"/>
                    <a:gd name="T121" fmla="*/ 38 h 80"/>
                    <a:gd name="T122" fmla="*/ 38 w 52"/>
                    <a:gd name="T123" fmla="*/ 29 h 80"/>
                    <a:gd name="T124" fmla="*/ 38 w 52"/>
                    <a:gd name="T125"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80">
                      <a:moveTo>
                        <a:pt x="13" y="8"/>
                      </a:moveTo>
                      <a:lnTo>
                        <a:pt x="13" y="8"/>
                      </a:lnTo>
                      <a:lnTo>
                        <a:pt x="13" y="8"/>
                      </a:lnTo>
                      <a:lnTo>
                        <a:pt x="17" y="4"/>
                      </a:lnTo>
                      <a:lnTo>
                        <a:pt x="20" y="1"/>
                      </a:lnTo>
                      <a:lnTo>
                        <a:pt x="25" y="0"/>
                      </a:lnTo>
                      <a:lnTo>
                        <a:pt x="31" y="0"/>
                      </a:lnTo>
                      <a:lnTo>
                        <a:pt x="31" y="0"/>
                      </a:lnTo>
                      <a:lnTo>
                        <a:pt x="37" y="0"/>
                      </a:lnTo>
                      <a:lnTo>
                        <a:pt x="42" y="2"/>
                      </a:lnTo>
                      <a:lnTo>
                        <a:pt x="47" y="4"/>
                      </a:lnTo>
                      <a:lnTo>
                        <a:pt x="49" y="8"/>
                      </a:lnTo>
                      <a:lnTo>
                        <a:pt x="50" y="13"/>
                      </a:lnTo>
                      <a:lnTo>
                        <a:pt x="51" y="17"/>
                      </a:lnTo>
                      <a:lnTo>
                        <a:pt x="52" y="29"/>
                      </a:lnTo>
                      <a:lnTo>
                        <a:pt x="52" y="29"/>
                      </a:lnTo>
                      <a:lnTo>
                        <a:pt x="51" y="41"/>
                      </a:lnTo>
                      <a:lnTo>
                        <a:pt x="50" y="45"/>
                      </a:lnTo>
                      <a:lnTo>
                        <a:pt x="48" y="48"/>
                      </a:lnTo>
                      <a:lnTo>
                        <a:pt x="46" y="52"/>
                      </a:lnTo>
                      <a:lnTo>
                        <a:pt x="41" y="54"/>
                      </a:lnTo>
                      <a:lnTo>
                        <a:pt x="37" y="56"/>
                      </a:lnTo>
                      <a:lnTo>
                        <a:pt x="31" y="56"/>
                      </a:lnTo>
                      <a:lnTo>
                        <a:pt x="31" y="56"/>
                      </a:lnTo>
                      <a:lnTo>
                        <a:pt x="25" y="56"/>
                      </a:lnTo>
                      <a:lnTo>
                        <a:pt x="21" y="55"/>
                      </a:lnTo>
                      <a:lnTo>
                        <a:pt x="17" y="52"/>
                      </a:lnTo>
                      <a:lnTo>
                        <a:pt x="14" y="48"/>
                      </a:lnTo>
                      <a:lnTo>
                        <a:pt x="13" y="48"/>
                      </a:lnTo>
                      <a:lnTo>
                        <a:pt x="13" y="80"/>
                      </a:lnTo>
                      <a:lnTo>
                        <a:pt x="0" y="80"/>
                      </a:lnTo>
                      <a:lnTo>
                        <a:pt x="0" y="0"/>
                      </a:lnTo>
                      <a:lnTo>
                        <a:pt x="13" y="0"/>
                      </a:lnTo>
                      <a:lnTo>
                        <a:pt x="13" y="8"/>
                      </a:lnTo>
                      <a:close/>
                      <a:moveTo>
                        <a:pt x="38" y="29"/>
                      </a:moveTo>
                      <a:lnTo>
                        <a:pt x="38" y="29"/>
                      </a:lnTo>
                      <a:lnTo>
                        <a:pt x="38" y="21"/>
                      </a:lnTo>
                      <a:lnTo>
                        <a:pt x="37" y="15"/>
                      </a:lnTo>
                      <a:lnTo>
                        <a:pt x="36" y="13"/>
                      </a:lnTo>
                      <a:lnTo>
                        <a:pt x="34" y="11"/>
                      </a:lnTo>
                      <a:lnTo>
                        <a:pt x="31" y="9"/>
                      </a:lnTo>
                      <a:lnTo>
                        <a:pt x="26" y="9"/>
                      </a:lnTo>
                      <a:lnTo>
                        <a:pt x="26" y="9"/>
                      </a:lnTo>
                      <a:lnTo>
                        <a:pt x="22" y="9"/>
                      </a:lnTo>
                      <a:lnTo>
                        <a:pt x="19" y="11"/>
                      </a:lnTo>
                      <a:lnTo>
                        <a:pt x="17" y="13"/>
                      </a:lnTo>
                      <a:lnTo>
                        <a:pt x="14" y="15"/>
                      </a:lnTo>
                      <a:lnTo>
                        <a:pt x="14" y="17"/>
                      </a:lnTo>
                      <a:lnTo>
                        <a:pt x="13" y="20"/>
                      </a:lnTo>
                      <a:lnTo>
                        <a:pt x="13" y="29"/>
                      </a:lnTo>
                      <a:lnTo>
                        <a:pt x="13" y="29"/>
                      </a:lnTo>
                      <a:lnTo>
                        <a:pt x="13" y="36"/>
                      </a:lnTo>
                      <a:lnTo>
                        <a:pt x="15" y="42"/>
                      </a:lnTo>
                      <a:lnTo>
                        <a:pt x="18" y="44"/>
                      </a:lnTo>
                      <a:lnTo>
                        <a:pt x="20" y="45"/>
                      </a:lnTo>
                      <a:lnTo>
                        <a:pt x="26" y="46"/>
                      </a:lnTo>
                      <a:lnTo>
                        <a:pt x="26" y="46"/>
                      </a:lnTo>
                      <a:lnTo>
                        <a:pt x="33" y="45"/>
                      </a:lnTo>
                      <a:lnTo>
                        <a:pt x="35" y="44"/>
                      </a:lnTo>
                      <a:lnTo>
                        <a:pt x="36" y="43"/>
                      </a:lnTo>
                      <a:lnTo>
                        <a:pt x="38" y="38"/>
                      </a:lnTo>
                      <a:lnTo>
                        <a:pt x="38" y="29"/>
                      </a:lnTo>
                      <a:lnTo>
                        <a:pt x="38" y="29"/>
                      </a:lnTo>
                      <a:close/>
                    </a:path>
                  </a:pathLst>
                </a:custGeom>
                <a:solidFill>
                  <a:srgbClr val="75B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1" name="Freeform 1696"/>
                <p:cNvSpPr>
                  <a:spLocks noEditPoints="1"/>
                </p:cNvSpPr>
                <p:nvPr/>
              </p:nvSpPr>
              <p:spPr bwMode="auto">
                <a:xfrm>
                  <a:off x="6084745" y="1284511"/>
                  <a:ext cx="82550" cy="127000"/>
                </a:xfrm>
                <a:custGeom>
                  <a:avLst/>
                  <a:gdLst>
                    <a:gd name="T0" fmla="*/ 13 w 52"/>
                    <a:gd name="T1" fmla="*/ 8 h 80"/>
                    <a:gd name="T2" fmla="*/ 13 w 52"/>
                    <a:gd name="T3" fmla="*/ 8 h 80"/>
                    <a:gd name="T4" fmla="*/ 13 w 52"/>
                    <a:gd name="T5" fmla="*/ 8 h 80"/>
                    <a:gd name="T6" fmla="*/ 16 w 52"/>
                    <a:gd name="T7" fmla="*/ 4 h 80"/>
                    <a:gd name="T8" fmla="*/ 20 w 52"/>
                    <a:gd name="T9" fmla="*/ 1 h 80"/>
                    <a:gd name="T10" fmla="*/ 25 w 52"/>
                    <a:gd name="T11" fmla="*/ 0 h 80"/>
                    <a:gd name="T12" fmla="*/ 30 w 52"/>
                    <a:gd name="T13" fmla="*/ 0 h 80"/>
                    <a:gd name="T14" fmla="*/ 30 w 52"/>
                    <a:gd name="T15" fmla="*/ 0 h 80"/>
                    <a:gd name="T16" fmla="*/ 37 w 52"/>
                    <a:gd name="T17" fmla="*/ 0 h 80"/>
                    <a:gd name="T18" fmla="*/ 42 w 52"/>
                    <a:gd name="T19" fmla="*/ 2 h 80"/>
                    <a:gd name="T20" fmla="*/ 46 w 52"/>
                    <a:gd name="T21" fmla="*/ 4 h 80"/>
                    <a:gd name="T22" fmla="*/ 49 w 52"/>
                    <a:gd name="T23" fmla="*/ 8 h 80"/>
                    <a:gd name="T24" fmla="*/ 51 w 52"/>
                    <a:gd name="T25" fmla="*/ 13 h 80"/>
                    <a:gd name="T26" fmla="*/ 51 w 52"/>
                    <a:gd name="T27" fmla="*/ 17 h 80"/>
                    <a:gd name="T28" fmla="*/ 52 w 52"/>
                    <a:gd name="T29" fmla="*/ 29 h 80"/>
                    <a:gd name="T30" fmla="*/ 52 w 52"/>
                    <a:gd name="T31" fmla="*/ 29 h 80"/>
                    <a:gd name="T32" fmla="*/ 51 w 52"/>
                    <a:gd name="T33" fmla="*/ 41 h 80"/>
                    <a:gd name="T34" fmla="*/ 50 w 52"/>
                    <a:gd name="T35" fmla="*/ 45 h 80"/>
                    <a:gd name="T36" fmla="*/ 49 w 52"/>
                    <a:gd name="T37" fmla="*/ 48 h 80"/>
                    <a:gd name="T38" fmla="*/ 45 w 52"/>
                    <a:gd name="T39" fmla="*/ 52 h 80"/>
                    <a:gd name="T40" fmla="*/ 42 w 52"/>
                    <a:gd name="T41" fmla="*/ 54 h 80"/>
                    <a:gd name="T42" fmla="*/ 37 w 52"/>
                    <a:gd name="T43" fmla="*/ 56 h 80"/>
                    <a:gd name="T44" fmla="*/ 30 w 52"/>
                    <a:gd name="T45" fmla="*/ 56 h 80"/>
                    <a:gd name="T46" fmla="*/ 30 w 52"/>
                    <a:gd name="T47" fmla="*/ 56 h 80"/>
                    <a:gd name="T48" fmla="*/ 25 w 52"/>
                    <a:gd name="T49" fmla="*/ 56 h 80"/>
                    <a:gd name="T50" fmla="*/ 20 w 52"/>
                    <a:gd name="T51" fmla="*/ 55 h 80"/>
                    <a:gd name="T52" fmla="*/ 16 w 52"/>
                    <a:gd name="T53" fmla="*/ 52 h 80"/>
                    <a:gd name="T54" fmla="*/ 14 w 52"/>
                    <a:gd name="T55" fmla="*/ 48 h 80"/>
                    <a:gd name="T56" fmla="*/ 13 w 52"/>
                    <a:gd name="T57" fmla="*/ 48 h 80"/>
                    <a:gd name="T58" fmla="*/ 13 w 52"/>
                    <a:gd name="T59" fmla="*/ 80 h 80"/>
                    <a:gd name="T60" fmla="*/ 0 w 52"/>
                    <a:gd name="T61" fmla="*/ 80 h 80"/>
                    <a:gd name="T62" fmla="*/ 0 w 52"/>
                    <a:gd name="T63" fmla="*/ 0 h 80"/>
                    <a:gd name="T64" fmla="*/ 13 w 52"/>
                    <a:gd name="T65" fmla="*/ 0 h 80"/>
                    <a:gd name="T66" fmla="*/ 13 w 52"/>
                    <a:gd name="T67" fmla="*/ 8 h 80"/>
                    <a:gd name="T68" fmla="*/ 38 w 52"/>
                    <a:gd name="T69" fmla="*/ 29 h 80"/>
                    <a:gd name="T70" fmla="*/ 38 w 52"/>
                    <a:gd name="T71" fmla="*/ 29 h 80"/>
                    <a:gd name="T72" fmla="*/ 38 w 52"/>
                    <a:gd name="T73" fmla="*/ 21 h 80"/>
                    <a:gd name="T74" fmla="*/ 37 w 52"/>
                    <a:gd name="T75" fmla="*/ 15 h 80"/>
                    <a:gd name="T76" fmla="*/ 36 w 52"/>
                    <a:gd name="T77" fmla="*/ 13 h 80"/>
                    <a:gd name="T78" fmla="*/ 33 w 52"/>
                    <a:gd name="T79" fmla="*/ 11 h 80"/>
                    <a:gd name="T80" fmla="*/ 30 w 52"/>
                    <a:gd name="T81" fmla="*/ 9 h 80"/>
                    <a:gd name="T82" fmla="*/ 27 w 52"/>
                    <a:gd name="T83" fmla="*/ 9 h 80"/>
                    <a:gd name="T84" fmla="*/ 27 w 52"/>
                    <a:gd name="T85" fmla="*/ 9 h 80"/>
                    <a:gd name="T86" fmla="*/ 22 w 52"/>
                    <a:gd name="T87" fmla="*/ 9 h 80"/>
                    <a:gd name="T88" fmla="*/ 18 w 52"/>
                    <a:gd name="T89" fmla="*/ 11 h 80"/>
                    <a:gd name="T90" fmla="*/ 16 w 52"/>
                    <a:gd name="T91" fmla="*/ 13 h 80"/>
                    <a:gd name="T92" fmla="*/ 15 w 52"/>
                    <a:gd name="T93" fmla="*/ 15 h 80"/>
                    <a:gd name="T94" fmla="*/ 13 w 52"/>
                    <a:gd name="T95" fmla="*/ 20 h 80"/>
                    <a:gd name="T96" fmla="*/ 13 w 52"/>
                    <a:gd name="T97" fmla="*/ 29 h 80"/>
                    <a:gd name="T98" fmla="*/ 13 w 52"/>
                    <a:gd name="T99" fmla="*/ 29 h 80"/>
                    <a:gd name="T100" fmla="*/ 14 w 52"/>
                    <a:gd name="T101" fmla="*/ 36 h 80"/>
                    <a:gd name="T102" fmla="*/ 15 w 52"/>
                    <a:gd name="T103" fmla="*/ 42 h 80"/>
                    <a:gd name="T104" fmla="*/ 17 w 52"/>
                    <a:gd name="T105" fmla="*/ 44 h 80"/>
                    <a:gd name="T106" fmla="*/ 19 w 52"/>
                    <a:gd name="T107" fmla="*/ 45 h 80"/>
                    <a:gd name="T108" fmla="*/ 27 w 52"/>
                    <a:gd name="T109" fmla="*/ 46 h 80"/>
                    <a:gd name="T110" fmla="*/ 27 w 52"/>
                    <a:gd name="T111" fmla="*/ 46 h 80"/>
                    <a:gd name="T112" fmla="*/ 32 w 52"/>
                    <a:gd name="T113" fmla="*/ 45 h 80"/>
                    <a:gd name="T114" fmla="*/ 34 w 52"/>
                    <a:gd name="T115" fmla="*/ 44 h 80"/>
                    <a:gd name="T116" fmla="*/ 36 w 52"/>
                    <a:gd name="T117" fmla="*/ 43 h 80"/>
                    <a:gd name="T118" fmla="*/ 38 w 52"/>
                    <a:gd name="T119" fmla="*/ 38 h 80"/>
                    <a:gd name="T120" fmla="*/ 38 w 52"/>
                    <a:gd name="T121" fmla="*/ 29 h 80"/>
                    <a:gd name="T122" fmla="*/ 38 w 52"/>
                    <a:gd name="T123"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 h="80">
                      <a:moveTo>
                        <a:pt x="13" y="8"/>
                      </a:moveTo>
                      <a:lnTo>
                        <a:pt x="13" y="8"/>
                      </a:lnTo>
                      <a:lnTo>
                        <a:pt x="13" y="8"/>
                      </a:lnTo>
                      <a:lnTo>
                        <a:pt x="16" y="4"/>
                      </a:lnTo>
                      <a:lnTo>
                        <a:pt x="20" y="1"/>
                      </a:lnTo>
                      <a:lnTo>
                        <a:pt x="25" y="0"/>
                      </a:lnTo>
                      <a:lnTo>
                        <a:pt x="30" y="0"/>
                      </a:lnTo>
                      <a:lnTo>
                        <a:pt x="30" y="0"/>
                      </a:lnTo>
                      <a:lnTo>
                        <a:pt x="37" y="0"/>
                      </a:lnTo>
                      <a:lnTo>
                        <a:pt x="42" y="2"/>
                      </a:lnTo>
                      <a:lnTo>
                        <a:pt x="46" y="4"/>
                      </a:lnTo>
                      <a:lnTo>
                        <a:pt x="49" y="8"/>
                      </a:lnTo>
                      <a:lnTo>
                        <a:pt x="51" y="13"/>
                      </a:lnTo>
                      <a:lnTo>
                        <a:pt x="51" y="17"/>
                      </a:lnTo>
                      <a:lnTo>
                        <a:pt x="52" y="29"/>
                      </a:lnTo>
                      <a:lnTo>
                        <a:pt x="52" y="29"/>
                      </a:lnTo>
                      <a:lnTo>
                        <a:pt x="51" y="41"/>
                      </a:lnTo>
                      <a:lnTo>
                        <a:pt x="50" y="45"/>
                      </a:lnTo>
                      <a:lnTo>
                        <a:pt x="49" y="48"/>
                      </a:lnTo>
                      <a:lnTo>
                        <a:pt x="45" y="52"/>
                      </a:lnTo>
                      <a:lnTo>
                        <a:pt x="42" y="54"/>
                      </a:lnTo>
                      <a:lnTo>
                        <a:pt x="37" y="56"/>
                      </a:lnTo>
                      <a:lnTo>
                        <a:pt x="30" y="56"/>
                      </a:lnTo>
                      <a:lnTo>
                        <a:pt x="30" y="56"/>
                      </a:lnTo>
                      <a:lnTo>
                        <a:pt x="25" y="56"/>
                      </a:lnTo>
                      <a:lnTo>
                        <a:pt x="20" y="55"/>
                      </a:lnTo>
                      <a:lnTo>
                        <a:pt x="16" y="52"/>
                      </a:lnTo>
                      <a:lnTo>
                        <a:pt x="14" y="48"/>
                      </a:lnTo>
                      <a:lnTo>
                        <a:pt x="13" y="48"/>
                      </a:lnTo>
                      <a:lnTo>
                        <a:pt x="13" y="80"/>
                      </a:lnTo>
                      <a:lnTo>
                        <a:pt x="0" y="80"/>
                      </a:lnTo>
                      <a:lnTo>
                        <a:pt x="0" y="0"/>
                      </a:lnTo>
                      <a:lnTo>
                        <a:pt x="13" y="0"/>
                      </a:lnTo>
                      <a:lnTo>
                        <a:pt x="13" y="8"/>
                      </a:lnTo>
                      <a:close/>
                      <a:moveTo>
                        <a:pt x="38" y="29"/>
                      </a:moveTo>
                      <a:lnTo>
                        <a:pt x="38" y="29"/>
                      </a:lnTo>
                      <a:lnTo>
                        <a:pt x="38" y="21"/>
                      </a:lnTo>
                      <a:lnTo>
                        <a:pt x="37" y="15"/>
                      </a:lnTo>
                      <a:lnTo>
                        <a:pt x="36" y="13"/>
                      </a:lnTo>
                      <a:lnTo>
                        <a:pt x="33" y="11"/>
                      </a:lnTo>
                      <a:lnTo>
                        <a:pt x="30" y="9"/>
                      </a:lnTo>
                      <a:lnTo>
                        <a:pt x="27" y="9"/>
                      </a:lnTo>
                      <a:lnTo>
                        <a:pt x="27" y="9"/>
                      </a:lnTo>
                      <a:lnTo>
                        <a:pt x="22" y="9"/>
                      </a:lnTo>
                      <a:lnTo>
                        <a:pt x="18" y="11"/>
                      </a:lnTo>
                      <a:lnTo>
                        <a:pt x="16" y="13"/>
                      </a:lnTo>
                      <a:lnTo>
                        <a:pt x="15" y="15"/>
                      </a:lnTo>
                      <a:lnTo>
                        <a:pt x="13" y="20"/>
                      </a:lnTo>
                      <a:lnTo>
                        <a:pt x="13" y="29"/>
                      </a:lnTo>
                      <a:lnTo>
                        <a:pt x="13" y="29"/>
                      </a:lnTo>
                      <a:lnTo>
                        <a:pt x="14" y="36"/>
                      </a:lnTo>
                      <a:lnTo>
                        <a:pt x="15" y="42"/>
                      </a:lnTo>
                      <a:lnTo>
                        <a:pt x="17" y="44"/>
                      </a:lnTo>
                      <a:lnTo>
                        <a:pt x="19" y="45"/>
                      </a:lnTo>
                      <a:lnTo>
                        <a:pt x="27" y="46"/>
                      </a:lnTo>
                      <a:lnTo>
                        <a:pt x="27" y="46"/>
                      </a:lnTo>
                      <a:lnTo>
                        <a:pt x="32" y="45"/>
                      </a:lnTo>
                      <a:lnTo>
                        <a:pt x="34" y="44"/>
                      </a:lnTo>
                      <a:lnTo>
                        <a:pt x="36" y="43"/>
                      </a:lnTo>
                      <a:lnTo>
                        <a:pt x="38" y="38"/>
                      </a:lnTo>
                      <a:lnTo>
                        <a:pt x="38" y="29"/>
                      </a:lnTo>
                      <a:lnTo>
                        <a:pt x="38" y="29"/>
                      </a:lnTo>
                      <a:close/>
                    </a:path>
                  </a:pathLst>
                </a:custGeom>
                <a:solidFill>
                  <a:srgbClr val="75B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345" name="Gruppieren 344"/>
            <p:cNvGrpSpPr/>
            <p:nvPr/>
          </p:nvGrpSpPr>
          <p:grpSpPr>
            <a:xfrm>
              <a:off x="3006900" y="2379069"/>
              <a:ext cx="1454153" cy="995363"/>
              <a:chOff x="3366940" y="2883125"/>
              <a:chExt cx="1454153" cy="995363"/>
            </a:xfrm>
          </p:grpSpPr>
          <p:sp>
            <p:nvSpPr>
              <p:cNvPr id="401" name="Freeform 1641"/>
              <p:cNvSpPr>
                <a:spLocks/>
              </p:cNvSpPr>
              <p:nvPr/>
            </p:nvSpPr>
            <p:spPr bwMode="auto">
              <a:xfrm>
                <a:off x="3366940" y="2883125"/>
                <a:ext cx="1454153" cy="995363"/>
              </a:xfrm>
              <a:custGeom>
                <a:avLst/>
                <a:gdLst>
                  <a:gd name="T0" fmla="*/ 110 w 916"/>
                  <a:gd name="T1" fmla="*/ 269 h 627"/>
                  <a:gd name="T2" fmla="*/ 112 w 916"/>
                  <a:gd name="T3" fmla="*/ 233 h 627"/>
                  <a:gd name="T4" fmla="*/ 125 w 916"/>
                  <a:gd name="T5" fmla="*/ 182 h 627"/>
                  <a:gd name="T6" fmla="*/ 147 w 916"/>
                  <a:gd name="T7" fmla="*/ 134 h 627"/>
                  <a:gd name="T8" fmla="*/ 167 w 916"/>
                  <a:gd name="T9" fmla="*/ 105 h 627"/>
                  <a:gd name="T10" fmla="*/ 203 w 916"/>
                  <a:gd name="T11" fmla="*/ 67 h 627"/>
                  <a:gd name="T12" fmla="*/ 246 w 916"/>
                  <a:gd name="T13" fmla="*/ 37 h 627"/>
                  <a:gd name="T14" fmla="*/ 278 w 916"/>
                  <a:gd name="T15" fmla="*/ 20 h 627"/>
                  <a:gd name="T16" fmla="*/ 329 w 916"/>
                  <a:gd name="T17" fmla="*/ 5 h 627"/>
                  <a:gd name="T18" fmla="*/ 383 w 916"/>
                  <a:gd name="T19" fmla="*/ 0 h 627"/>
                  <a:gd name="T20" fmla="*/ 422 w 916"/>
                  <a:gd name="T21" fmla="*/ 3 h 627"/>
                  <a:gd name="T22" fmla="*/ 478 w 916"/>
                  <a:gd name="T23" fmla="*/ 17 h 627"/>
                  <a:gd name="T24" fmla="*/ 529 w 916"/>
                  <a:gd name="T25" fmla="*/ 42 h 627"/>
                  <a:gd name="T26" fmla="*/ 560 w 916"/>
                  <a:gd name="T27" fmla="*/ 65 h 627"/>
                  <a:gd name="T28" fmla="*/ 599 w 916"/>
                  <a:gd name="T29" fmla="*/ 106 h 627"/>
                  <a:gd name="T30" fmla="*/ 629 w 916"/>
                  <a:gd name="T31" fmla="*/ 153 h 627"/>
                  <a:gd name="T32" fmla="*/ 646 w 916"/>
                  <a:gd name="T33" fmla="*/ 142 h 627"/>
                  <a:gd name="T34" fmla="*/ 676 w 916"/>
                  <a:gd name="T35" fmla="*/ 132 h 627"/>
                  <a:gd name="T36" fmla="*/ 706 w 916"/>
                  <a:gd name="T37" fmla="*/ 127 h 627"/>
                  <a:gd name="T38" fmla="*/ 731 w 916"/>
                  <a:gd name="T39" fmla="*/ 130 h 627"/>
                  <a:gd name="T40" fmla="*/ 765 w 916"/>
                  <a:gd name="T41" fmla="*/ 141 h 627"/>
                  <a:gd name="T42" fmla="*/ 795 w 916"/>
                  <a:gd name="T43" fmla="*/ 164 h 627"/>
                  <a:gd name="T44" fmla="*/ 812 w 916"/>
                  <a:gd name="T45" fmla="*/ 183 h 627"/>
                  <a:gd name="T46" fmla="*/ 827 w 916"/>
                  <a:gd name="T47" fmla="*/ 215 h 627"/>
                  <a:gd name="T48" fmla="*/ 832 w 916"/>
                  <a:gd name="T49" fmla="*/ 251 h 627"/>
                  <a:gd name="T50" fmla="*/ 830 w 916"/>
                  <a:gd name="T51" fmla="*/ 271 h 627"/>
                  <a:gd name="T52" fmla="*/ 827 w 916"/>
                  <a:gd name="T53" fmla="*/ 288 h 627"/>
                  <a:gd name="T54" fmla="*/ 855 w 916"/>
                  <a:gd name="T55" fmla="*/ 309 h 627"/>
                  <a:gd name="T56" fmla="*/ 878 w 916"/>
                  <a:gd name="T57" fmla="*/ 335 h 627"/>
                  <a:gd name="T58" fmla="*/ 893 w 916"/>
                  <a:gd name="T59" fmla="*/ 354 h 627"/>
                  <a:gd name="T60" fmla="*/ 908 w 916"/>
                  <a:gd name="T61" fmla="*/ 386 h 627"/>
                  <a:gd name="T62" fmla="*/ 915 w 916"/>
                  <a:gd name="T63" fmla="*/ 421 h 627"/>
                  <a:gd name="T64" fmla="*/ 916 w 916"/>
                  <a:gd name="T65" fmla="*/ 445 h 627"/>
                  <a:gd name="T66" fmla="*/ 910 w 916"/>
                  <a:gd name="T67" fmla="*/ 498 h 627"/>
                  <a:gd name="T68" fmla="*/ 887 w 916"/>
                  <a:gd name="T69" fmla="*/ 543 h 627"/>
                  <a:gd name="T70" fmla="*/ 864 w 916"/>
                  <a:gd name="T71" fmla="*/ 571 h 627"/>
                  <a:gd name="T72" fmla="*/ 821 w 916"/>
                  <a:gd name="T73" fmla="*/ 602 h 627"/>
                  <a:gd name="T74" fmla="*/ 772 w 916"/>
                  <a:gd name="T75" fmla="*/ 622 h 627"/>
                  <a:gd name="T76" fmla="*/ 733 w 916"/>
                  <a:gd name="T77" fmla="*/ 627 h 627"/>
                  <a:gd name="T78" fmla="*/ 190 w 916"/>
                  <a:gd name="T79" fmla="*/ 627 h 627"/>
                  <a:gd name="T80" fmla="*/ 185 w 916"/>
                  <a:gd name="T81" fmla="*/ 627 h 627"/>
                  <a:gd name="T82" fmla="*/ 162 w 916"/>
                  <a:gd name="T83" fmla="*/ 626 h 627"/>
                  <a:gd name="T84" fmla="*/ 111 w 916"/>
                  <a:gd name="T85" fmla="*/ 614 h 627"/>
                  <a:gd name="T86" fmla="*/ 66 w 916"/>
                  <a:gd name="T87" fmla="*/ 587 h 627"/>
                  <a:gd name="T88" fmla="*/ 40 w 916"/>
                  <a:gd name="T89" fmla="*/ 561 h 627"/>
                  <a:gd name="T90" fmla="*/ 13 w 916"/>
                  <a:gd name="T91" fmla="*/ 518 h 627"/>
                  <a:gd name="T92" fmla="*/ 1 w 916"/>
                  <a:gd name="T93" fmla="*/ 467 h 627"/>
                  <a:gd name="T94" fmla="*/ 0 w 916"/>
                  <a:gd name="T95" fmla="*/ 436 h 627"/>
                  <a:gd name="T96" fmla="*/ 7 w 916"/>
                  <a:gd name="T97" fmla="*/ 397 h 627"/>
                  <a:gd name="T98" fmla="*/ 23 w 916"/>
                  <a:gd name="T99" fmla="*/ 362 h 627"/>
                  <a:gd name="T100" fmla="*/ 39 w 916"/>
                  <a:gd name="T101" fmla="*/ 340 h 627"/>
                  <a:gd name="T102" fmla="*/ 66 w 916"/>
                  <a:gd name="T103" fmla="*/ 312 h 627"/>
                  <a:gd name="T104" fmla="*/ 99 w 916"/>
                  <a:gd name="T105" fmla="*/ 290 h 627"/>
                  <a:gd name="T106" fmla="*/ 111 w 916"/>
                  <a:gd name="T107" fmla="*/ 27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627">
                    <a:moveTo>
                      <a:pt x="111" y="277"/>
                    </a:moveTo>
                    <a:lnTo>
                      <a:pt x="111" y="277"/>
                    </a:lnTo>
                    <a:lnTo>
                      <a:pt x="110" y="269"/>
                    </a:lnTo>
                    <a:lnTo>
                      <a:pt x="110" y="269"/>
                    </a:lnTo>
                    <a:lnTo>
                      <a:pt x="111" y="251"/>
                    </a:lnTo>
                    <a:lnTo>
                      <a:pt x="112" y="233"/>
                    </a:lnTo>
                    <a:lnTo>
                      <a:pt x="115" y="216"/>
                    </a:lnTo>
                    <a:lnTo>
                      <a:pt x="120" y="199"/>
                    </a:lnTo>
                    <a:lnTo>
                      <a:pt x="125" y="182"/>
                    </a:lnTo>
                    <a:lnTo>
                      <a:pt x="130" y="166"/>
                    </a:lnTo>
                    <a:lnTo>
                      <a:pt x="138" y="150"/>
                    </a:lnTo>
                    <a:lnTo>
                      <a:pt x="147" y="134"/>
                    </a:lnTo>
                    <a:lnTo>
                      <a:pt x="147" y="134"/>
                    </a:lnTo>
                    <a:lnTo>
                      <a:pt x="156" y="120"/>
                    </a:lnTo>
                    <a:lnTo>
                      <a:pt x="167" y="105"/>
                    </a:lnTo>
                    <a:lnTo>
                      <a:pt x="178" y="92"/>
                    </a:lnTo>
                    <a:lnTo>
                      <a:pt x="190" y="79"/>
                    </a:lnTo>
                    <a:lnTo>
                      <a:pt x="203" y="67"/>
                    </a:lnTo>
                    <a:lnTo>
                      <a:pt x="217" y="56"/>
                    </a:lnTo>
                    <a:lnTo>
                      <a:pt x="231" y="46"/>
                    </a:lnTo>
                    <a:lnTo>
                      <a:pt x="246" y="37"/>
                    </a:lnTo>
                    <a:lnTo>
                      <a:pt x="246" y="37"/>
                    </a:lnTo>
                    <a:lnTo>
                      <a:pt x="262" y="28"/>
                    </a:lnTo>
                    <a:lnTo>
                      <a:pt x="278" y="20"/>
                    </a:lnTo>
                    <a:lnTo>
                      <a:pt x="294" y="14"/>
                    </a:lnTo>
                    <a:lnTo>
                      <a:pt x="312" y="10"/>
                    </a:lnTo>
                    <a:lnTo>
                      <a:pt x="329" y="5"/>
                    </a:lnTo>
                    <a:lnTo>
                      <a:pt x="346" y="3"/>
                    </a:lnTo>
                    <a:lnTo>
                      <a:pt x="365" y="1"/>
                    </a:lnTo>
                    <a:lnTo>
                      <a:pt x="383" y="0"/>
                    </a:lnTo>
                    <a:lnTo>
                      <a:pt x="383" y="0"/>
                    </a:lnTo>
                    <a:lnTo>
                      <a:pt x="402" y="1"/>
                    </a:lnTo>
                    <a:lnTo>
                      <a:pt x="422" y="3"/>
                    </a:lnTo>
                    <a:lnTo>
                      <a:pt x="441" y="6"/>
                    </a:lnTo>
                    <a:lnTo>
                      <a:pt x="460" y="11"/>
                    </a:lnTo>
                    <a:lnTo>
                      <a:pt x="478" y="17"/>
                    </a:lnTo>
                    <a:lnTo>
                      <a:pt x="495" y="24"/>
                    </a:lnTo>
                    <a:lnTo>
                      <a:pt x="513" y="32"/>
                    </a:lnTo>
                    <a:lnTo>
                      <a:pt x="529" y="42"/>
                    </a:lnTo>
                    <a:lnTo>
                      <a:pt x="529" y="42"/>
                    </a:lnTo>
                    <a:lnTo>
                      <a:pt x="545" y="54"/>
                    </a:lnTo>
                    <a:lnTo>
                      <a:pt x="560" y="65"/>
                    </a:lnTo>
                    <a:lnTo>
                      <a:pt x="574" y="78"/>
                    </a:lnTo>
                    <a:lnTo>
                      <a:pt x="587" y="92"/>
                    </a:lnTo>
                    <a:lnTo>
                      <a:pt x="599" y="106"/>
                    </a:lnTo>
                    <a:lnTo>
                      <a:pt x="610" y="121"/>
                    </a:lnTo>
                    <a:lnTo>
                      <a:pt x="619" y="137"/>
                    </a:lnTo>
                    <a:lnTo>
                      <a:pt x="629" y="153"/>
                    </a:lnTo>
                    <a:lnTo>
                      <a:pt x="629" y="153"/>
                    </a:lnTo>
                    <a:lnTo>
                      <a:pt x="638" y="148"/>
                    </a:lnTo>
                    <a:lnTo>
                      <a:pt x="646" y="142"/>
                    </a:lnTo>
                    <a:lnTo>
                      <a:pt x="656" y="138"/>
                    </a:lnTo>
                    <a:lnTo>
                      <a:pt x="666" y="134"/>
                    </a:lnTo>
                    <a:lnTo>
                      <a:pt x="676" y="132"/>
                    </a:lnTo>
                    <a:lnTo>
                      <a:pt x="685" y="130"/>
                    </a:lnTo>
                    <a:lnTo>
                      <a:pt x="695" y="128"/>
                    </a:lnTo>
                    <a:lnTo>
                      <a:pt x="706" y="127"/>
                    </a:lnTo>
                    <a:lnTo>
                      <a:pt x="706" y="127"/>
                    </a:lnTo>
                    <a:lnTo>
                      <a:pt x="719" y="128"/>
                    </a:lnTo>
                    <a:lnTo>
                      <a:pt x="731" y="130"/>
                    </a:lnTo>
                    <a:lnTo>
                      <a:pt x="742" y="133"/>
                    </a:lnTo>
                    <a:lnTo>
                      <a:pt x="754" y="137"/>
                    </a:lnTo>
                    <a:lnTo>
                      <a:pt x="765" y="141"/>
                    </a:lnTo>
                    <a:lnTo>
                      <a:pt x="776" y="148"/>
                    </a:lnTo>
                    <a:lnTo>
                      <a:pt x="786" y="155"/>
                    </a:lnTo>
                    <a:lnTo>
                      <a:pt x="795" y="164"/>
                    </a:lnTo>
                    <a:lnTo>
                      <a:pt x="795" y="164"/>
                    </a:lnTo>
                    <a:lnTo>
                      <a:pt x="804" y="173"/>
                    </a:lnTo>
                    <a:lnTo>
                      <a:pt x="812" y="183"/>
                    </a:lnTo>
                    <a:lnTo>
                      <a:pt x="817" y="193"/>
                    </a:lnTo>
                    <a:lnTo>
                      <a:pt x="822" y="204"/>
                    </a:lnTo>
                    <a:lnTo>
                      <a:pt x="827" y="215"/>
                    </a:lnTo>
                    <a:lnTo>
                      <a:pt x="830" y="227"/>
                    </a:lnTo>
                    <a:lnTo>
                      <a:pt x="831" y="239"/>
                    </a:lnTo>
                    <a:lnTo>
                      <a:pt x="832" y="251"/>
                    </a:lnTo>
                    <a:lnTo>
                      <a:pt x="832" y="251"/>
                    </a:lnTo>
                    <a:lnTo>
                      <a:pt x="831" y="261"/>
                    </a:lnTo>
                    <a:lnTo>
                      <a:pt x="830" y="271"/>
                    </a:lnTo>
                    <a:lnTo>
                      <a:pt x="829" y="280"/>
                    </a:lnTo>
                    <a:lnTo>
                      <a:pt x="827" y="288"/>
                    </a:lnTo>
                    <a:lnTo>
                      <a:pt x="827" y="288"/>
                    </a:lnTo>
                    <a:lnTo>
                      <a:pt x="836" y="295"/>
                    </a:lnTo>
                    <a:lnTo>
                      <a:pt x="846" y="301"/>
                    </a:lnTo>
                    <a:lnTo>
                      <a:pt x="855" y="309"/>
                    </a:lnTo>
                    <a:lnTo>
                      <a:pt x="863" y="317"/>
                    </a:lnTo>
                    <a:lnTo>
                      <a:pt x="871" y="325"/>
                    </a:lnTo>
                    <a:lnTo>
                      <a:pt x="878" y="335"/>
                    </a:lnTo>
                    <a:lnTo>
                      <a:pt x="886" y="344"/>
                    </a:lnTo>
                    <a:lnTo>
                      <a:pt x="893" y="354"/>
                    </a:lnTo>
                    <a:lnTo>
                      <a:pt x="893" y="354"/>
                    </a:lnTo>
                    <a:lnTo>
                      <a:pt x="898" y="365"/>
                    </a:lnTo>
                    <a:lnTo>
                      <a:pt x="903" y="376"/>
                    </a:lnTo>
                    <a:lnTo>
                      <a:pt x="908" y="386"/>
                    </a:lnTo>
                    <a:lnTo>
                      <a:pt x="911" y="397"/>
                    </a:lnTo>
                    <a:lnTo>
                      <a:pt x="913" y="409"/>
                    </a:lnTo>
                    <a:lnTo>
                      <a:pt x="915" y="421"/>
                    </a:lnTo>
                    <a:lnTo>
                      <a:pt x="916" y="433"/>
                    </a:lnTo>
                    <a:lnTo>
                      <a:pt x="916" y="445"/>
                    </a:lnTo>
                    <a:lnTo>
                      <a:pt x="916" y="445"/>
                    </a:lnTo>
                    <a:lnTo>
                      <a:pt x="916" y="463"/>
                    </a:lnTo>
                    <a:lnTo>
                      <a:pt x="913" y="480"/>
                    </a:lnTo>
                    <a:lnTo>
                      <a:pt x="910" y="498"/>
                    </a:lnTo>
                    <a:lnTo>
                      <a:pt x="903" y="514"/>
                    </a:lnTo>
                    <a:lnTo>
                      <a:pt x="896" y="529"/>
                    </a:lnTo>
                    <a:lnTo>
                      <a:pt x="887" y="543"/>
                    </a:lnTo>
                    <a:lnTo>
                      <a:pt x="876" y="557"/>
                    </a:lnTo>
                    <a:lnTo>
                      <a:pt x="864" y="571"/>
                    </a:lnTo>
                    <a:lnTo>
                      <a:pt x="864" y="571"/>
                    </a:lnTo>
                    <a:lnTo>
                      <a:pt x="850" y="583"/>
                    </a:lnTo>
                    <a:lnTo>
                      <a:pt x="836" y="594"/>
                    </a:lnTo>
                    <a:lnTo>
                      <a:pt x="821" y="602"/>
                    </a:lnTo>
                    <a:lnTo>
                      <a:pt x="805" y="611"/>
                    </a:lnTo>
                    <a:lnTo>
                      <a:pt x="789" y="617"/>
                    </a:lnTo>
                    <a:lnTo>
                      <a:pt x="772" y="622"/>
                    </a:lnTo>
                    <a:lnTo>
                      <a:pt x="753" y="625"/>
                    </a:lnTo>
                    <a:lnTo>
                      <a:pt x="735" y="627"/>
                    </a:lnTo>
                    <a:lnTo>
                      <a:pt x="733" y="627"/>
                    </a:lnTo>
                    <a:lnTo>
                      <a:pt x="732" y="627"/>
                    </a:lnTo>
                    <a:lnTo>
                      <a:pt x="732" y="627"/>
                    </a:lnTo>
                    <a:lnTo>
                      <a:pt x="190" y="627"/>
                    </a:lnTo>
                    <a:lnTo>
                      <a:pt x="190" y="627"/>
                    </a:lnTo>
                    <a:lnTo>
                      <a:pt x="185" y="627"/>
                    </a:lnTo>
                    <a:lnTo>
                      <a:pt x="185" y="627"/>
                    </a:lnTo>
                    <a:lnTo>
                      <a:pt x="180" y="627"/>
                    </a:lnTo>
                    <a:lnTo>
                      <a:pt x="180" y="627"/>
                    </a:lnTo>
                    <a:lnTo>
                      <a:pt x="162" y="626"/>
                    </a:lnTo>
                    <a:lnTo>
                      <a:pt x="144" y="624"/>
                    </a:lnTo>
                    <a:lnTo>
                      <a:pt x="127" y="620"/>
                    </a:lnTo>
                    <a:lnTo>
                      <a:pt x="111" y="614"/>
                    </a:lnTo>
                    <a:lnTo>
                      <a:pt x="95" y="607"/>
                    </a:lnTo>
                    <a:lnTo>
                      <a:pt x="81" y="598"/>
                    </a:lnTo>
                    <a:lnTo>
                      <a:pt x="66" y="587"/>
                    </a:lnTo>
                    <a:lnTo>
                      <a:pt x="53" y="575"/>
                    </a:lnTo>
                    <a:lnTo>
                      <a:pt x="53" y="575"/>
                    </a:lnTo>
                    <a:lnTo>
                      <a:pt x="40" y="561"/>
                    </a:lnTo>
                    <a:lnTo>
                      <a:pt x="29" y="547"/>
                    </a:lnTo>
                    <a:lnTo>
                      <a:pt x="20" y="533"/>
                    </a:lnTo>
                    <a:lnTo>
                      <a:pt x="13" y="518"/>
                    </a:lnTo>
                    <a:lnTo>
                      <a:pt x="7" y="502"/>
                    </a:lnTo>
                    <a:lnTo>
                      <a:pt x="3" y="485"/>
                    </a:lnTo>
                    <a:lnTo>
                      <a:pt x="1" y="467"/>
                    </a:lnTo>
                    <a:lnTo>
                      <a:pt x="0" y="449"/>
                    </a:lnTo>
                    <a:lnTo>
                      <a:pt x="0" y="449"/>
                    </a:lnTo>
                    <a:lnTo>
                      <a:pt x="0" y="436"/>
                    </a:lnTo>
                    <a:lnTo>
                      <a:pt x="2" y="423"/>
                    </a:lnTo>
                    <a:lnTo>
                      <a:pt x="4" y="410"/>
                    </a:lnTo>
                    <a:lnTo>
                      <a:pt x="7" y="397"/>
                    </a:lnTo>
                    <a:lnTo>
                      <a:pt x="12" y="385"/>
                    </a:lnTo>
                    <a:lnTo>
                      <a:pt x="17" y="373"/>
                    </a:lnTo>
                    <a:lnTo>
                      <a:pt x="23" y="362"/>
                    </a:lnTo>
                    <a:lnTo>
                      <a:pt x="30" y="351"/>
                    </a:lnTo>
                    <a:lnTo>
                      <a:pt x="30" y="351"/>
                    </a:lnTo>
                    <a:lnTo>
                      <a:pt x="39" y="340"/>
                    </a:lnTo>
                    <a:lnTo>
                      <a:pt x="47" y="329"/>
                    </a:lnTo>
                    <a:lnTo>
                      <a:pt x="56" y="321"/>
                    </a:lnTo>
                    <a:lnTo>
                      <a:pt x="66" y="312"/>
                    </a:lnTo>
                    <a:lnTo>
                      <a:pt x="76" y="304"/>
                    </a:lnTo>
                    <a:lnTo>
                      <a:pt x="87" y="297"/>
                    </a:lnTo>
                    <a:lnTo>
                      <a:pt x="99" y="290"/>
                    </a:lnTo>
                    <a:lnTo>
                      <a:pt x="111" y="285"/>
                    </a:lnTo>
                    <a:lnTo>
                      <a:pt x="111" y="285"/>
                    </a:lnTo>
                    <a:lnTo>
                      <a:pt x="111" y="277"/>
                    </a:lnTo>
                    <a:close/>
                  </a:path>
                </a:pathLst>
              </a:custGeom>
              <a:solidFill>
                <a:srgbClr val="F695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2" name="Freeform 1642"/>
              <p:cNvSpPr>
                <a:spLocks/>
              </p:cNvSpPr>
              <p:nvPr/>
            </p:nvSpPr>
            <p:spPr bwMode="auto">
              <a:xfrm>
                <a:off x="3366940" y="2883125"/>
                <a:ext cx="1454153" cy="995363"/>
              </a:xfrm>
              <a:custGeom>
                <a:avLst/>
                <a:gdLst>
                  <a:gd name="T0" fmla="*/ 110 w 916"/>
                  <a:gd name="T1" fmla="*/ 269 h 627"/>
                  <a:gd name="T2" fmla="*/ 112 w 916"/>
                  <a:gd name="T3" fmla="*/ 233 h 627"/>
                  <a:gd name="T4" fmla="*/ 125 w 916"/>
                  <a:gd name="T5" fmla="*/ 182 h 627"/>
                  <a:gd name="T6" fmla="*/ 147 w 916"/>
                  <a:gd name="T7" fmla="*/ 134 h 627"/>
                  <a:gd name="T8" fmla="*/ 167 w 916"/>
                  <a:gd name="T9" fmla="*/ 105 h 627"/>
                  <a:gd name="T10" fmla="*/ 203 w 916"/>
                  <a:gd name="T11" fmla="*/ 67 h 627"/>
                  <a:gd name="T12" fmla="*/ 246 w 916"/>
                  <a:gd name="T13" fmla="*/ 37 h 627"/>
                  <a:gd name="T14" fmla="*/ 278 w 916"/>
                  <a:gd name="T15" fmla="*/ 20 h 627"/>
                  <a:gd name="T16" fmla="*/ 329 w 916"/>
                  <a:gd name="T17" fmla="*/ 5 h 627"/>
                  <a:gd name="T18" fmla="*/ 383 w 916"/>
                  <a:gd name="T19" fmla="*/ 0 h 627"/>
                  <a:gd name="T20" fmla="*/ 422 w 916"/>
                  <a:gd name="T21" fmla="*/ 3 h 627"/>
                  <a:gd name="T22" fmla="*/ 478 w 916"/>
                  <a:gd name="T23" fmla="*/ 17 h 627"/>
                  <a:gd name="T24" fmla="*/ 529 w 916"/>
                  <a:gd name="T25" fmla="*/ 42 h 627"/>
                  <a:gd name="T26" fmla="*/ 560 w 916"/>
                  <a:gd name="T27" fmla="*/ 65 h 627"/>
                  <a:gd name="T28" fmla="*/ 599 w 916"/>
                  <a:gd name="T29" fmla="*/ 106 h 627"/>
                  <a:gd name="T30" fmla="*/ 629 w 916"/>
                  <a:gd name="T31" fmla="*/ 153 h 627"/>
                  <a:gd name="T32" fmla="*/ 646 w 916"/>
                  <a:gd name="T33" fmla="*/ 142 h 627"/>
                  <a:gd name="T34" fmla="*/ 676 w 916"/>
                  <a:gd name="T35" fmla="*/ 132 h 627"/>
                  <a:gd name="T36" fmla="*/ 706 w 916"/>
                  <a:gd name="T37" fmla="*/ 127 h 627"/>
                  <a:gd name="T38" fmla="*/ 731 w 916"/>
                  <a:gd name="T39" fmla="*/ 130 h 627"/>
                  <a:gd name="T40" fmla="*/ 765 w 916"/>
                  <a:gd name="T41" fmla="*/ 141 h 627"/>
                  <a:gd name="T42" fmla="*/ 795 w 916"/>
                  <a:gd name="T43" fmla="*/ 164 h 627"/>
                  <a:gd name="T44" fmla="*/ 812 w 916"/>
                  <a:gd name="T45" fmla="*/ 183 h 627"/>
                  <a:gd name="T46" fmla="*/ 827 w 916"/>
                  <a:gd name="T47" fmla="*/ 215 h 627"/>
                  <a:gd name="T48" fmla="*/ 832 w 916"/>
                  <a:gd name="T49" fmla="*/ 251 h 627"/>
                  <a:gd name="T50" fmla="*/ 830 w 916"/>
                  <a:gd name="T51" fmla="*/ 271 h 627"/>
                  <a:gd name="T52" fmla="*/ 827 w 916"/>
                  <a:gd name="T53" fmla="*/ 288 h 627"/>
                  <a:gd name="T54" fmla="*/ 855 w 916"/>
                  <a:gd name="T55" fmla="*/ 309 h 627"/>
                  <a:gd name="T56" fmla="*/ 878 w 916"/>
                  <a:gd name="T57" fmla="*/ 335 h 627"/>
                  <a:gd name="T58" fmla="*/ 893 w 916"/>
                  <a:gd name="T59" fmla="*/ 354 h 627"/>
                  <a:gd name="T60" fmla="*/ 908 w 916"/>
                  <a:gd name="T61" fmla="*/ 386 h 627"/>
                  <a:gd name="T62" fmla="*/ 915 w 916"/>
                  <a:gd name="T63" fmla="*/ 421 h 627"/>
                  <a:gd name="T64" fmla="*/ 916 w 916"/>
                  <a:gd name="T65" fmla="*/ 445 h 627"/>
                  <a:gd name="T66" fmla="*/ 910 w 916"/>
                  <a:gd name="T67" fmla="*/ 498 h 627"/>
                  <a:gd name="T68" fmla="*/ 887 w 916"/>
                  <a:gd name="T69" fmla="*/ 543 h 627"/>
                  <a:gd name="T70" fmla="*/ 864 w 916"/>
                  <a:gd name="T71" fmla="*/ 571 h 627"/>
                  <a:gd name="T72" fmla="*/ 821 w 916"/>
                  <a:gd name="T73" fmla="*/ 602 h 627"/>
                  <a:gd name="T74" fmla="*/ 772 w 916"/>
                  <a:gd name="T75" fmla="*/ 622 h 627"/>
                  <a:gd name="T76" fmla="*/ 733 w 916"/>
                  <a:gd name="T77" fmla="*/ 627 h 627"/>
                  <a:gd name="T78" fmla="*/ 190 w 916"/>
                  <a:gd name="T79" fmla="*/ 627 h 627"/>
                  <a:gd name="T80" fmla="*/ 185 w 916"/>
                  <a:gd name="T81" fmla="*/ 627 h 627"/>
                  <a:gd name="T82" fmla="*/ 162 w 916"/>
                  <a:gd name="T83" fmla="*/ 626 h 627"/>
                  <a:gd name="T84" fmla="*/ 111 w 916"/>
                  <a:gd name="T85" fmla="*/ 614 h 627"/>
                  <a:gd name="T86" fmla="*/ 66 w 916"/>
                  <a:gd name="T87" fmla="*/ 587 h 627"/>
                  <a:gd name="T88" fmla="*/ 40 w 916"/>
                  <a:gd name="T89" fmla="*/ 561 h 627"/>
                  <a:gd name="T90" fmla="*/ 13 w 916"/>
                  <a:gd name="T91" fmla="*/ 518 h 627"/>
                  <a:gd name="T92" fmla="*/ 1 w 916"/>
                  <a:gd name="T93" fmla="*/ 467 h 627"/>
                  <a:gd name="T94" fmla="*/ 0 w 916"/>
                  <a:gd name="T95" fmla="*/ 436 h 627"/>
                  <a:gd name="T96" fmla="*/ 7 w 916"/>
                  <a:gd name="T97" fmla="*/ 397 h 627"/>
                  <a:gd name="T98" fmla="*/ 23 w 916"/>
                  <a:gd name="T99" fmla="*/ 362 h 627"/>
                  <a:gd name="T100" fmla="*/ 39 w 916"/>
                  <a:gd name="T101" fmla="*/ 340 h 627"/>
                  <a:gd name="T102" fmla="*/ 66 w 916"/>
                  <a:gd name="T103" fmla="*/ 312 h 627"/>
                  <a:gd name="T104" fmla="*/ 99 w 916"/>
                  <a:gd name="T105" fmla="*/ 290 h 627"/>
                  <a:gd name="T106" fmla="*/ 111 w 916"/>
                  <a:gd name="T107" fmla="*/ 27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627">
                    <a:moveTo>
                      <a:pt x="111" y="277"/>
                    </a:moveTo>
                    <a:lnTo>
                      <a:pt x="111" y="277"/>
                    </a:lnTo>
                    <a:lnTo>
                      <a:pt x="110" y="269"/>
                    </a:lnTo>
                    <a:lnTo>
                      <a:pt x="110" y="269"/>
                    </a:lnTo>
                    <a:lnTo>
                      <a:pt x="111" y="251"/>
                    </a:lnTo>
                    <a:lnTo>
                      <a:pt x="112" y="233"/>
                    </a:lnTo>
                    <a:lnTo>
                      <a:pt x="115" y="216"/>
                    </a:lnTo>
                    <a:lnTo>
                      <a:pt x="120" y="199"/>
                    </a:lnTo>
                    <a:lnTo>
                      <a:pt x="125" y="182"/>
                    </a:lnTo>
                    <a:lnTo>
                      <a:pt x="130" y="166"/>
                    </a:lnTo>
                    <a:lnTo>
                      <a:pt x="138" y="150"/>
                    </a:lnTo>
                    <a:lnTo>
                      <a:pt x="147" y="134"/>
                    </a:lnTo>
                    <a:lnTo>
                      <a:pt x="147" y="134"/>
                    </a:lnTo>
                    <a:lnTo>
                      <a:pt x="156" y="120"/>
                    </a:lnTo>
                    <a:lnTo>
                      <a:pt x="167" y="105"/>
                    </a:lnTo>
                    <a:lnTo>
                      <a:pt x="178" y="92"/>
                    </a:lnTo>
                    <a:lnTo>
                      <a:pt x="190" y="79"/>
                    </a:lnTo>
                    <a:lnTo>
                      <a:pt x="203" y="67"/>
                    </a:lnTo>
                    <a:lnTo>
                      <a:pt x="217" y="56"/>
                    </a:lnTo>
                    <a:lnTo>
                      <a:pt x="231" y="46"/>
                    </a:lnTo>
                    <a:lnTo>
                      <a:pt x="246" y="37"/>
                    </a:lnTo>
                    <a:lnTo>
                      <a:pt x="246" y="37"/>
                    </a:lnTo>
                    <a:lnTo>
                      <a:pt x="262" y="28"/>
                    </a:lnTo>
                    <a:lnTo>
                      <a:pt x="278" y="20"/>
                    </a:lnTo>
                    <a:lnTo>
                      <a:pt x="294" y="14"/>
                    </a:lnTo>
                    <a:lnTo>
                      <a:pt x="312" y="10"/>
                    </a:lnTo>
                    <a:lnTo>
                      <a:pt x="329" y="5"/>
                    </a:lnTo>
                    <a:lnTo>
                      <a:pt x="346" y="3"/>
                    </a:lnTo>
                    <a:lnTo>
                      <a:pt x="365" y="1"/>
                    </a:lnTo>
                    <a:lnTo>
                      <a:pt x="383" y="0"/>
                    </a:lnTo>
                    <a:lnTo>
                      <a:pt x="383" y="0"/>
                    </a:lnTo>
                    <a:lnTo>
                      <a:pt x="402" y="1"/>
                    </a:lnTo>
                    <a:lnTo>
                      <a:pt x="422" y="3"/>
                    </a:lnTo>
                    <a:lnTo>
                      <a:pt x="441" y="6"/>
                    </a:lnTo>
                    <a:lnTo>
                      <a:pt x="460" y="11"/>
                    </a:lnTo>
                    <a:lnTo>
                      <a:pt x="478" y="17"/>
                    </a:lnTo>
                    <a:lnTo>
                      <a:pt x="495" y="24"/>
                    </a:lnTo>
                    <a:lnTo>
                      <a:pt x="513" y="32"/>
                    </a:lnTo>
                    <a:lnTo>
                      <a:pt x="529" y="42"/>
                    </a:lnTo>
                    <a:lnTo>
                      <a:pt x="529" y="42"/>
                    </a:lnTo>
                    <a:lnTo>
                      <a:pt x="545" y="54"/>
                    </a:lnTo>
                    <a:lnTo>
                      <a:pt x="560" y="65"/>
                    </a:lnTo>
                    <a:lnTo>
                      <a:pt x="574" y="78"/>
                    </a:lnTo>
                    <a:lnTo>
                      <a:pt x="587" y="92"/>
                    </a:lnTo>
                    <a:lnTo>
                      <a:pt x="599" y="106"/>
                    </a:lnTo>
                    <a:lnTo>
                      <a:pt x="610" y="121"/>
                    </a:lnTo>
                    <a:lnTo>
                      <a:pt x="619" y="137"/>
                    </a:lnTo>
                    <a:lnTo>
                      <a:pt x="629" y="153"/>
                    </a:lnTo>
                    <a:lnTo>
                      <a:pt x="629" y="153"/>
                    </a:lnTo>
                    <a:lnTo>
                      <a:pt x="638" y="148"/>
                    </a:lnTo>
                    <a:lnTo>
                      <a:pt x="646" y="142"/>
                    </a:lnTo>
                    <a:lnTo>
                      <a:pt x="656" y="138"/>
                    </a:lnTo>
                    <a:lnTo>
                      <a:pt x="666" y="134"/>
                    </a:lnTo>
                    <a:lnTo>
                      <a:pt x="676" y="132"/>
                    </a:lnTo>
                    <a:lnTo>
                      <a:pt x="685" y="130"/>
                    </a:lnTo>
                    <a:lnTo>
                      <a:pt x="695" y="128"/>
                    </a:lnTo>
                    <a:lnTo>
                      <a:pt x="706" y="127"/>
                    </a:lnTo>
                    <a:lnTo>
                      <a:pt x="706" y="127"/>
                    </a:lnTo>
                    <a:lnTo>
                      <a:pt x="719" y="128"/>
                    </a:lnTo>
                    <a:lnTo>
                      <a:pt x="731" y="130"/>
                    </a:lnTo>
                    <a:lnTo>
                      <a:pt x="742" y="133"/>
                    </a:lnTo>
                    <a:lnTo>
                      <a:pt x="754" y="137"/>
                    </a:lnTo>
                    <a:lnTo>
                      <a:pt x="765" y="141"/>
                    </a:lnTo>
                    <a:lnTo>
                      <a:pt x="776" y="148"/>
                    </a:lnTo>
                    <a:lnTo>
                      <a:pt x="786" y="155"/>
                    </a:lnTo>
                    <a:lnTo>
                      <a:pt x="795" y="164"/>
                    </a:lnTo>
                    <a:lnTo>
                      <a:pt x="795" y="164"/>
                    </a:lnTo>
                    <a:lnTo>
                      <a:pt x="804" y="173"/>
                    </a:lnTo>
                    <a:lnTo>
                      <a:pt x="812" y="183"/>
                    </a:lnTo>
                    <a:lnTo>
                      <a:pt x="817" y="193"/>
                    </a:lnTo>
                    <a:lnTo>
                      <a:pt x="822" y="204"/>
                    </a:lnTo>
                    <a:lnTo>
                      <a:pt x="827" y="215"/>
                    </a:lnTo>
                    <a:lnTo>
                      <a:pt x="830" y="227"/>
                    </a:lnTo>
                    <a:lnTo>
                      <a:pt x="831" y="239"/>
                    </a:lnTo>
                    <a:lnTo>
                      <a:pt x="832" y="251"/>
                    </a:lnTo>
                    <a:lnTo>
                      <a:pt x="832" y="251"/>
                    </a:lnTo>
                    <a:lnTo>
                      <a:pt x="831" y="261"/>
                    </a:lnTo>
                    <a:lnTo>
                      <a:pt x="830" y="271"/>
                    </a:lnTo>
                    <a:lnTo>
                      <a:pt x="829" y="280"/>
                    </a:lnTo>
                    <a:lnTo>
                      <a:pt x="827" y="288"/>
                    </a:lnTo>
                    <a:lnTo>
                      <a:pt x="827" y="288"/>
                    </a:lnTo>
                    <a:lnTo>
                      <a:pt x="836" y="295"/>
                    </a:lnTo>
                    <a:lnTo>
                      <a:pt x="846" y="301"/>
                    </a:lnTo>
                    <a:lnTo>
                      <a:pt x="855" y="309"/>
                    </a:lnTo>
                    <a:lnTo>
                      <a:pt x="863" y="317"/>
                    </a:lnTo>
                    <a:lnTo>
                      <a:pt x="871" y="325"/>
                    </a:lnTo>
                    <a:lnTo>
                      <a:pt x="878" y="335"/>
                    </a:lnTo>
                    <a:lnTo>
                      <a:pt x="886" y="344"/>
                    </a:lnTo>
                    <a:lnTo>
                      <a:pt x="893" y="354"/>
                    </a:lnTo>
                    <a:lnTo>
                      <a:pt x="893" y="354"/>
                    </a:lnTo>
                    <a:lnTo>
                      <a:pt x="898" y="365"/>
                    </a:lnTo>
                    <a:lnTo>
                      <a:pt x="903" y="376"/>
                    </a:lnTo>
                    <a:lnTo>
                      <a:pt x="908" y="386"/>
                    </a:lnTo>
                    <a:lnTo>
                      <a:pt x="911" y="397"/>
                    </a:lnTo>
                    <a:lnTo>
                      <a:pt x="913" y="409"/>
                    </a:lnTo>
                    <a:lnTo>
                      <a:pt x="915" y="421"/>
                    </a:lnTo>
                    <a:lnTo>
                      <a:pt x="916" y="433"/>
                    </a:lnTo>
                    <a:lnTo>
                      <a:pt x="916" y="445"/>
                    </a:lnTo>
                    <a:lnTo>
                      <a:pt x="916" y="445"/>
                    </a:lnTo>
                    <a:lnTo>
                      <a:pt x="916" y="463"/>
                    </a:lnTo>
                    <a:lnTo>
                      <a:pt x="913" y="480"/>
                    </a:lnTo>
                    <a:lnTo>
                      <a:pt x="910" y="498"/>
                    </a:lnTo>
                    <a:lnTo>
                      <a:pt x="903" y="514"/>
                    </a:lnTo>
                    <a:lnTo>
                      <a:pt x="896" y="529"/>
                    </a:lnTo>
                    <a:lnTo>
                      <a:pt x="887" y="543"/>
                    </a:lnTo>
                    <a:lnTo>
                      <a:pt x="876" y="557"/>
                    </a:lnTo>
                    <a:lnTo>
                      <a:pt x="864" y="571"/>
                    </a:lnTo>
                    <a:lnTo>
                      <a:pt x="864" y="571"/>
                    </a:lnTo>
                    <a:lnTo>
                      <a:pt x="850" y="583"/>
                    </a:lnTo>
                    <a:lnTo>
                      <a:pt x="836" y="594"/>
                    </a:lnTo>
                    <a:lnTo>
                      <a:pt x="821" y="602"/>
                    </a:lnTo>
                    <a:lnTo>
                      <a:pt x="805" y="611"/>
                    </a:lnTo>
                    <a:lnTo>
                      <a:pt x="789" y="617"/>
                    </a:lnTo>
                    <a:lnTo>
                      <a:pt x="772" y="622"/>
                    </a:lnTo>
                    <a:lnTo>
                      <a:pt x="753" y="625"/>
                    </a:lnTo>
                    <a:lnTo>
                      <a:pt x="735" y="627"/>
                    </a:lnTo>
                    <a:lnTo>
                      <a:pt x="733" y="627"/>
                    </a:lnTo>
                    <a:lnTo>
                      <a:pt x="732" y="627"/>
                    </a:lnTo>
                    <a:lnTo>
                      <a:pt x="732" y="627"/>
                    </a:lnTo>
                    <a:lnTo>
                      <a:pt x="190" y="627"/>
                    </a:lnTo>
                    <a:lnTo>
                      <a:pt x="190" y="627"/>
                    </a:lnTo>
                    <a:lnTo>
                      <a:pt x="185" y="627"/>
                    </a:lnTo>
                    <a:lnTo>
                      <a:pt x="185" y="627"/>
                    </a:lnTo>
                    <a:lnTo>
                      <a:pt x="180" y="627"/>
                    </a:lnTo>
                    <a:lnTo>
                      <a:pt x="180" y="627"/>
                    </a:lnTo>
                    <a:lnTo>
                      <a:pt x="162" y="626"/>
                    </a:lnTo>
                    <a:lnTo>
                      <a:pt x="144" y="624"/>
                    </a:lnTo>
                    <a:lnTo>
                      <a:pt x="127" y="620"/>
                    </a:lnTo>
                    <a:lnTo>
                      <a:pt x="111" y="614"/>
                    </a:lnTo>
                    <a:lnTo>
                      <a:pt x="95" y="607"/>
                    </a:lnTo>
                    <a:lnTo>
                      <a:pt x="81" y="598"/>
                    </a:lnTo>
                    <a:lnTo>
                      <a:pt x="66" y="587"/>
                    </a:lnTo>
                    <a:lnTo>
                      <a:pt x="53" y="575"/>
                    </a:lnTo>
                    <a:lnTo>
                      <a:pt x="53" y="575"/>
                    </a:lnTo>
                    <a:lnTo>
                      <a:pt x="40" y="561"/>
                    </a:lnTo>
                    <a:lnTo>
                      <a:pt x="29" y="547"/>
                    </a:lnTo>
                    <a:lnTo>
                      <a:pt x="20" y="533"/>
                    </a:lnTo>
                    <a:lnTo>
                      <a:pt x="13" y="518"/>
                    </a:lnTo>
                    <a:lnTo>
                      <a:pt x="7" y="502"/>
                    </a:lnTo>
                    <a:lnTo>
                      <a:pt x="3" y="485"/>
                    </a:lnTo>
                    <a:lnTo>
                      <a:pt x="1" y="467"/>
                    </a:lnTo>
                    <a:lnTo>
                      <a:pt x="0" y="449"/>
                    </a:lnTo>
                    <a:lnTo>
                      <a:pt x="0" y="449"/>
                    </a:lnTo>
                    <a:lnTo>
                      <a:pt x="0" y="436"/>
                    </a:lnTo>
                    <a:lnTo>
                      <a:pt x="2" y="423"/>
                    </a:lnTo>
                    <a:lnTo>
                      <a:pt x="4" y="410"/>
                    </a:lnTo>
                    <a:lnTo>
                      <a:pt x="7" y="397"/>
                    </a:lnTo>
                    <a:lnTo>
                      <a:pt x="12" y="385"/>
                    </a:lnTo>
                    <a:lnTo>
                      <a:pt x="17" y="373"/>
                    </a:lnTo>
                    <a:lnTo>
                      <a:pt x="23" y="362"/>
                    </a:lnTo>
                    <a:lnTo>
                      <a:pt x="30" y="351"/>
                    </a:lnTo>
                    <a:lnTo>
                      <a:pt x="30" y="351"/>
                    </a:lnTo>
                    <a:lnTo>
                      <a:pt x="39" y="340"/>
                    </a:lnTo>
                    <a:lnTo>
                      <a:pt x="47" y="329"/>
                    </a:lnTo>
                    <a:lnTo>
                      <a:pt x="56" y="321"/>
                    </a:lnTo>
                    <a:lnTo>
                      <a:pt x="66" y="312"/>
                    </a:lnTo>
                    <a:lnTo>
                      <a:pt x="76" y="304"/>
                    </a:lnTo>
                    <a:lnTo>
                      <a:pt x="87" y="297"/>
                    </a:lnTo>
                    <a:lnTo>
                      <a:pt x="99" y="290"/>
                    </a:lnTo>
                    <a:lnTo>
                      <a:pt x="111" y="285"/>
                    </a:lnTo>
                    <a:lnTo>
                      <a:pt x="111" y="285"/>
                    </a:lnTo>
                    <a:lnTo>
                      <a:pt x="111"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403" name="Gruppieren 402"/>
              <p:cNvGrpSpPr/>
              <p:nvPr/>
            </p:nvGrpSpPr>
            <p:grpSpPr>
              <a:xfrm>
                <a:off x="3597127" y="3367313"/>
                <a:ext cx="396876" cy="396875"/>
                <a:chOff x="3597127" y="3367313"/>
                <a:chExt cx="396876" cy="396875"/>
              </a:xfrm>
            </p:grpSpPr>
            <p:sp>
              <p:nvSpPr>
                <p:cNvPr id="409" name="Freeform 1673"/>
                <p:cNvSpPr>
                  <a:spLocks/>
                </p:cNvSpPr>
                <p:nvPr/>
              </p:nvSpPr>
              <p:spPr bwMode="auto">
                <a:xfrm>
                  <a:off x="3597127" y="3367313"/>
                  <a:ext cx="396876" cy="396875"/>
                </a:xfrm>
                <a:custGeom>
                  <a:avLst/>
                  <a:gdLst>
                    <a:gd name="T0" fmla="*/ 36 w 250"/>
                    <a:gd name="T1" fmla="*/ 0 h 250"/>
                    <a:gd name="T2" fmla="*/ 36 w 250"/>
                    <a:gd name="T3" fmla="*/ 0 h 250"/>
                    <a:gd name="T4" fmla="*/ 31 w 250"/>
                    <a:gd name="T5" fmla="*/ 0 h 250"/>
                    <a:gd name="T6" fmla="*/ 24 w 250"/>
                    <a:gd name="T7" fmla="*/ 2 h 250"/>
                    <a:gd name="T8" fmla="*/ 18 w 250"/>
                    <a:gd name="T9" fmla="*/ 5 h 250"/>
                    <a:gd name="T10" fmla="*/ 11 w 250"/>
                    <a:gd name="T11" fmla="*/ 9 h 250"/>
                    <a:gd name="T12" fmla="*/ 8 w 250"/>
                    <a:gd name="T13" fmla="*/ 12 h 250"/>
                    <a:gd name="T14" fmla="*/ 6 w 250"/>
                    <a:gd name="T15" fmla="*/ 16 h 250"/>
                    <a:gd name="T16" fmla="*/ 4 w 250"/>
                    <a:gd name="T17" fmla="*/ 20 h 250"/>
                    <a:gd name="T18" fmla="*/ 2 w 250"/>
                    <a:gd name="T19" fmla="*/ 24 h 250"/>
                    <a:gd name="T20" fmla="*/ 0 w 250"/>
                    <a:gd name="T21" fmla="*/ 30 h 250"/>
                    <a:gd name="T22" fmla="*/ 0 w 250"/>
                    <a:gd name="T23" fmla="*/ 36 h 250"/>
                    <a:gd name="T24" fmla="*/ 0 w 250"/>
                    <a:gd name="T25" fmla="*/ 214 h 250"/>
                    <a:gd name="T26" fmla="*/ 0 w 250"/>
                    <a:gd name="T27" fmla="*/ 214 h 250"/>
                    <a:gd name="T28" fmla="*/ 0 w 250"/>
                    <a:gd name="T29" fmla="*/ 220 h 250"/>
                    <a:gd name="T30" fmla="*/ 2 w 250"/>
                    <a:gd name="T31" fmla="*/ 226 h 250"/>
                    <a:gd name="T32" fmla="*/ 5 w 250"/>
                    <a:gd name="T33" fmla="*/ 233 h 250"/>
                    <a:gd name="T34" fmla="*/ 9 w 250"/>
                    <a:gd name="T35" fmla="*/ 239 h 250"/>
                    <a:gd name="T36" fmla="*/ 11 w 250"/>
                    <a:gd name="T37" fmla="*/ 242 h 250"/>
                    <a:gd name="T38" fmla="*/ 16 w 250"/>
                    <a:gd name="T39" fmla="*/ 244 h 250"/>
                    <a:gd name="T40" fmla="*/ 19 w 250"/>
                    <a:gd name="T41" fmla="*/ 247 h 250"/>
                    <a:gd name="T42" fmla="*/ 24 w 250"/>
                    <a:gd name="T43" fmla="*/ 249 h 250"/>
                    <a:gd name="T44" fmla="*/ 30 w 250"/>
                    <a:gd name="T45" fmla="*/ 250 h 250"/>
                    <a:gd name="T46" fmla="*/ 36 w 250"/>
                    <a:gd name="T47" fmla="*/ 250 h 250"/>
                    <a:gd name="T48" fmla="*/ 214 w 250"/>
                    <a:gd name="T49" fmla="*/ 250 h 250"/>
                    <a:gd name="T50" fmla="*/ 214 w 250"/>
                    <a:gd name="T51" fmla="*/ 250 h 250"/>
                    <a:gd name="T52" fmla="*/ 220 w 250"/>
                    <a:gd name="T53" fmla="*/ 250 h 250"/>
                    <a:gd name="T54" fmla="*/ 225 w 250"/>
                    <a:gd name="T55" fmla="*/ 249 h 250"/>
                    <a:gd name="T56" fmla="*/ 233 w 250"/>
                    <a:gd name="T57" fmla="*/ 246 h 250"/>
                    <a:gd name="T58" fmla="*/ 239 w 250"/>
                    <a:gd name="T59" fmla="*/ 241 h 250"/>
                    <a:gd name="T60" fmla="*/ 241 w 250"/>
                    <a:gd name="T61" fmla="*/ 239 h 250"/>
                    <a:gd name="T62" fmla="*/ 244 w 250"/>
                    <a:gd name="T63" fmla="*/ 235 h 250"/>
                    <a:gd name="T64" fmla="*/ 247 w 250"/>
                    <a:gd name="T65" fmla="*/ 230 h 250"/>
                    <a:gd name="T66" fmla="*/ 249 w 250"/>
                    <a:gd name="T67" fmla="*/ 226 h 250"/>
                    <a:gd name="T68" fmla="*/ 250 w 250"/>
                    <a:gd name="T69" fmla="*/ 221 h 250"/>
                    <a:gd name="T70" fmla="*/ 250 w 250"/>
                    <a:gd name="T71" fmla="*/ 214 h 250"/>
                    <a:gd name="T72" fmla="*/ 250 w 250"/>
                    <a:gd name="T73" fmla="*/ 36 h 250"/>
                    <a:gd name="T74" fmla="*/ 250 w 250"/>
                    <a:gd name="T75" fmla="*/ 36 h 250"/>
                    <a:gd name="T76" fmla="*/ 250 w 250"/>
                    <a:gd name="T77" fmla="*/ 31 h 250"/>
                    <a:gd name="T78" fmla="*/ 248 w 250"/>
                    <a:gd name="T79" fmla="*/ 25 h 250"/>
                    <a:gd name="T80" fmla="*/ 246 w 250"/>
                    <a:gd name="T81" fmla="*/ 18 h 250"/>
                    <a:gd name="T82" fmla="*/ 241 w 250"/>
                    <a:gd name="T83" fmla="*/ 11 h 250"/>
                    <a:gd name="T84" fmla="*/ 238 w 250"/>
                    <a:gd name="T85" fmla="*/ 8 h 250"/>
                    <a:gd name="T86" fmla="*/ 235 w 250"/>
                    <a:gd name="T87" fmla="*/ 6 h 250"/>
                    <a:gd name="T88" fmla="*/ 230 w 250"/>
                    <a:gd name="T89" fmla="*/ 4 h 250"/>
                    <a:gd name="T90" fmla="*/ 226 w 250"/>
                    <a:gd name="T91" fmla="*/ 2 h 250"/>
                    <a:gd name="T92" fmla="*/ 221 w 250"/>
                    <a:gd name="T93" fmla="*/ 0 h 250"/>
                    <a:gd name="T94" fmla="*/ 214 w 250"/>
                    <a:gd name="T95" fmla="*/ 0 h 250"/>
                    <a:gd name="T96" fmla="*/ 36 w 250"/>
                    <a:gd name="T9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250">
                      <a:moveTo>
                        <a:pt x="36" y="0"/>
                      </a:moveTo>
                      <a:lnTo>
                        <a:pt x="36" y="0"/>
                      </a:lnTo>
                      <a:lnTo>
                        <a:pt x="31" y="0"/>
                      </a:lnTo>
                      <a:lnTo>
                        <a:pt x="24" y="2"/>
                      </a:lnTo>
                      <a:lnTo>
                        <a:pt x="18" y="5"/>
                      </a:lnTo>
                      <a:lnTo>
                        <a:pt x="11" y="9"/>
                      </a:lnTo>
                      <a:lnTo>
                        <a:pt x="8" y="12"/>
                      </a:lnTo>
                      <a:lnTo>
                        <a:pt x="6" y="16"/>
                      </a:lnTo>
                      <a:lnTo>
                        <a:pt x="4" y="20"/>
                      </a:lnTo>
                      <a:lnTo>
                        <a:pt x="2" y="24"/>
                      </a:lnTo>
                      <a:lnTo>
                        <a:pt x="0" y="30"/>
                      </a:lnTo>
                      <a:lnTo>
                        <a:pt x="0" y="36"/>
                      </a:lnTo>
                      <a:lnTo>
                        <a:pt x="0" y="214"/>
                      </a:lnTo>
                      <a:lnTo>
                        <a:pt x="0" y="214"/>
                      </a:lnTo>
                      <a:lnTo>
                        <a:pt x="0" y="220"/>
                      </a:lnTo>
                      <a:lnTo>
                        <a:pt x="2" y="226"/>
                      </a:lnTo>
                      <a:lnTo>
                        <a:pt x="5" y="233"/>
                      </a:lnTo>
                      <a:lnTo>
                        <a:pt x="9" y="239"/>
                      </a:lnTo>
                      <a:lnTo>
                        <a:pt x="11" y="242"/>
                      </a:lnTo>
                      <a:lnTo>
                        <a:pt x="16" y="244"/>
                      </a:lnTo>
                      <a:lnTo>
                        <a:pt x="19" y="247"/>
                      </a:lnTo>
                      <a:lnTo>
                        <a:pt x="24" y="249"/>
                      </a:lnTo>
                      <a:lnTo>
                        <a:pt x="30" y="250"/>
                      </a:lnTo>
                      <a:lnTo>
                        <a:pt x="36" y="250"/>
                      </a:lnTo>
                      <a:lnTo>
                        <a:pt x="214" y="250"/>
                      </a:lnTo>
                      <a:lnTo>
                        <a:pt x="214" y="250"/>
                      </a:lnTo>
                      <a:lnTo>
                        <a:pt x="220" y="250"/>
                      </a:lnTo>
                      <a:lnTo>
                        <a:pt x="225" y="249"/>
                      </a:lnTo>
                      <a:lnTo>
                        <a:pt x="233" y="246"/>
                      </a:lnTo>
                      <a:lnTo>
                        <a:pt x="239" y="241"/>
                      </a:lnTo>
                      <a:lnTo>
                        <a:pt x="241" y="239"/>
                      </a:lnTo>
                      <a:lnTo>
                        <a:pt x="244" y="235"/>
                      </a:lnTo>
                      <a:lnTo>
                        <a:pt x="247" y="230"/>
                      </a:lnTo>
                      <a:lnTo>
                        <a:pt x="249" y="226"/>
                      </a:lnTo>
                      <a:lnTo>
                        <a:pt x="250" y="221"/>
                      </a:lnTo>
                      <a:lnTo>
                        <a:pt x="250" y="214"/>
                      </a:lnTo>
                      <a:lnTo>
                        <a:pt x="250" y="36"/>
                      </a:lnTo>
                      <a:lnTo>
                        <a:pt x="250" y="36"/>
                      </a:lnTo>
                      <a:lnTo>
                        <a:pt x="250" y="31"/>
                      </a:lnTo>
                      <a:lnTo>
                        <a:pt x="248" y="25"/>
                      </a:lnTo>
                      <a:lnTo>
                        <a:pt x="246" y="18"/>
                      </a:lnTo>
                      <a:lnTo>
                        <a:pt x="241" y="11"/>
                      </a:lnTo>
                      <a:lnTo>
                        <a:pt x="238" y="8"/>
                      </a:lnTo>
                      <a:lnTo>
                        <a:pt x="235" y="6"/>
                      </a:lnTo>
                      <a:lnTo>
                        <a:pt x="230" y="4"/>
                      </a:lnTo>
                      <a:lnTo>
                        <a:pt x="226" y="2"/>
                      </a:lnTo>
                      <a:lnTo>
                        <a:pt x="221" y="0"/>
                      </a:lnTo>
                      <a:lnTo>
                        <a:pt x="214" y="0"/>
                      </a:lnTo>
                      <a:lnTo>
                        <a:pt x="36" y="0"/>
                      </a:lnTo>
                      <a:close/>
                    </a:path>
                  </a:pathLst>
                </a:custGeom>
                <a:solidFill>
                  <a:srgbClr val="FAC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 name="Freeform 1674"/>
                <p:cNvSpPr>
                  <a:spLocks noEditPoints="1"/>
                </p:cNvSpPr>
                <p:nvPr/>
              </p:nvSpPr>
              <p:spPr bwMode="auto">
                <a:xfrm>
                  <a:off x="3639990" y="3495900"/>
                  <a:ext cx="120650" cy="125413"/>
                </a:xfrm>
                <a:custGeom>
                  <a:avLst/>
                  <a:gdLst>
                    <a:gd name="T0" fmla="*/ 21 w 76"/>
                    <a:gd name="T1" fmla="*/ 64 h 79"/>
                    <a:gd name="T2" fmla="*/ 16 w 76"/>
                    <a:gd name="T3" fmla="*/ 79 h 79"/>
                    <a:gd name="T4" fmla="*/ 0 w 76"/>
                    <a:gd name="T5" fmla="*/ 79 h 79"/>
                    <a:gd name="T6" fmla="*/ 26 w 76"/>
                    <a:gd name="T7" fmla="*/ 0 h 79"/>
                    <a:gd name="T8" fmla="*/ 49 w 76"/>
                    <a:gd name="T9" fmla="*/ 0 h 79"/>
                    <a:gd name="T10" fmla="*/ 76 w 76"/>
                    <a:gd name="T11" fmla="*/ 79 h 79"/>
                    <a:gd name="T12" fmla="*/ 60 w 76"/>
                    <a:gd name="T13" fmla="*/ 79 h 79"/>
                    <a:gd name="T14" fmla="*/ 55 w 76"/>
                    <a:gd name="T15" fmla="*/ 64 h 79"/>
                    <a:gd name="T16" fmla="*/ 21 w 76"/>
                    <a:gd name="T17" fmla="*/ 64 h 79"/>
                    <a:gd name="T18" fmla="*/ 38 w 76"/>
                    <a:gd name="T19" fmla="*/ 11 h 79"/>
                    <a:gd name="T20" fmla="*/ 38 w 76"/>
                    <a:gd name="T21" fmla="*/ 11 h 79"/>
                    <a:gd name="T22" fmla="*/ 24 w 76"/>
                    <a:gd name="T23" fmla="*/ 52 h 79"/>
                    <a:gd name="T24" fmla="*/ 52 w 76"/>
                    <a:gd name="T25" fmla="*/ 52 h 79"/>
                    <a:gd name="T26" fmla="*/ 38 w 76"/>
                    <a:gd name="T27"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9">
                      <a:moveTo>
                        <a:pt x="21" y="64"/>
                      </a:moveTo>
                      <a:lnTo>
                        <a:pt x="16" y="79"/>
                      </a:lnTo>
                      <a:lnTo>
                        <a:pt x="0" y="79"/>
                      </a:lnTo>
                      <a:lnTo>
                        <a:pt x="26" y="0"/>
                      </a:lnTo>
                      <a:lnTo>
                        <a:pt x="49" y="0"/>
                      </a:lnTo>
                      <a:lnTo>
                        <a:pt x="76" y="79"/>
                      </a:lnTo>
                      <a:lnTo>
                        <a:pt x="60" y="79"/>
                      </a:lnTo>
                      <a:lnTo>
                        <a:pt x="55" y="64"/>
                      </a:lnTo>
                      <a:lnTo>
                        <a:pt x="21" y="64"/>
                      </a:lnTo>
                      <a:close/>
                      <a:moveTo>
                        <a:pt x="38" y="11"/>
                      </a:moveTo>
                      <a:lnTo>
                        <a:pt x="38" y="11"/>
                      </a:lnTo>
                      <a:lnTo>
                        <a:pt x="24" y="52"/>
                      </a:lnTo>
                      <a:lnTo>
                        <a:pt x="52" y="52"/>
                      </a:lnTo>
                      <a:lnTo>
                        <a:pt x="38" y="11"/>
                      </a:lnTo>
                      <a:close/>
                    </a:path>
                  </a:pathLst>
                </a:custGeom>
                <a:solidFill>
                  <a:srgbClr val="F695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 name="Freeform 1675"/>
                <p:cNvSpPr>
                  <a:spLocks noEditPoints="1"/>
                </p:cNvSpPr>
                <p:nvPr/>
              </p:nvSpPr>
              <p:spPr bwMode="auto">
                <a:xfrm>
                  <a:off x="3768578" y="3532413"/>
                  <a:ext cx="82550" cy="127000"/>
                </a:xfrm>
                <a:custGeom>
                  <a:avLst/>
                  <a:gdLst>
                    <a:gd name="T0" fmla="*/ 13 w 52"/>
                    <a:gd name="T1" fmla="*/ 9 h 80"/>
                    <a:gd name="T2" fmla="*/ 13 w 52"/>
                    <a:gd name="T3" fmla="*/ 9 h 80"/>
                    <a:gd name="T4" fmla="*/ 13 w 52"/>
                    <a:gd name="T5" fmla="*/ 9 h 80"/>
                    <a:gd name="T6" fmla="*/ 17 w 52"/>
                    <a:gd name="T7" fmla="*/ 4 h 80"/>
                    <a:gd name="T8" fmla="*/ 21 w 52"/>
                    <a:gd name="T9" fmla="*/ 2 h 80"/>
                    <a:gd name="T10" fmla="*/ 25 w 52"/>
                    <a:gd name="T11" fmla="*/ 0 h 80"/>
                    <a:gd name="T12" fmla="*/ 31 w 52"/>
                    <a:gd name="T13" fmla="*/ 0 h 80"/>
                    <a:gd name="T14" fmla="*/ 31 w 52"/>
                    <a:gd name="T15" fmla="*/ 0 h 80"/>
                    <a:gd name="T16" fmla="*/ 38 w 52"/>
                    <a:gd name="T17" fmla="*/ 0 h 80"/>
                    <a:gd name="T18" fmla="*/ 44 w 52"/>
                    <a:gd name="T19" fmla="*/ 2 h 80"/>
                    <a:gd name="T20" fmla="*/ 47 w 52"/>
                    <a:gd name="T21" fmla="*/ 6 h 80"/>
                    <a:gd name="T22" fmla="*/ 49 w 52"/>
                    <a:gd name="T23" fmla="*/ 9 h 80"/>
                    <a:gd name="T24" fmla="*/ 51 w 52"/>
                    <a:gd name="T25" fmla="*/ 13 h 80"/>
                    <a:gd name="T26" fmla="*/ 52 w 52"/>
                    <a:gd name="T27" fmla="*/ 18 h 80"/>
                    <a:gd name="T28" fmla="*/ 52 w 52"/>
                    <a:gd name="T29" fmla="*/ 30 h 80"/>
                    <a:gd name="T30" fmla="*/ 52 w 52"/>
                    <a:gd name="T31" fmla="*/ 30 h 80"/>
                    <a:gd name="T32" fmla="*/ 52 w 52"/>
                    <a:gd name="T33" fmla="*/ 41 h 80"/>
                    <a:gd name="T34" fmla="*/ 51 w 52"/>
                    <a:gd name="T35" fmla="*/ 45 h 80"/>
                    <a:gd name="T36" fmla="*/ 49 w 52"/>
                    <a:gd name="T37" fmla="*/ 50 h 80"/>
                    <a:gd name="T38" fmla="*/ 46 w 52"/>
                    <a:gd name="T39" fmla="*/ 53 h 80"/>
                    <a:gd name="T40" fmla="*/ 43 w 52"/>
                    <a:gd name="T41" fmla="*/ 55 h 80"/>
                    <a:gd name="T42" fmla="*/ 37 w 52"/>
                    <a:gd name="T43" fmla="*/ 56 h 80"/>
                    <a:gd name="T44" fmla="*/ 31 w 52"/>
                    <a:gd name="T45" fmla="*/ 56 h 80"/>
                    <a:gd name="T46" fmla="*/ 31 w 52"/>
                    <a:gd name="T47" fmla="*/ 56 h 80"/>
                    <a:gd name="T48" fmla="*/ 26 w 52"/>
                    <a:gd name="T49" fmla="*/ 56 h 80"/>
                    <a:gd name="T50" fmla="*/ 21 w 52"/>
                    <a:gd name="T51" fmla="*/ 55 h 80"/>
                    <a:gd name="T52" fmla="*/ 18 w 52"/>
                    <a:gd name="T53" fmla="*/ 53 h 80"/>
                    <a:gd name="T54" fmla="*/ 14 w 52"/>
                    <a:gd name="T55" fmla="*/ 49 h 80"/>
                    <a:gd name="T56" fmla="*/ 14 w 52"/>
                    <a:gd name="T57" fmla="*/ 49 h 80"/>
                    <a:gd name="T58" fmla="*/ 14 w 52"/>
                    <a:gd name="T59" fmla="*/ 80 h 80"/>
                    <a:gd name="T60" fmla="*/ 0 w 52"/>
                    <a:gd name="T61" fmla="*/ 80 h 80"/>
                    <a:gd name="T62" fmla="*/ 0 w 52"/>
                    <a:gd name="T63" fmla="*/ 1 h 80"/>
                    <a:gd name="T64" fmla="*/ 14 w 52"/>
                    <a:gd name="T65" fmla="*/ 1 h 80"/>
                    <a:gd name="T66" fmla="*/ 13 w 52"/>
                    <a:gd name="T67" fmla="*/ 9 h 80"/>
                    <a:gd name="T68" fmla="*/ 39 w 52"/>
                    <a:gd name="T69" fmla="*/ 30 h 80"/>
                    <a:gd name="T70" fmla="*/ 39 w 52"/>
                    <a:gd name="T71" fmla="*/ 30 h 80"/>
                    <a:gd name="T72" fmla="*/ 39 w 52"/>
                    <a:gd name="T73" fmla="*/ 22 h 80"/>
                    <a:gd name="T74" fmla="*/ 38 w 52"/>
                    <a:gd name="T75" fmla="*/ 15 h 80"/>
                    <a:gd name="T76" fmla="*/ 36 w 52"/>
                    <a:gd name="T77" fmla="*/ 13 h 80"/>
                    <a:gd name="T78" fmla="*/ 34 w 52"/>
                    <a:gd name="T79" fmla="*/ 12 h 80"/>
                    <a:gd name="T80" fmla="*/ 32 w 52"/>
                    <a:gd name="T81" fmla="*/ 11 h 80"/>
                    <a:gd name="T82" fmla="*/ 27 w 52"/>
                    <a:gd name="T83" fmla="*/ 10 h 80"/>
                    <a:gd name="T84" fmla="*/ 27 w 52"/>
                    <a:gd name="T85" fmla="*/ 10 h 80"/>
                    <a:gd name="T86" fmla="*/ 23 w 52"/>
                    <a:gd name="T87" fmla="*/ 11 h 80"/>
                    <a:gd name="T88" fmla="*/ 20 w 52"/>
                    <a:gd name="T89" fmla="*/ 11 h 80"/>
                    <a:gd name="T90" fmla="*/ 17 w 52"/>
                    <a:gd name="T91" fmla="*/ 13 h 80"/>
                    <a:gd name="T92" fmla="*/ 16 w 52"/>
                    <a:gd name="T93" fmla="*/ 15 h 80"/>
                    <a:gd name="T94" fmla="*/ 14 w 52"/>
                    <a:gd name="T95" fmla="*/ 18 h 80"/>
                    <a:gd name="T96" fmla="*/ 14 w 52"/>
                    <a:gd name="T97" fmla="*/ 22 h 80"/>
                    <a:gd name="T98" fmla="*/ 14 w 52"/>
                    <a:gd name="T99" fmla="*/ 30 h 80"/>
                    <a:gd name="T100" fmla="*/ 14 w 52"/>
                    <a:gd name="T101" fmla="*/ 30 h 80"/>
                    <a:gd name="T102" fmla="*/ 14 w 52"/>
                    <a:gd name="T103" fmla="*/ 38 h 80"/>
                    <a:gd name="T104" fmla="*/ 17 w 52"/>
                    <a:gd name="T105" fmla="*/ 42 h 80"/>
                    <a:gd name="T106" fmla="*/ 18 w 52"/>
                    <a:gd name="T107" fmla="*/ 44 h 80"/>
                    <a:gd name="T108" fmla="*/ 20 w 52"/>
                    <a:gd name="T109" fmla="*/ 45 h 80"/>
                    <a:gd name="T110" fmla="*/ 27 w 52"/>
                    <a:gd name="T111" fmla="*/ 47 h 80"/>
                    <a:gd name="T112" fmla="*/ 27 w 52"/>
                    <a:gd name="T113" fmla="*/ 47 h 80"/>
                    <a:gd name="T114" fmla="*/ 33 w 52"/>
                    <a:gd name="T115" fmla="*/ 45 h 80"/>
                    <a:gd name="T116" fmla="*/ 35 w 52"/>
                    <a:gd name="T117" fmla="*/ 45 h 80"/>
                    <a:gd name="T118" fmla="*/ 37 w 52"/>
                    <a:gd name="T119" fmla="*/ 43 h 80"/>
                    <a:gd name="T120" fmla="*/ 38 w 52"/>
                    <a:gd name="T121" fmla="*/ 39 h 80"/>
                    <a:gd name="T122" fmla="*/ 39 w 52"/>
                    <a:gd name="T123" fmla="*/ 30 h 80"/>
                    <a:gd name="T124" fmla="*/ 39 w 52"/>
                    <a:gd name="T125"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80">
                      <a:moveTo>
                        <a:pt x="13" y="9"/>
                      </a:moveTo>
                      <a:lnTo>
                        <a:pt x="13" y="9"/>
                      </a:lnTo>
                      <a:lnTo>
                        <a:pt x="13" y="9"/>
                      </a:lnTo>
                      <a:lnTo>
                        <a:pt x="17" y="4"/>
                      </a:lnTo>
                      <a:lnTo>
                        <a:pt x="21" y="2"/>
                      </a:lnTo>
                      <a:lnTo>
                        <a:pt x="25" y="0"/>
                      </a:lnTo>
                      <a:lnTo>
                        <a:pt x="31" y="0"/>
                      </a:lnTo>
                      <a:lnTo>
                        <a:pt x="31" y="0"/>
                      </a:lnTo>
                      <a:lnTo>
                        <a:pt x="38" y="0"/>
                      </a:lnTo>
                      <a:lnTo>
                        <a:pt x="44" y="2"/>
                      </a:lnTo>
                      <a:lnTo>
                        <a:pt x="47" y="6"/>
                      </a:lnTo>
                      <a:lnTo>
                        <a:pt x="49" y="9"/>
                      </a:lnTo>
                      <a:lnTo>
                        <a:pt x="51" y="13"/>
                      </a:lnTo>
                      <a:lnTo>
                        <a:pt x="52" y="18"/>
                      </a:lnTo>
                      <a:lnTo>
                        <a:pt x="52" y="30"/>
                      </a:lnTo>
                      <a:lnTo>
                        <a:pt x="52" y="30"/>
                      </a:lnTo>
                      <a:lnTo>
                        <a:pt x="52" y="41"/>
                      </a:lnTo>
                      <a:lnTo>
                        <a:pt x="51" y="45"/>
                      </a:lnTo>
                      <a:lnTo>
                        <a:pt x="49" y="50"/>
                      </a:lnTo>
                      <a:lnTo>
                        <a:pt x="46" y="53"/>
                      </a:lnTo>
                      <a:lnTo>
                        <a:pt x="43" y="55"/>
                      </a:lnTo>
                      <a:lnTo>
                        <a:pt x="37" y="56"/>
                      </a:lnTo>
                      <a:lnTo>
                        <a:pt x="31" y="56"/>
                      </a:lnTo>
                      <a:lnTo>
                        <a:pt x="31" y="56"/>
                      </a:lnTo>
                      <a:lnTo>
                        <a:pt x="26" y="56"/>
                      </a:lnTo>
                      <a:lnTo>
                        <a:pt x="21" y="55"/>
                      </a:lnTo>
                      <a:lnTo>
                        <a:pt x="18" y="53"/>
                      </a:lnTo>
                      <a:lnTo>
                        <a:pt x="14" y="49"/>
                      </a:lnTo>
                      <a:lnTo>
                        <a:pt x="14" y="49"/>
                      </a:lnTo>
                      <a:lnTo>
                        <a:pt x="14" y="80"/>
                      </a:lnTo>
                      <a:lnTo>
                        <a:pt x="0" y="80"/>
                      </a:lnTo>
                      <a:lnTo>
                        <a:pt x="0" y="1"/>
                      </a:lnTo>
                      <a:lnTo>
                        <a:pt x="14" y="1"/>
                      </a:lnTo>
                      <a:lnTo>
                        <a:pt x="13" y="9"/>
                      </a:lnTo>
                      <a:close/>
                      <a:moveTo>
                        <a:pt x="39" y="30"/>
                      </a:moveTo>
                      <a:lnTo>
                        <a:pt x="39" y="30"/>
                      </a:lnTo>
                      <a:lnTo>
                        <a:pt x="39" y="22"/>
                      </a:lnTo>
                      <a:lnTo>
                        <a:pt x="38" y="15"/>
                      </a:lnTo>
                      <a:lnTo>
                        <a:pt x="36" y="13"/>
                      </a:lnTo>
                      <a:lnTo>
                        <a:pt x="34" y="12"/>
                      </a:lnTo>
                      <a:lnTo>
                        <a:pt x="32" y="11"/>
                      </a:lnTo>
                      <a:lnTo>
                        <a:pt x="27" y="10"/>
                      </a:lnTo>
                      <a:lnTo>
                        <a:pt x="27" y="10"/>
                      </a:lnTo>
                      <a:lnTo>
                        <a:pt x="23" y="11"/>
                      </a:lnTo>
                      <a:lnTo>
                        <a:pt x="20" y="11"/>
                      </a:lnTo>
                      <a:lnTo>
                        <a:pt x="17" y="13"/>
                      </a:lnTo>
                      <a:lnTo>
                        <a:pt x="16" y="15"/>
                      </a:lnTo>
                      <a:lnTo>
                        <a:pt x="14" y="18"/>
                      </a:lnTo>
                      <a:lnTo>
                        <a:pt x="14" y="22"/>
                      </a:lnTo>
                      <a:lnTo>
                        <a:pt x="14" y="30"/>
                      </a:lnTo>
                      <a:lnTo>
                        <a:pt x="14" y="30"/>
                      </a:lnTo>
                      <a:lnTo>
                        <a:pt x="14" y="38"/>
                      </a:lnTo>
                      <a:lnTo>
                        <a:pt x="17" y="42"/>
                      </a:lnTo>
                      <a:lnTo>
                        <a:pt x="18" y="44"/>
                      </a:lnTo>
                      <a:lnTo>
                        <a:pt x="20" y="45"/>
                      </a:lnTo>
                      <a:lnTo>
                        <a:pt x="27" y="47"/>
                      </a:lnTo>
                      <a:lnTo>
                        <a:pt x="27" y="47"/>
                      </a:lnTo>
                      <a:lnTo>
                        <a:pt x="33" y="45"/>
                      </a:lnTo>
                      <a:lnTo>
                        <a:pt x="35" y="45"/>
                      </a:lnTo>
                      <a:lnTo>
                        <a:pt x="37" y="43"/>
                      </a:lnTo>
                      <a:lnTo>
                        <a:pt x="38" y="39"/>
                      </a:lnTo>
                      <a:lnTo>
                        <a:pt x="39" y="30"/>
                      </a:lnTo>
                      <a:lnTo>
                        <a:pt x="39" y="30"/>
                      </a:lnTo>
                      <a:close/>
                    </a:path>
                  </a:pathLst>
                </a:custGeom>
                <a:solidFill>
                  <a:srgbClr val="F695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 name="Freeform 1676"/>
                <p:cNvSpPr>
                  <a:spLocks noEditPoints="1"/>
                </p:cNvSpPr>
                <p:nvPr/>
              </p:nvSpPr>
              <p:spPr bwMode="auto">
                <a:xfrm>
                  <a:off x="3868590" y="3532413"/>
                  <a:ext cx="82550" cy="127000"/>
                </a:xfrm>
                <a:custGeom>
                  <a:avLst/>
                  <a:gdLst>
                    <a:gd name="T0" fmla="*/ 13 w 52"/>
                    <a:gd name="T1" fmla="*/ 9 h 80"/>
                    <a:gd name="T2" fmla="*/ 14 w 52"/>
                    <a:gd name="T3" fmla="*/ 9 h 80"/>
                    <a:gd name="T4" fmla="*/ 14 w 52"/>
                    <a:gd name="T5" fmla="*/ 9 h 80"/>
                    <a:gd name="T6" fmla="*/ 16 w 52"/>
                    <a:gd name="T7" fmla="*/ 4 h 80"/>
                    <a:gd name="T8" fmla="*/ 21 w 52"/>
                    <a:gd name="T9" fmla="*/ 2 h 80"/>
                    <a:gd name="T10" fmla="*/ 26 w 52"/>
                    <a:gd name="T11" fmla="*/ 0 h 80"/>
                    <a:gd name="T12" fmla="*/ 31 w 52"/>
                    <a:gd name="T13" fmla="*/ 0 h 80"/>
                    <a:gd name="T14" fmla="*/ 31 w 52"/>
                    <a:gd name="T15" fmla="*/ 0 h 80"/>
                    <a:gd name="T16" fmla="*/ 38 w 52"/>
                    <a:gd name="T17" fmla="*/ 0 h 80"/>
                    <a:gd name="T18" fmla="*/ 43 w 52"/>
                    <a:gd name="T19" fmla="*/ 2 h 80"/>
                    <a:gd name="T20" fmla="*/ 46 w 52"/>
                    <a:gd name="T21" fmla="*/ 6 h 80"/>
                    <a:gd name="T22" fmla="*/ 50 w 52"/>
                    <a:gd name="T23" fmla="*/ 9 h 80"/>
                    <a:gd name="T24" fmla="*/ 51 w 52"/>
                    <a:gd name="T25" fmla="*/ 13 h 80"/>
                    <a:gd name="T26" fmla="*/ 52 w 52"/>
                    <a:gd name="T27" fmla="*/ 18 h 80"/>
                    <a:gd name="T28" fmla="*/ 52 w 52"/>
                    <a:gd name="T29" fmla="*/ 30 h 80"/>
                    <a:gd name="T30" fmla="*/ 52 w 52"/>
                    <a:gd name="T31" fmla="*/ 30 h 80"/>
                    <a:gd name="T32" fmla="*/ 52 w 52"/>
                    <a:gd name="T33" fmla="*/ 41 h 80"/>
                    <a:gd name="T34" fmla="*/ 51 w 52"/>
                    <a:gd name="T35" fmla="*/ 45 h 80"/>
                    <a:gd name="T36" fmla="*/ 49 w 52"/>
                    <a:gd name="T37" fmla="*/ 50 h 80"/>
                    <a:gd name="T38" fmla="*/ 46 w 52"/>
                    <a:gd name="T39" fmla="*/ 53 h 80"/>
                    <a:gd name="T40" fmla="*/ 42 w 52"/>
                    <a:gd name="T41" fmla="*/ 55 h 80"/>
                    <a:gd name="T42" fmla="*/ 38 w 52"/>
                    <a:gd name="T43" fmla="*/ 56 h 80"/>
                    <a:gd name="T44" fmla="*/ 31 w 52"/>
                    <a:gd name="T45" fmla="*/ 56 h 80"/>
                    <a:gd name="T46" fmla="*/ 31 w 52"/>
                    <a:gd name="T47" fmla="*/ 56 h 80"/>
                    <a:gd name="T48" fmla="*/ 26 w 52"/>
                    <a:gd name="T49" fmla="*/ 56 h 80"/>
                    <a:gd name="T50" fmla="*/ 22 w 52"/>
                    <a:gd name="T51" fmla="*/ 55 h 80"/>
                    <a:gd name="T52" fmla="*/ 17 w 52"/>
                    <a:gd name="T53" fmla="*/ 53 h 80"/>
                    <a:gd name="T54" fmla="*/ 14 w 52"/>
                    <a:gd name="T55" fmla="*/ 49 h 80"/>
                    <a:gd name="T56" fmla="*/ 14 w 52"/>
                    <a:gd name="T57" fmla="*/ 49 h 80"/>
                    <a:gd name="T58" fmla="*/ 14 w 52"/>
                    <a:gd name="T59" fmla="*/ 80 h 80"/>
                    <a:gd name="T60" fmla="*/ 0 w 52"/>
                    <a:gd name="T61" fmla="*/ 80 h 80"/>
                    <a:gd name="T62" fmla="*/ 0 w 52"/>
                    <a:gd name="T63" fmla="*/ 1 h 80"/>
                    <a:gd name="T64" fmla="*/ 14 w 52"/>
                    <a:gd name="T65" fmla="*/ 1 h 80"/>
                    <a:gd name="T66" fmla="*/ 13 w 52"/>
                    <a:gd name="T67" fmla="*/ 9 h 80"/>
                    <a:gd name="T68" fmla="*/ 39 w 52"/>
                    <a:gd name="T69" fmla="*/ 30 h 80"/>
                    <a:gd name="T70" fmla="*/ 39 w 52"/>
                    <a:gd name="T71" fmla="*/ 30 h 80"/>
                    <a:gd name="T72" fmla="*/ 39 w 52"/>
                    <a:gd name="T73" fmla="*/ 22 h 80"/>
                    <a:gd name="T74" fmla="*/ 38 w 52"/>
                    <a:gd name="T75" fmla="*/ 15 h 80"/>
                    <a:gd name="T76" fmla="*/ 36 w 52"/>
                    <a:gd name="T77" fmla="*/ 13 h 80"/>
                    <a:gd name="T78" fmla="*/ 35 w 52"/>
                    <a:gd name="T79" fmla="*/ 12 h 80"/>
                    <a:gd name="T80" fmla="*/ 31 w 52"/>
                    <a:gd name="T81" fmla="*/ 11 h 80"/>
                    <a:gd name="T82" fmla="*/ 27 w 52"/>
                    <a:gd name="T83" fmla="*/ 10 h 80"/>
                    <a:gd name="T84" fmla="*/ 27 w 52"/>
                    <a:gd name="T85" fmla="*/ 10 h 80"/>
                    <a:gd name="T86" fmla="*/ 23 w 52"/>
                    <a:gd name="T87" fmla="*/ 11 h 80"/>
                    <a:gd name="T88" fmla="*/ 19 w 52"/>
                    <a:gd name="T89" fmla="*/ 11 h 80"/>
                    <a:gd name="T90" fmla="*/ 17 w 52"/>
                    <a:gd name="T91" fmla="*/ 13 h 80"/>
                    <a:gd name="T92" fmla="*/ 15 w 52"/>
                    <a:gd name="T93" fmla="*/ 15 h 80"/>
                    <a:gd name="T94" fmla="*/ 14 w 52"/>
                    <a:gd name="T95" fmla="*/ 18 h 80"/>
                    <a:gd name="T96" fmla="*/ 14 w 52"/>
                    <a:gd name="T97" fmla="*/ 22 h 80"/>
                    <a:gd name="T98" fmla="*/ 14 w 52"/>
                    <a:gd name="T99" fmla="*/ 30 h 80"/>
                    <a:gd name="T100" fmla="*/ 14 w 52"/>
                    <a:gd name="T101" fmla="*/ 30 h 80"/>
                    <a:gd name="T102" fmla="*/ 14 w 52"/>
                    <a:gd name="T103" fmla="*/ 38 h 80"/>
                    <a:gd name="T104" fmla="*/ 16 w 52"/>
                    <a:gd name="T105" fmla="*/ 42 h 80"/>
                    <a:gd name="T106" fmla="*/ 18 w 52"/>
                    <a:gd name="T107" fmla="*/ 44 h 80"/>
                    <a:gd name="T108" fmla="*/ 21 w 52"/>
                    <a:gd name="T109" fmla="*/ 45 h 80"/>
                    <a:gd name="T110" fmla="*/ 27 w 52"/>
                    <a:gd name="T111" fmla="*/ 47 h 80"/>
                    <a:gd name="T112" fmla="*/ 27 w 52"/>
                    <a:gd name="T113" fmla="*/ 47 h 80"/>
                    <a:gd name="T114" fmla="*/ 32 w 52"/>
                    <a:gd name="T115" fmla="*/ 45 h 80"/>
                    <a:gd name="T116" fmla="*/ 35 w 52"/>
                    <a:gd name="T117" fmla="*/ 45 h 80"/>
                    <a:gd name="T118" fmla="*/ 37 w 52"/>
                    <a:gd name="T119" fmla="*/ 43 h 80"/>
                    <a:gd name="T120" fmla="*/ 39 w 52"/>
                    <a:gd name="T121" fmla="*/ 39 h 80"/>
                    <a:gd name="T122" fmla="*/ 39 w 52"/>
                    <a:gd name="T123" fmla="*/ 30 h 80"/>
                    <a:gd name="T124" fmla="*/ 39 w 52"/>
                    <a:gd name="T125"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80">
                      <a:moveTo>
                        <a:pt x="13" y="9"/>
                      </a:moveTo>
                      <a:lnTo>
                        <a:pt x="14" y="9"/>
                      </a:lnTo>
                      <a:lnTo>
                        <a:pt x="14" y="9"/>
                      </a:lnTo>
                      <a:lnTo>
                        <a:pt x="16" y="4"/>
                      </a:lnTo>
                      <a:lnTo>
                        <a:pt x="21" y="2"/>
                      </a:lnTo>
                      <a:lnTo>
                        <a:pt x="26" y="0"/>
                      </a:lnTo>
                      <a:lnTo>
                        <a:pt x="31" y="0"/>
                      </a:lnTo>
                      <a:lnTo>
                        <a:pt x="31" y="0"/>
                      </a:lnTo>
                      <a:lnTo>
                        <a:pt x="38" y="0"/>
                      </a:lnTo>
                      <a:lnTo>
                        <a:pt x="43" y="2"/>
                      </a:lnTo>
                      <a:lnTo>
                        <a:pt x="46" y="6"/>
                      </a:lnTo>
                      <a:lnTo>
                        <a:pt x="50" y="9"/>
                      </a:lnTo>
                      <a:lnTo>
                        <a:pt x="51" y="13"/>
                      </a:lnTo>
                      <a:lnTo>
                        <a:pt x="52" y="18"/>
                      </a:lnTo>
                      <a:lnTo>
                        <a:pt x="52" y="30"/>
                      </a:lnTo>
                      <a:lnTo>
                        <a:pt x="52" y="30"/>
                      </a:lnTo>
                      <a:lnTo>
                        <a:pt x="52" y="41"/>
                      </a:lnTo>
                      <a:lnTo>
                        <a:pt x="51" y="45"/>
                      </a:lnTo>
                      <a:lnTo>
                        <a:pt x="49" y="50"/>
                      </a:lnTo>
                      <a:lnTo>
                        <a:pt x="46" y="53"/>
                      </a:lnTo>
                      <a:lnTo>
                        <a:pt x="42" y="55"/>
                      </a:lnTo>
                      <a:lnTo>
                        <a:pt x="38" y="56"/>
                      </a:lnTo>
                      <a:lnTo>
                        <a:pt x="31" y="56"/>
                      </a:lnTo>
                      <a:lnTo>
                        <a:pt x="31" y="56"/>
                      </a:lnTo>
                      <a:lnTo>
                        <a:pt x="26" y="56"/>
                      </a:lnTo>
                      <a:lnTo>
                        <a:pt x="22" y="55"/>
                      </a:lnTo>
                      <a:lnTo>
                        <a:pt x="17" y="53"/>
                      </a:lnTo>
                      <a:lnTo>
                        <a:pt x="14" y="49"/>
                      </a:lnTo>
                      <a:lnTo>
                        <a:pt x="14" y="49"/>
                      </a:lnTo>
                      <a:lnTo>
                        <a:pt x="14" y="80"/>
                      </a:lnTo>
                      <a:lnTo>
                        <a:pt x="0" y="80"/>
                      </a:lnTo>
                      <a:lnTo>
                        <a:pt x="0" y="1"/>
                      </a:lnTo>
                      <a:lnTo>
                        <a:pt x="14" y="1"/>
                      </a:lnTo>
                      <a:lnTo>
                        <a:pt x="13" y="9"/>
                      </a:lnTo>
                      <a:close/>
                      <a:moveTo>
                        <a:pt x="39" y="30"/>
                      </a:moveTo>
                      <a:lnTo>
                        <a:pt x="39" y="30"/>
                      </a:lnTo>
                      <a:lnTo>
                        <a:pt x="39" y="22"/>
                      </a:lnTo>
                      <a:lnTo>
                        <a:pt x="38" y="15"/>
                      </a:lnTo>
                      <a:lnTo>
                        <a:pt x="36" y="13"/>
                      </a:lnTo>
                      <a:lnTo>
                        <a:pt x="35" y="12"/>
                      </a:lnTo>
                      <a:lnTo>
                        <a:pt x="31" y="11"/>
                      </a:lnTo>
                      <a:lnTo>
                        <a:pt x="27" y="10"/>
                      </a:lnTo>
                      <a:lnTo>
                        <a:pt x="27" y="10"/>
                      </a:lnTo>
                      <a:lnTo>
                        <a:pt x="23" y="11"/>
                      </a:lnTo>
                      <a:lnTo>
                        <a:pt x="19" y="11"/>
                      </a:lnTo>
                      <a:lnTo>
                        <a:pt x="17" y="13"/>
                      </a:lnTo>
                      <a:lnTo>
                        <a:pt x="15" y="15"/>
                      </a:lnTo>
                      <a:lnTo>
                        <a:pt x="14" y="18"/>
                      </a:lnTo>
                      <a:lnTo>
                        <a:pt x="14" y="22"/>
                      </a:lnTo>
                      <a:lnTo>
                        <a:pt x="14" y="30"/>
                      </a:lnTo>
                      <a:lnTo>
                        <a:pt x="14" y="30"/>
                      </a:lnTo>
                      <a:lnTo>
                        <a:pt x="14" y="38"/>
                      </a:lnTo>
                      <a:lnTo>
                        <a:pt x="16" y="42"/>
                      </a:lnTo>
                      <a:lnTo>
                        <a:pt x="18" y="44"/>
                      </a:lnTo>
                      <a:lnTo>
                        <a:pt x="21" y="45"/>
                      </a:lnTo>
                      <a:lnTo>
                        <a:pt x="27" y="47"/>
                      </a:lnTo>
                      <a:lnTo>
                        <a:pt x="27" y="47"/>
                      </a:lnTo>
                      <a:lnTo>
                        <a:pt x="32" y="45"/>
                      </a:lnTo>
                      <a:lnTo>
                        <a:pt x="35" y="45"/>
                      </a:lnTo>
                      <a:lnTo>
                        <a:pt x="37" y="43"/>
                      </a:lnTo>
                      <a:lnTo>
                        <a:pt x="39" y="39"/>
                      </a:lnTo>
                      <a:lnTo>
                        <a:pt x="39" y="30"/>
                      </a:lnTo>
                      <a:lnTo>
                        <a:pt x="39" y="30"/>
                      </a:lnTo>
                      <a:close/>
                    </a:path>
                  </a:pathLst>
                </a:custGeom>
                <a:solidFill>
                  <a:srgbClr val="F695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404" name="Gruppieren 403"/>
              <p:cNvGrpSpPr/>
              <p:nvPr/>
            </p:nvGrpSpPr>
            <p:grpSpPr>
              <a:xfrm>
                <a:off x="4059091" y="3162525"/>
                <a:ext cx="395288" cy="396875"/>
                <a:chOff x="4059091" y="3162525"/>
                <a:chExt cx="395288" cy="396875"/>
              </a:xfrm>
            </p:grpSpPr>
            <p:sp>
              <p:nvSpPr>
                <p:cNvPr id="405" name="Freeform 1697"/>
                <p:cNvSpPr>
                  <a:spLocks/>
                </p:cNvSpPr>
                <p:nvPr/>
              </p:nvSpPr>
              <p:spPr bwMode="auto">
                <a:xfrm>
                  <a:off x="4059091" y="3162525"/>
                  <a:ext cx="395288" cy="396875"/>
                </a:xfrm>
                <a:custGeom>
                  <a:avLst/>
                  <a:gdLst>
                    <a:gd name="T0" fmla="*/ 35 w 249"/>
                    <a:gd name="T1" fmla="*/ 0 h 250"/>
                    <a:gd name="T2" fmla="*/ 35 w 249"/>
                    <a:gd name="T3" fmla="*/ 0 h 250"/>
                    <a:gd name="T4" fmla="*/ 30 w 249"/>
                    <a:gd name="T5" fmla="*/ 1 h 250"/>
                    <a:gd name="T6" fmla="*/ 25 w 249"/>
                    <a:gd name="T7" fmla="*/ 2 h 250"/>
                    <a:gd name="T8" fmla="*/ 17 w 249"/>
                    <a:gd name="T9" fmla="*/ 4 h 250"/>
                    <a:gd name="T10" fmla="*/ 11 w 249"/>
                    <a:gd name="T11" fmla="*/ 9 h 250"/>
                    <a:gd name="T12" fmla="*/ 8 w 249"/>
                    <a:gd name="T13" fmla="*/ 12 h 250"/>
                    <a:gd name="T14" fmla="*/ 5 w 249"/>
                    <a:gd name="T15" fmla="*/ 15 h 250"/>
                    <a:gd name="T16" fmla="*/ 3 w 249"/>
                    <a:gd name="T17" fmla="*/ 19 h 250"/>
                    <a:gd name="T18" fmla="*/ 1 w 249"/>
                    <a:gd name="T19" fmla="*/ 25 h 250"/>
                    <a:gd name="T20" fmla="*/ 0 w 249"/>
                    <a:gd name="T21" fmla="*/ 30 h 250"/>
                    <a:gd name="T22" fmla="*/ 0 w 249"/>
                    <a:gd name="T23" fmla="*/ 37 h 250"/>
                    <a:gd name="T24" fmla="*/ 0 w 249"/>
                    <a:gd name="T25" fmla="*/ 214 h 250"/>
                    <a:gd name="T26" fmla="*/ 0 w 249"/>
                    <a:gd name="T27" fmla="*/ 214 h 250"/>
                    <a:gd name="T28" fmla="*/ 0 w 249"/>
                    <a:gd name="T29" fmla="*/ 220 h 250"/>
                    <a:gd name="T30" fmla="*/ 2 w 249"/>
                    <a:gd name="T31" fmla="*/ 226 h 250"/>
                    <a:gd name="T32" fmla="*/ 4 w 249"/>
                    <a:gd name="T33" fmla="*/ 232 h 250"/>
                    <a:gd name="T34" fmla="*/ 8 w 249"/>
                    <a:gd name="T35" fmla="*/ 239 h 250"/>
                    <a:gd name="T36" fmla="*/ 12 w 249"/>
                    <a:gd name="T37" fmla="*/ 242 h 250"/>
                    <a:gd name="T38" fmla="*/ 15 w 249"/>
                    <a:gd name="T39" fmla="*/ 245 h 250"/>
                    <a:gd name="T40" fmla="*/ 19 w 249"/>
                    <a:gd name="T41" fmla="*/ 247 h 250"/>
                    <a:gd name="T42" fmla="*/ 24 w 249"/>
                    <a:gd name="T43" fmla="*/ 248 h 250"/>
                    <a:gd name="T44" fmla="*/ 29 w 249"/>
                    <a:gd name="T45" fmla="*/ 249 h 250"/>
                    <a:gd name="T46" fmla="*/ 35 w 249"/>
                    <a:gd name="T47" fmla="*/ 250 h 250"/>
                    <a:gd name="T48" fmla="*/ 214 w 249"/>
                    <a:gd name="T49" fmla="*/ 250 h 250"/>
                    <a:gd name="T50" fmla="*/ 214 w 249"/>
                    <a:gd name="T51" fmla="*/ 250 h 250"/>
                    <a:gd name="T52" fmla="*/ 219 w 249"/>
                    <a:gd name="T53" fmla="*/ 249 h 250"/>
                    <a:gd name="T54" fmla="*/ 225 w 249"/>
                    <a:gd name="T55" fmla="*/ 248 h 250"/>
                    <a:gd name="T56" fmla="*/ 232 w 249"/>
                    <a:gd name="T57" fmla="*/ 246 h 250"/>
                    <a:gd name="T58" fmla="*/ 238 w 249"/>
                    <a:gd name="T59" fmla="*/ 242 h 250"/>
                    <a:gd name="T60" fmla="*/ 242 w 249"/>
                    <a:gd name="T61" fmla="*/ 239 h 250"/>
                    <a:gd name="T62" fmla="*/ 244 w 249"/>
                    <a:gd name="T63" fmla="*/ 235 h 250"/>
                    <a:gd name="T64" fmla="*/ 246 w 249"/>
                    <a:gd name="T65" fmla="*/ 231 h 250"/>
                    <a:gd name="T66" fmla="*/ 248 w 249"/>
                    <a:gd name="T67" fmla="*/ 226 h 250"/>
                    <a:gd name="T68" fmla="*/ 249 w 249"/>
                    <a:gd name="T69" fmla="*/ 220 h 250"/>
                    <a:gd name="T70" fmla="*/ 249 w 249"/>
                    <a:gd name="T71" fmla="*/ 214 h 250"/>
                    <a:gd name="T72" fmla="*/ 249 w 249"/>
                    <a:gd name="T73" fmla="*/ 37 h 250"/>
                    <a:gd name="T74" fmla="*/ 249 w 249"/>
                    <a:gd name="T75" fmla="*/ 37 h 250"/>
                    <a:gd name="T76" fmla="*/ 249 w 249"/>
                    <a:gd name="T77" fmla="*/ 30 h 250"/>
                    <a:gd name="T78" fmla="*/ 248 w 249"/>
                    <a:gd name="T79" fmla="*/ 25 h 250"/>
                    <a:gd name="T80" fmla="*/ 245 w 249"/>
                    <a:gd name="T81" fmla="*/ 18 h 250"/>
                    <a:gd name="T82" fmla="*/ 241 w 249"/>
                    <a:gd name="T83" fmla="*/ 12 h 250"/>
                    <a:gd name="T84" fmla="*/ 238 w 249"/>
                    <a:gd name="T85" fmla="*/ 9 h 250"/>
                    <a:gd name="T86" fmla="*/ 234 w 249"/>
                    <a:gd name="T87" fmla="*/ 5 h 250"/>
                    <a:gd name="T88" fmla="*/ 231 w 249"/>
                    <a:gd name="T89" fmla="*/ 3 h 250"/>
                    <a:gd name="T90" fmla="*/ 225 w 249"/>
                    <a:gd name="T91" fmla="*/ 2 h 250"/>
                    <a:gd name="T92" fmla="*/ 220 w 249"/>
                    <a:gd name="T93" fmla="*/ 0 h 250"/>
                    <a:gd name="T94" fmla="*/ 214 w 249"/>
                    <a:gd name="T95" fmla="*/ 0 h 250"/>
                    <a:gd name="T96" fmla="*/ 35 w 249"/>
                    <a:gd name="T9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250">
                      <a:moveTo>
                        <a:pt x="35" y="0"/>
                      </a:moveTo>
                      <a:lnTo>
                        <a:pt x="35" y="0"/>
                      </a:lnTo>
                      <a:lnTo>
                        <a:pt x="30" y="1"/>
                      </a:lnTo>
                      <a:lnTo>
                        <a:pt x="25" y="2"/>
                      </a:lnTo>
                      <a:lnTo>
                        <a:pt x="17" y="4"/>
                      </a:lnTo>
                      <a:lnTo>
                        <a:pt x="11" y="9"/>
                      </a:lnTo>
                      <a:lnTo>
                        <a:pt x="8" y="12"/>
                      </a:lnTo>
                      <a:lnTo>
                        <a:pt x="5" y="15"/>
                      </a:lnTo>
                      <a:lnTo>
                        <a:pt x="3" y="19"/>
                      </a:lnTo>
                      <a:lnTo>
                        <a:pt x="1" y="25"/>
                      </a:lnTo>
                      <a:lnTo>
                        <a:pt x="0" y="30"/>
                      </a:lnTo>
                      <a:lnTo>
                        <a:pt x="0" y="37"/>
                      </a:lnTo>
                      <a:lnTo>
                        <a:pt x="0" y="214"/>
                      </a:lnTo>
                      <a:lnTo>
                        <a:pt x="0" y="214"/>
                      </a:lnTo>
                      <a:lnTo>
                        <a:pt x="0" y="220"/>
                      </a:lnTo>
                      <a:lnTo>
                        <a:pt x="2" y="226"/>
                      </a:lnTo>
                      <a:lnTo>
                        <a:pt x="4" y="232"/>
                      </a:lnTo>
                      <a:lnTo>
                        <a:pt x="8" y="239"/>
                      </a:lnTo>
                      <a:lnTo>
                        <a:pt x="12" y="242"/>
                      </a:lnTo>
                      <a:lnTo>
                        <a:pt x="15" y="245"/>
                      </a:lnTo>
                      <a:lnTo>
                        <a:pt x="19" y="247"/>
                      </a:lnTo>
                      <a:lnTo>
                        <a:pt x="24" y="248"/>
                      </a:lnTo>
                      <a:lnTo>
                        <a:pt x="29" y="249"/>
                      </a:lnTo>
                      <a:lnTo>
                        <a:pt x="35" y="250"/>
                      </a:lnTo>
                      <a:lnTo>
                        <a:pt x="214" y="250"/>
                      </a:lnTo>
                      <a:lnTo>
                        <a:pt x="214" y="250"/>
                      </a:lnTo>
                      <a:lnTo>
                        <a:pt x="219" y="249"/>
                      </a:lnTo>
                      <a:lnTo>
                        <a:pt x="225" y="248"/>
                      </a:lnTo>
                      <a:lnTo>
                        <a:pt x="232" y="246"/>
                      </a:lnTo>
                      <a:lnTo>
                        <a:pt x="238" y="242"/>
                      </a:lnTo>
                      <a:lnTo>
                        <a:pt x="242" y="239"/>
                      </a:lnTo>
                      <a:lnTo>
                        <a:pt x="244" y="235"/>
                      </a:lnTo>
                      <a:lnTo>
                        <a:pt x="246" y="231"/>
                      </a:lnTo>
                      <a:lnTo>
                        <a:pt x="248" y="226"/>
                      </a:lnTo>
                      <a:lnTo>
                        <a:pt x="249" y="220"/>
                      </a:lnTo>
                      <a:lnTo>
                        <a:pt x="249" y="214"/>
                      </a:lnTo>
                      <a:lnTo>
                        <a:pt x="249" y="37"/>
                      </a:lnTo>
                      <a:lnTo>
                        <a:pt x="249" y="37"/>
                      </a:lnTo>
                      <a:lnTo>
                        <a:pt x="249" y="30"/>
                      </a:lnTo>
                      <a:lnTo>
                        <a:pt x="248" y="25"/>
                      </a:lnTo>
                      <a:lnTo>
                        <a:pt x="245" y="18"/>
                      </a:lnTo>
                      <a:lnTo>
                        <a:pt x="241" y="12"/>
                      </a:lnTo>
                      <a:lnTo>
                        <a:pt x="238" y="9"/>
                      </a:lnTo>
                      <a:lnTo>
                        <a:pt x="234" y="5"/>
                      </a:lnTo>
                      <a:lnTo>
                        <a:pt x="231" y="3"/>
                      </a:lnTo>
                      <a:lnTo>
                        <a:pt x="225" y="2"/>
                      </a:lnTo>
                      <a:lnTo>
                        <a:pt x="220" y="0"/>
                      </a:lnTo>
                      <a:lnTo>
                        <a:pt x="214" y="0"/>
                      </a:lnTo>
                      <a:lnTo>
                        <a:pt x="35" y="0"/>
                      </a:lnTo>
                      <a:close/>
                    </a:path>
                  </a:pathLst>
                </a:custGeom>
                <a:solidFill>
                  <a:srgbClr val="FCDF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6" name="Freeform 1698"/>
                <p:cNvSpPr>
                  <a:spLocks noEditPoints="1"/>
                </p:cNvSpPr>
                <p:nvPr/>
              </p:nvSpPr>
              <p:spPr bwMode="auto">
                <a:xfrm>
                  <a:off x="4101953" y="3291113"/>
                  <a:ext cx="119063" cy="125413"/>
                </a:xfrm>
                <a:custGeom>
                  <a:avLst/>
                  <a:gdLst>
                    <a:gd name="T0" fmla="*/ 20 w 75"/>
                    <a:gd name="T1" fmla="*/ 64 h 79"/>
                    <a:gd name="T2" fmla="*/ 16 w 75"/>
                    <a:gd name="T3" fmla="*/ 79 h 79"/>
                    <a:gd name="T4" fmla="*/ 0 w 75"/>
                    <a:gd name="T5" fmla="*/ 79 h 79"/>
                    <a:gd name="T6" fmla="*/ 26 w 75"/>
                    <a:gd name="T7" fmla="*/ 0 h 79"/>
                    <a:gd name="T8" fmla="*/ 48 w 75"/>
                    <a:gd name="T9" fmla="*/ 0 h 79"/>
                    <a:gd name="T10" fmla="*/ 75 w 75"/>
                    <a:gd name="T11" fmla="*/ 79 h 79"/>
                    <a:gd name="T12" fmla="*/ 60 w 75"/>
                    <a:gd name="T13" fmla="*/ 79 h 79"/>
                    <a:gd name="T14" fmla="*/ 55 w 75"/>
                    <a:gd name="T15" fmla="*/ 64 h 79"/>
                    <a:gd name="T16" fmla="*/ 20 w 75"/>
                    <a:gd name="T17" fmla="*/ 64 h 79"/>
                    <a:gd name="T18" fmla="*/ 38 w 75"/>
                    <a:gd name="T19" fmla="*/ 12 h 79"/>
                    <a:gd name="T20" fmla="*/ 38 w 75"/>
                    <a:gd name="T21" fmla="*/ 12 h 79"/>
                    <a:gd name="T22" fmla="*/ 24 w 75"/>
                    <a:gd name="T23" fmla="*/ 53 h 79"/>
                    <a:gd name="T24" fmla="*/ 52 w 75"/>
                    <a:gd name="T25" fmla="*/ 53 h 79"/>
                    <a:gd name="T26" fmla="*/ 38 w 75"/>
                    <a:gd name="T27"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79">
                      <a:moveTo>
                        <a:pt x="20" y="64"/>
                      </a:moveTo>
                      <a:lnTo>
                        <a:pt x="16" y="79"/>
                      </a:lnTo>
                      <a:lnTo>
                        <a:pt x="0" y="79"/>
                      </a:lnTo>
                      <a:lnTo>
                        <a:pt x="26" y="0"/>
                      </a:lnTo>
                      <a:lnTo>
                        <a:pt x="48" y="0"/>
                      </a:lnTo>
                      <a:lnTo>
                        <a:pt x="75" y="79"/>
                      </a:lnTo>
                      <a:lnTo>
                        <a:pt x="60" y="79"/>
                      </a:lnTo>
                      <a:lnTo>
                        <a:pt x="55" y="64"/>
                      </a:lnTo>
                      <a:lnTo>
                        <a:pt x="20" y="64"/>
                      </a:lnTo>
                      <a:close/>
                      <a:moveTo>
                        <a:pt x="38" y="12"/>
                      </a:moveTo>
                      <a:lnTo>
                        <a:pt x="38" y="12"/>
                      </a:lnTo>
                      <a:lnTo>
                        <a:pt x="24" y="53"/>
                      </a:lnTo>
                      <a:lnTo>
                        <a:pt x="52" y="53"/>
                      </a:lnTo>
                      <a:lnTo>
                        <a:pt x="38" y="12"/>
                      </a:lnTo>
                      <a:close/>
                    </a:path>
                  </a:pathLst>
                </a:custGeom>
                <a:solidFill>
                  <a:srgbClr val="F695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7" name="Freeform 1699"/>
                <p:cNvSpPr>
                  <a:spLocks noEditPoints="1"/>
                </p:cNvSpPr>
                <p:nvPr/>
              </p:nvSpPr>
              <p:spPr bwMode="auto">
                <a:xfrm>
                  <a:off x="4230541" y="3327625"/>
                  <a:ext cx="82550" cy="125413"/>
                </a:xfrm>
                <a:custGeom>
                  <a:avLst/>
                  <a:gdLst>
                    <a:gd name="T0" fmla="*/ 13 w 52"/>
                    <a:gd name="T1" fmla="*/ 9 h 79"/>
                    <a:gd name="T2" fmla="*/ 14 w 52"/>
                    <a:gd name="T3" fmla="*/ 9 h 79"/>
                    <a:gd name="T4" fmla="*/ 14 w 52"/>
                    <a:gd name="T5" fmla="*/ 9 h 79"/>
                    <a:gd name="T6" fmla="*/ 17 w 52"/>
                    <a:gd name="T7" fmla="*/ 5 h 79"/>
                    <a:gd name="T8" fmla="*/ 20 w 52"/>
                    <a:gd name="T9" fmla="*/ 2 h 79"/>
                    <a:gd name="T10" fmla="*/ 26 w 52"/>
                    <a:gd name="T11" fmla="*/ 1 h 79"/>
                    <a:gd name="T12" fmla="*/ 31 w 52"/>
                    <a:gd name="T13" fmla="*/ 0 h 79"/>
                    <a:gd name="T14" fmla="*/ 31 w 52"/>
                    <a:gd name="T15" fmla="*/ 0 h 79"/>
                    <a:gd name="T16" fmla="*/ 38 w 52"/>
                    <a:gd name="T17" fmla="*/ 1 h 79"/>
                    <a:gd name="T18" fmla="*/ 43 w 52"/>
                    <a:gd name="T19" fmla="*/ 2 h 79"/>
                    <a:gd name="T20" fmla="*/ 46 w 52"/>
                    <a:gd name="T21" fmla="*/ 5 h 79"/>
                    <a:gd name="T22" fmla="*/ 49 w 52"/>
                    <a:gd name="T23" fmla="*/ 8 h 79"/>
                    <a:gd name="T24" fmla="*/ 51 w 52"/>
                    <a:gd name="T25" fmla="*/ 13 h 79"/>
                    <a:gd name="T26" fmla="*/ 52 w 52"/>
                    <a:gd name="T27" fmla="*/ 18 h 79"/>
                    <a:gd name="T28" fmla="*/ 52 w 52"/>
                    <a:gd name="T29" fmla="*/ 30 h 79"/>
                    <a:gd name="T30" fmla="*/ 52 w 52"/>
                    <a:gd name="T31" fmla="*/ 30 h 79"/>
                    <a:gd name="T32" fmla="*/ 52 w 52"/>
                    <a:gd name="T33" fmla="*/ 41 h 79"/>
                    <a:gd name="T34" fmla="*/ 51 w 52"/>
                    <a:gd name="T35" fmla="*/ 46 h 79"/>
                    <a:gd name="T36" fmla="*/ 48 w 52"/>
                    <a:gd name="T37" fmla="*/ 49 h 79"/>
                    <a:gd name="T38" fmla="*/ 46 w 52"/>
                    <a:gd name="T39" fmla="*/ 52 h 79"/>
                    <a:gd name="T40" fmla="*/ 42 w 52"/>
                    <a:gd name="T41" fmla="*/ 55 h 79"/>
                    <a:gd name="T42" fmla="*/ 38 w 52"/>
                    <a:gd name="T43" fmla="*/ 56 h 79"/>
                    <a:gd name="T44" fmla="*/ 31 w 52"/>
                    <a:gd name="T45" fmla="*/ 57 h 79"/>
                    <a:gd name="T46" fmla="*/ 31 w 52"/>
                    <a:gd name="T47" fmla="*/ 57 h 79"/>
                    <a:gd name="T48" fmla="*/ 26 w 52"/>
                    <a:gd name="T49" fmla="*/ 57 h 79"/>
                    <a:gd name="T50" fmla="*/ 21 w 52"/>
                    <a:gd name="T51" fmla="*/ 55 h 79"/>
                    <a:gd name="T52" fmla="*/ 17 w 52"/>
                    <a:gd name="T53" fmla="*/ 52 h 79"/>
                    <a:gd name="T54" fmla="*/ 14 w 52"/>
                    <a:gd name="T55" fmla="*/ 48 h 79"/>
                    <a:gd name="T56" fmla="*/ 14 w 52"/>
                    <a:gd name="T57" fmla="*/ 48 h 79"/>
                    <a:gd name="T58" fmla="*/ 14 w 52"/>
                    <a:gd name="T59" fmla="*/ 79 h 79"/>
                    <a:gd name="T60" fmla="*/ 0 w 52"/>
                    <a:gd name="T61" fmla="*/ 79 h 79"/>
                    <a:gd name="T62" fmla="*/ 0 w 52"/>
                    <a:gd name="T63" fmla="*/ 1 h 79"/>
                    <a:gd name="T64" fmla="*/ 14 w 52"/>
                    <a:gd name="T65" fmla="*/ 1 h 79"/>
                    <a:gd name="T66" fmla="*/ 13 w 52"/>
                    <a:gd name="T67" fmla="*/ 9 h 79"/>
                    <a:gd name="T68" fmla="*/ 39 w 52"/>
                    <a:gd name="T69" fmla="*/ 30 h 79"/>
                    <a:gd name="T70" fmla="*/ 39 w 52"/>
                    <a:gd name="T71" fmla="*/ 30 h 79"/>
                    <a:gd name="T72" fmla="*/ 39 w 52"/>
                    <a:gd name="T73" fmla="*/ 21 h 79"/>
                    <a:gd name="T74" fmla="*/ 38 w 52"/>
                    <a:gd name="T75" fmla="*/ 16 h 79"/>
                    <a:gd name="T76" fmla="*/ 37 w 52"/>
                    <a:gd name="T77" fmla="*/ 13 h 79"/>
                    <a:gd name="T78" fmla="*/ 34 w 52"/>
                    <a:gd name="T79" fmla="*/ 11 h 79"/>
                    <a:gd name="T80" fmla="*/ 31 w 52"/>
                    <a:gd name="T81" fmla="*/ 10 h 79"/>
                    <a:gd name="T82" fmla="*/ 27 w 52"/>
                    <a:gd name="T83" fmla="*/ 10 h 79"/>
                    <a:gd name="T84" fmla="*/ 27 w 52"/>
                    <a:gd name="T85" fmla="*/ 10 h 79"/>
                    <a:gd name="T86" fmla="*/ 22 w 52"/>
                    <a:gd name="T87" fmla="*/ 10 h 79"/>
                    <a:gd name="T88" fmla="*/ 19 w 52"/>
                    <a:gd name="T89" fmla="*/ 11 h 79"/>
                    <a:gd name="T90" fmla="*/ 17 w 52"/>
                    <a:gd name="T91" fmla="*/ 13 h 79"/>
                    <a:gd name="T92" fmla="*/ 15 w 52"/>
                    <a:gd name="T93" fmla="*/ 15 h 79"/>
                    <a:gd name="T94" fmla="*/ 14 w 52"/>
                    <a:gd name="T95" fmla="*/ 18 h 79"/>
                    <a:gd name="T96" fmla="*/ 14 w 52"/>
                    <a:gd name="T97" fmla="*/ 21 h 79"/>
                    <a:gd name="T98" fmla="*/ 14 w 52"/>
                    <a:gd name="T99" fmla="*/ 30 h 79"/>
                    <a:gd name="T100" fmla="*/ 14 w 52"/>
                    <a:gd name="T101" fmla="*/ 30 h 79"/>
                    <a:gd name="T102" fmla="*/ 14 w 52"/>
                    <a:gd name="T103" fmla="*/ 37 h 79"/>
                    <a:gd name="T104" fmla="*/ 16 w 52"/>
                    <a:gd name="T105" fmla="*/ 43 h 79"/>
                    <a:gd name="T106" fmla="*/ 18 w 52"/>
                    <a:gd name="T107" fmla="*/ 44 h 79"/>
                    <a:gd name="T108" fmla="*/ 20 w 52"/>
                    <a:gd name="T109" fmla="*/ 46 h 79"/>
                    <a:gd name="T110" fmla="*/ 27 w 52"/>
                    <a:gd name="T111" fmla="*/ 46 h 79"/>
                    <a:gd name="T112" fmla="*/ 27 w 52"/>
                    <a:gd name="T113" fmla="*/ 46 h 79"/>
                    <a:gd name="T114" fmla="*/ 32 w 52"/>
                    <a:gd name="T115" fmla="*/ 46 h 79"/>
                    <a:gd name="T116" fmla="*/ 34 w 52"/>
                    <a:gd name="T117" fmla="*/ 45 h 79"/>
                    <a:gd name="T118" fmla="*/ 37 w 52"/>
                    <a:gd name="T119" fmla="*/ 44 h 79"/>
                    <a:gd name="T120" fmla="*/ 39 w 52"/>
                    <a:gd name="T121" fmla="*/ 38 h 79"/>
                    <a:gd name="T122" fmla="*/ 39 w 52"/>
                    <a:gd name="T123" fmla="*/ 30 h 79"/>
                    <a:gd name="T124" fmla="*/ 39 w 52"/>
                    <a:gd name="T125" fmla="*/ 3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9">
                      <a:moveTo>
                        <a:pt x="13" y="9"/>
                      </a:moveTo>
                      <a:lnTo>
                        <a:pt x="14" y="9"/>
                      </a:lnTo>
                      <a:lnTo>
                        <a:pt x="14" y="9"/>
                      </a:lnTo>
                      <a:lnTo>
                        <a:pt x="17" y="5"/>
                      </a:lnTo>
                      <a:lnTo>
                        <a:pt x="20" y="2"/>
                      </a:lnTo>
                      <a:lnTo>
                        <a:pt x="26" y="1"/>
                      </a:lnTo>
                      <a:lnTo>
                        <a:pt x="31" y="0"/>
                      </a:lnTo>
                      <a:lnTo>
                        <a:pt x="31" y="0"/>
                      </a:lnTo>
                      <a:lnTo>
                        <a:pt x="38" y="1"/>
                      </a:lnTo>
                      <a:lnTo>
                        <a:pt x="43" y="2"/>
                      </a:lnTo>
                      <a:lnTo>
                        <a:pt x="46" y="5"/>
                      </a:lnTo>
                      <a:lnTo>
                        <a:pt x="49" y="8"/>
                      </a:lnTo>
                      <a:lnTo>
                        <a:pt x="51" y="13"/>
                      </a:lnTo>
                      <a:lnTo>
                        <a:pt x="52" y="18"/>
                      </a:lnTo>
                      <a:lnTo>
                        <a:pt x="52" y="30"/>
                      </a:lnTo>
                      <a:lnTo>
                        <a:pt x="52" y="30"/>
                      </a:lnTo>
                      <a:lnTo>
                        <a:pt x="52" y="41"/>
                      </a:lnTo>
                      <a:lnTo>
                        <a:pt x="51" y="46"/>
                      </a:lnTo>
                      <a:lnTo>
                        <a:pt x="48" y="49"/>
                      </a:lnTo>
                      <a:lnTo>
                        <a:pt x="46" y="52"/>
                      </a:lnTo>
                      <a:lnTo>
                        <a:pt x="42" y="55"/>
                      </a:lnTo>
                      <a:lnTo>
                        <a:pt x="38" y="56"/>
                      </a:lnTo>
                      <a:lnTo>
                        <a:pt x="31" y="57"/>
                      </a:lnTo>
                      <a:lnTo>
                        <a:pt x="31" y="57"/>
                      </a:lnTo>
                      <a:lnTo>
                        <a:pt x="26" y="57"/>
                      </a:lnTo>
                      <a:lnTo>
                        <a:pt x="21" y="55"/>
                      </a:lnTo>
                      <a:lnTo>
                        <a:pt x="17" y="52"/>
                      </a:lnTo>
                      <a:lnTo>
                        <a:pt x="14" y="48"/>
                      </a:lnTo>
                      <a:lnTo>
                        <a:pt x="14" y="48"/>
                      </a:lnTo>
                      <a:lnTo>
                        <a:pt x="14" y="79"/>
                      </a:lnTo>
                      <a:lnTo>
                        <a:pt x="0" y="79"/>
                      </a:lnTo>
                      <a:lnTo>
                        <a:pt x="0" y="1"/>
                      </a:lnTo>
                      <a:lnTo>
                        <a:pt x="14" y="1"/>
                      </a:lnTo>
                      <a:lnTo>
                        <a:pt x="13" y="9"/>
                      </a:lnTo>
                      <a:close/>
                      <a:moveTo>
                        <a:pt x="39" y="30"/>
                      </a:moveTo>
                      <a:lnTo>
                        <a:pt x="39" y="30"/>
                      </a:lnTo>
                      <a:lnTo>
                        <a:pt x="39" y="21"/>
                      </a:lnTo>
                      <a:lnTo>
                        <a:pt x="38" y="16"/>
                      </a:lnTo>
                      <a:lnTo>
                        <a:pt x="37" y="13"/>
                      </a:lnTo>
                      <a:lnTo>
                        <a:pt x="34" y="11"/>
                      </a:lnTo>
                      <a:lnTo>
                        <a:pt x="31" y="10"/>
                      </a:lnTo>
                      <a:lnTo>
                        <a:pt x="27" y="10"/>
                      </a:lnTo>
                      <a:lnTo>
                        <a:pt x="27" y="10"/>
                      </a:lnTo>
                      <a:lnTo>
                        <a:pt x="22" y="10"/>
                      </a:lnTo>
                      <a:lnTo>
                        <a:pt x="19" y="11"/>
                      </a:lnTo>
                      <a:lnTo>
                        <a:pt x="17" y="13"/>
                      </a:lnTo>
                      <a:lnTo>
                        <a:pt x="15" y="15"/>
                      </a:lnTo>
                      <a:lnTo>
                        <a:pt x="14" y="18"/>
                      </a:lnTo>
                      <a:lnTo>
                        <a:pt x="14" y="21"/>
                      </a:lnTo>
                      <a:lnTo>
                        <a:pt x="14" y="30"/>
                      </a:lnTo>
                      <a:lnTo>
                        <a:pt x="14" y="30"/>
                      </a:lnTo>
                      <a:lnTo>
                        <a:pt x="14" y="37"/>
                      </a:lnTo>
                      <a:lnTo>
                        <a:pt x="16" y="43"/>
                      </a:lnTo>
                      <a:lnTo>
                        <a:pt x="18" y="44"/>
                      </a:lnTo>
                      <a:lnTo>
                        <a:pt x="20" y="46"/>
                      </a:lnTo>
                      <a:lnTo>
                        <a:pt x="27" y="46"/>
                      </a:lnTo>
                      <a:lnTo>
                        <a:pt x="27" y="46"/>
                      </a:lnTo>
                      <a:lnTo>
                        <a:pt x="32" y="46"/>
                      </a:lnTo>
                      <a:lnTo>
                        <a:pt x="34" y="45"/>
                      </a:lnTo>
                      <a:lnTo>
                        <a:pt x="37" y="44"/>
                      </a:lnTo>
                      <a:lnTo>
                        <a:pt x="39" y="38"/>
                      </a:lnTo>
                      <a:lnTo>
                        <a:pt x="39" y="30"/>
                      </a:lnTo>
                      <a:lnTo>
                        <a:pt x="39" y="30"/>
                      </a:lnTo>
                      <a:close/>
                    </a:path>
                  </a:pathLst>
                </a:custGeom>
                <a:solidFill>
                  <a:srgbClr val="F695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8" name="Freeform 1700"/>
                <p:cNvSpPr>
                  <a:spLocks noEditPoints="1"/>
                </p:cNvSpPr>
                <p:nvPr/>
              </p:nvSpPr>
              <p:spPr bwMode="auto">
                <a:xfrm>
                  <a:off x="4332141" y="3327625"/>
                  <a:ext cx="80963" cy="125413"/>
                </a:xfrm>
                <a:custGeom>
                  <a:avLst/>
                  <a:gdLst>
                    <a:gd name="T0" fmla="*/ 12 w 51"/>
                    <a:gd name="T1" fmla="*/ 9 h 79"/>
                    <a:gd name="T2" fmla="*/ 12 w 51"/>
                    <a:gd name="T3" fmla="*/ 9 h 79"/>
                    <a:gd name="T4" fmla="*/ 12 w 51"/>
                    <a:gd name="T5" fmla="*/ 9 h 79"/>
                    <a:gd name="T6" fmla="*/ 16 w 51"/>
                    <a:gd name="T7" fmla="*/ 5 h 79"/>
                    <a:gd name="T8" fmla="*/ 19 w 51"/>
                    <a:gd name="T9" fmla="*/ 2 h 79"/>
                    <a:gd name="T10" fmla="*/ 24 w 51"/>
                    <a:gd name="T11" fmla="*/ 1 h 79"/>
                    <a:gd name="T12" fmla="*/ 30 w 51"/>
                    <a:gd name="T13" fmla="*/ 0 h 79"/>
                    <a:gd name="T14" fmla="*/ 30 w 51"/>
                    <a:gd name="T15" fmla="*/ 0 h 79"/>
                    <a:gd name="T16" fmla="*/ 36 w 51"/>
                    <a:gd name="T17" fmla="*/ 1 h 79"/>
                    <a:gd name="T18" fmla="*/ 42 w 51"/>
                    <a:gd name="T19" fmla="*/ 2 h 79"/>
                    <a:gd name="T20" fmla="*/ 46 w 51"/>
                    <a:gd name="T21" fmla="*/ 5 h 79"/>
                    <a:gd name="T22" fmla="*/ 48 w 51"/>
                    <a:gd name="T23" fmla="*/ 8 h 79"/>
                    <a:gd name="T24" fmla="*/ 49 w 51"/>
                    <a:gd name="T25" fmla="*/ 13 h 79"/>
                    <a:gd name="T26" fmla="*/ 50 w 51"/>
                    <a:gd name="T27" fmla="*/ 18 h 79"/>
                    <a:gd name="T28" fmla="*/ 51 w 51"/>
                    <a:gd name="T29" fmla="*/ 30 h 79"/>
                    <a:gd name="T30" fmla="*/ 51 w 51"/>
                    <a:gd name="T31" fmla="*/ 30 h 79"/>
                    <a:gd name="T32" fmla="*/ 50 w 51"/>
                    <a:gd name="T33" fmla="*/ 41 h 79"/>
                    <a:gd name="T34" fmla="*/ 49 w 51"/>
                    <a:gd name="T35" fmla="*/ 46 h 79"/>
                    <a:gd name="T36" fmla="*/ 47 w 51"/>
                    <a:gd name="T37" fmla="*/ 49 h 79"/>
                    <a:gd name="T38" fmla="*/ 45 w 51"/>
                    <a:gd name="T39" fmla="*/ 52 h 79"/>
                    <a:gd name="T40" fmla="*/ 41 w 51"/>
                    <a:gd name="T41" fmla="*/ 55 h 79"/>
                    <a:gd name="T42" fmla="*/ 36 w 51"/>
                    <a:gd name="T43" fmla="*/ 56 h 79"/>
                    <a:gd name="T44" fmla="*/ 30 w 51"/>
                    <a:gd name="T45" fmla="*/ 57 h 79"/>
                    <a:gd name="T46" fmla="*/ 30 w 51"/>
                    <a:gd name="T47" fmla="*/ 57 h 79"/>
                    <a:gd name="T48" fmla="*/ 24 w 51"/>
                    <a:gd name="T49" fmla="*/ 57 h 79"/>
                    <a:gd name="T50" fmla="*/ 20 w 51"/>
                    <a:gd name="T51" fmla="*/ 55 h 79"/>
                    <a:gd name="T52" fmla="*/ 16 w 51"/>
                    <a:gd name="T53" fmla="*/ 52 h 79"/>
                    <a:gd name="T54" fmla="*/ 12 w 51"/>
                    <a:gd name="T55" fmla="*/ 48 h 79"/>
                    <a:gd name="T56" fmla="*/ 12 w 51"/>
                    <a:gd name="T57" fmla="*/ 48 h 79"/>
                    <a:gd name="T58" fmla="*/ 12 w 51"/>
                    <a:gd name="T59" fmla="*/ 79 h 79"/>
                    <a:gd name="T60" fmla="*/ 0 w 51"/>
                    <a:gd name="T61" fmla="*/ 79 h 79"/>
                    <a:gd name="T62" fmla="*/ 0 w 51"/>
                    <a:gd name="T63" fmla="*/ 1 h 79"/>
                    <a:gd name="T64" fmla="*/ 12 w 51"/>
                    <a:gd name="T65" fmla="*/ 1 h 79"/>
                    <a:gd name="T66" fmla="*/ 12 w 51"/>
                    <a:gd name="T67" fmla="*/ 9 h 79"/>
                    <a:gd name="T68" fmla="*/ 37 w 51"/>
                    <a:gd name="T69" fmla="*/ 30 h 79"/>
                    <a:gd name="T70" fmla="*/ 37 w 51"/>
                    <a:gd name="T71" fmla="*/ 30 h 79"/>
                    <a:gd name="T72" fmla="*/ 37 w 51"/>
                    <a:gd name="T73" fmla="*/ 21 h 79"/>
                    <a:gd name="T74" fmla="*/ 36 w 51"/>
                    <a:gd name="T75" fmla="*/ 16 h 79"/>
                    <a:gd name="T76" fmla="*/ 35 w 51"/>
                    <a:gd name="T77" fmla="*/ 13 h 79"/>
                    <a:gd name="T78" fmla="*/ 33 w 51"/>
                    <a:gd name="T79" fmla="*/ 11 h 79"/>
                    <a:gd name="T80" fmla="*/ 30 w 51"/>
                    <a:gd name="T81" fmla="*/ 10 h 79"/>
                    <a:gd name="T82" fmla="*/ 25 w 51"/>
                    <a:gd name="T83" fmla="*/ 10 h 79"/>
                    <a:gd name="T84" fmla="*/ 25 w 51"/>
                    <a:gd name="T85" fmla="*/ 10 h 79"/>
                    <a:gd name="T86" fmla="*/ 21 w 51"/>
                    <a:gd name="T87" fmla="*/ 10 h 79"/>
                    <a:gd name="T88" fmla="*/ 18 w 51"/>
                    <a:gd name="T89" fmla="*/ 11 h 79"/>
                    <a:gd name="T90" fmla="*/ 16 w 51"/>
                    <a:gd name="T91" fmla="*/ 13 h 79"/>
                    <a:gd name="T92" fmla="*/ 14 w 51"/>
                    <a:gd name="T93" fmla="*/ 15 h 79"/>
                    <a:gd name="T94" fmla="*/ 12 w 51"/>
                    <a:gd name="T95" fmla="*/ 21 h 79"/>
                    <a:gd name="T96" fmla="*/ 12 w 51"/>
                    <a:gd name="T97" fmla="*/ 30 h 79"/>
                    <a:gd name="T98" fmla="*/ 12 w 51"/>
                    <a:gd name="T99" fmla="*/ 30 h 79"/>
                    <a:gd name="T100" fmla="*/ 12 w 51"/>
                    <a:gd name="T101" fmla="*/ 37 h 79"/>
                    <a:gd name="T102" fmla="*/ 15 w 51"/>
                    <a:gd name="T103" fmla="*/ 43 h 79"/>
                    <a:gd name="T104" fmla="*/ 17 w 51"/>
                    <a:gd name="T105" fmla="*/ 44 h 79"/>
                    <a:gd name="T106" fmla="*/ 19 w 51"/>
                    <a:gd name="T107" fmla="*/ 46 h 79"/>
                    <a:gd name="T108" fmla="*/ 25 w 51"/>
                    <a:gd name="T109" fmla="*/ 46 h 79"/>
                    <a:gd name="T110" fmla="*/ 25 w 51"/>
                    <a:gd name="T111" fmla="*/ 46 h 79"/>
                    <a:gd name="T112" fmla="*/ 32 w 51"/>
                    <a:gd name="T113" fmla="*/ 46 h 79"/>
                    <a:gd name="T114" fmla="*/ 34 w 51"/>
                    <a:gd name="T115" fmla="*/ 45 h 79"/>
                    <a:gd name="T116" fmla="*/ 35 w 51"/>
                    <a:gd name="T117" fmla="*/ 44 h 79"/>
                    <a:gd name="T118" fmla="*/ 37 w 51"/>
                    <a:gd name="T119" fmla="*/ 38 h 79"/>
                    <a:gd name="T120" fmla="*/ 37 w 51"/>
                    <a:gd name="T121" fmla="*/ 30 h 79"/>
                    <a:gd name="T122" fmla="*/ 37 w 51"/>
                    <a:gd name="T123" fmla="*/ 3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 h="79">
                      <a:moveTo>
                        <a:pt x="12" y="9"/>
                      </a:moveTo>
                      <a:lnTo>
                        <a:pt x="12" y="9"/>
                      </a:lnTo>
                      <a:lnTo>
                        <a:pt x="12" y="9"/>
                      </a:lnTo>
                      <a:lnTo>
                        <a:pt x="16" y="5"/>
                      </a:lnTo>
                      <a:lnTo>
                        <a:pt x="19" y="2"/>
                      </a:lnTo>
                      <a:lnTo>
                        <a:pt x="24" y="1"/>
                      </a:lnTo>
                      <a:lnTo>
                        <a:pt x="30" y="0"/>
                      </a:lnTo>
                      <a:lnTo>
                        <a:pt x="30" y="0"/>
                      </a:lnTo>
                      <a:lnTo>
                        <a:pt x="36" y="1"/>
                      </a:lnTo>
                      <a:lnTo>
                        <a:pt x="42" y="2"/>
                      </a:lnTo>
                      <a:lnTo>
                        <a:pt x="46" y="5"/>
                      </a:lnTo>
                      <a:lnTo>
                        <a:pt x="48" y="8"/>
                      </a:lnTo>
                      <a:lnTo>
                        <a:pt x="49" y="13"/>
                      </a:lnTo>
                      <a:lnTo>
                        <a:pt x="50" y="18"/>
                      </a:lnTo>
                      <a:lnTo>
                        <a:pt x="51" y="30"/>
                      </a:lnTo>
                      <a:lnTo>
                        <a:pt x="51" y="30"/>
                      </a:lnTo>
                      <a:lnTo>
                        <a:pt x="50" y="41"/>
                      </a:lnTo>
                      <a:lnTo>
                        <a:pt x="49" y="46"/>
                      </a:lnTo>
                      <a:lnTo>
                        <a:pt x="47" y="49"/>
                      </a:lnTo>
                      <a:lnTo>
                        <a:pt x="45" y="52"/>
                      </a:lnTo>
                      <a:lnTo>
                        <a:pt x="41" y="55"/>
                      </a:lnTo>
                      <a:lnTo>
                        <a:pt x="36" y="56"/>
                      </a:lnTo>
                      <a:lnTo>
                        <a:pt x="30" y="57"/>
                      </a:lnTo>
                      <a:lnTo>
                        <a:pt x="30" y="57"/>
                      </a:lnTo>
                      <a:lnTo>
                        <a:pt x="24" y="57"/>
                      </a:lnTo>
                      <a:lnTo>
                        <a:pt x="20" y="55"/>
                      </a:lnTo>
                      <a:lnTo>
                        <a:pt x="16" y="52"/>
                      </a:lnTo>
                      <a:lnTo>
                        <a:pt x="12" y="48"/>
                      </a:lnTo>
                      <a:lnTo>
                        <a:pt x="12" y="48"/>
                      </a:lnTo>
                      <a:lnTo>
                        <a:pt x="12" y="79"/>
                      </a:lnTo>
                      <a:lnTo>
                        <a:pt x="0" y="79"/>
                      </a:lnTo>
                      <a:lnTo>
                        <a:pt x="0" y="1"/>
                      </a:lnTo>
                      <a:lnTo>
                        <a:pt x="12" y="1"/>
                      </a:lnTo>
                      <a:lnTo>
                        <a:pt x="12" y="9"/>
                      </a:lnTo>
                      <a:close/>
                      <a:moveTo>
                        <a:pt x="37" y="30"/>
                      </a:moveTo>
                      <a:lnTo>
                        <a:pt x="37" y="30"/>
                      </a:lnTo>
                      <a:lnTo>
                        <a:pt x="37" y="21"/>
                      </a:lnTo>
                      <a:lnTo>
                        <a:pt x="36" y="16"/>
                      </a:lnTo>
                      <a:lnTo>
                        <a:pt x="35" y="13"/>
                      </a:lnTo>
                      <a:lnTo>
                        <a:pt x="33" y="11"/>
                      </a:lnTo>
                      <a:lnTo>
                        <a:pt x="30" y="10"/>
                      </a:lnTo>
                      <a:lnTo>
                        <a:pt x="25" y="10"/>
                      </a:lnTo>
                      <a:lnTo>
                        <a:pt x="25" y="10"/>
                      </a:lnTo>
                      <a:lnTo>
                        <a:pt x="21" y="10"/>
                      </a:lnTo>
                      <a:lnTo>
                        <a:pt x="18" y="11"/>
                      </a:lnTo>
                      <a:lnTo>
                        <a:pt x="16" y="13"/>
                      </a:lnTo>
                      <a:lnTo>
                        <a:pt x="14" y="15"/>
                      </a:lnTo>
                      <a:lnTo>
                        <a:pt x="12" y="21"/>
                      </a:lnTo>
                      <a:lnTo>
                        <a:pt x="12" y="30"/>
                      </a:lnTo>
                      <a:lnTo>
                        <a:pt x="12" y="30"/>
                      </a:lnTo>
                      <a:lnTo>
                        <a:pt x="12" y="37"/>
                      </a:lnTo>
                      <a:lnTo>
                        <a:pt x="15" y="43"/>
                      </a:lnTo>
                      <a:lnTo>
                        <a:pt x="17" y="44"/>
                      </a:lnTo>
                      <a:lnTo>
                        <a:pt x="19" y="46"/>
                      </a:lnTo>
                      <a:lnTo>
                        <a:pt x="25" y="46"/>
                      </a:lnTo>
                      <a:lnTo>
                        <a:pt x="25" y="46"/>
                      </a:lnTo>
                      <a:lnTo>
                        <a:pt x="32" y="46"/>
                      </a:lnTo>
                      <a:lnTo>
                        <a:pt x="34" y="45"/>
                      </a:lnTo>
                      <a:lnTo>
                        <a:pt x="35" y="44"/>
                      </a:lnTo>
                      <a:lnTo>
                        <a:pt x="37" y="38"/>
                      </a:lnTo>
                      <a:lnTo>
                        <a:pt x="37" y="30"/>
                      </a:lnTo>
                      <a:lnTo>
                        <a:pt x="37" y="30"/>
                      </a:lnTo>
                      <a:close/>
                    </a:path>
                  </a:pathLst>
                </a:custGeom>
                <a:solidFill>
                  <a:srgbClr val="F695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346" name="Gruppieren 345"/>
            <p:cNvGrpSpPr/>
            <p:nvPr/>
          </p:nvGrpSpPr>
          <p:grpSpPr>
            <a:xfrm>
              <a:off x="2711624" y="3998320"/>
              <a:ext cx="1457328" cy="993776"/>
              <a:chOff x="3071664" y="4502376"/>
              <a:chExt cx="1457328" cy="993776"/>
            </a:xfrm>
          </p:grpSpPr>
          <p:sp>
            <p:nvSpPr>
              <p:cNvPr id="385" name="Freeform 1645"/>
              <p:cNvSpPr>
                <a:spLocks/>
              </p:cNvSpPr>
              <p:nvPr/>
            </p:nvSpPr>
            <p:spPr bwMode="auto">
              <a:xfrm>
                <a:off x="3071664" y="4502376"/>
                <a:ext cx="1457328" cy="993776"/>
              </a:xfrm>
              <a:custGeom>
                <a:avLst/>
                <a:gdLst>
                  <a:gd name="T0" fmla="*/ 111 w 918"/>
                  <a:gd name="T1" fmla="*/ 269 h 626"/>
                  <a:gd name="T2" fmla="*/ 113 w 918"/>
                  <a:gd name="T3" fmla="*/ 232 h 626"/>
                  <a:gd name="T4" fmla="*/ 125 w 918"/>
                  <a:gd name="T5" fmla="*/ 181 h 626"/>
                  <a:gd name="T6" fmla="*/ 148 w 918"/>
                  <a:gd name="T7" fmla="*/ 134 h 626"/>
                  <a:gd name="T8" fmla="*/ 167 w 918"/>
                  <a:gd name="T9" fmla="*/ 105 h 626"/>
                  <a:gd name="T10" fmla="*/ 203 w 918"/>
                  <a:gd name="T11" fmla="*/ 66 h 626"/>
                  <a:gd name="T12" fmla="*/ 246 w 918"/>
                  <a:gd name="T13" fmla="*/ 36 h 626"/>
                  <a:gd name="T14" fmla="*/ 279 w 918"/>
                  <a:gd name="T15" fmla="*/ 20 h 626"/>
                  <a:gd name="T16" fmla="*/ 329 w 918"/>
                  <a:gd name="T17" fmla="*/ 4 h 626"/>
                  <a:gd name="T18" fmla="*/ 383 w 918"/>
                  <a:gd name="T19" fmla="*/ 0 h 626"/>
                  <a:gd name="T20" fmla="*/ 423 w 918"/>
                  <a:gd name="T21" fmla="*/ 2 h 626"/>
                  <a:gd name="T22" fmla="*/ 478 w 918"/>
                  <a:gd name="T23" fmla="*/ 16 h 626"/>
                  <a:gd name="T24" fmla="*/ 530 w 918"/>
                  <a:gd name="T25" fmla="*/ 42 h 626"/>
                  <a:gd name="T26" fmla="*/ 561 w 918"/>
                  <a:gd name="T27" fmla="*/ 65 h 626"/>
                  <a:gd name="T28" fmla="*/ 600 w 918"/>
                  <a:gd name="T29" fmla="*/ 105 h 626"/>
                  <a:gd name="T30" fmla="*/ 629 w 918"/>
                  <a:gd name="T31" fmla="*/ 153 h 626"/>
                  <a:gd name="T32" fmla="*/ 648 w 918"/>
                  <a:gd name="T33" fmla="*/ 142 h 626"/>
                  <a:gd name="T34" fmla="*/ 676 w 918"/>
                  <a:gd name="T35" fmla="*/ 131 h 626"/>
                  <a:gd name="T36" fmla="*/ 706 w 918"/>
                  <a:gd name="T37" fmla="*/ 126 h 626"/>
                  <a:gd name="T38" fmla="*/ 732 w 918"/>
                  <a:gd name="T39" fmla="*/ 130 h 626"/>
                  <a:gd name="T40" fmla="*/ 765 w 918"/>
                  <a:gd name="T41" fmla="*/ 142 h 626"/>
                  <a:gd name="T42" fmla="*/ 796 w 918"/>
                  <a:gd name="T43" fmla="*/ 163 h 626"/>
                  <a:gd name="T44" fmla="*/ 812 w 918"/>
                  <a:gd name="T45" fmla="*/ 183 h 626"/>
                  <a:gd name="T46" fmla="*/ 827 w 918"/>
                  <a:gd name="T47" fmla="*/ 215 h 626"/>
                  <a:gd name="T48" fmla="*/ 832 w 918"/>
                  <a:gd name="T49" fmla="*/ 251 h 626"/>
                  <a:gd name="T50" fmla="*/ 831 w 918"/>
                  <a:gd name="T51" fmla="*/ 270 h 626"/>
                  <a:gd name="T52" fmla="*/ 827 w 918"/>
                  <a:gd name="T53" fmla="*/ 287 h 626"/>
                  <a:gd name="T54" fmla="*/ 856 w 918"/>
                  <a:gd name="T55" fmla="*/ 308 h 626"/>
                  <a:gd name="T56" fmla="*/ 880 w 918"/>
                  <a:gd name="T57" fmla="*/ 334 h 626"/>
                  <a:gd name="T58" fmla="*/ 893 w 918"/>
                  <a:gd name="T59" fmla="*/ 353 h 626"/>
                  <a:gd name="T60" fmla="*/ 908 w 918"/>
                  <a:gd name="T61" fmla="*/ 386 h 626"/>
                  <a:gd name="T62" fmla="*/ 916 w 918"/>
                  <a:gd name="T63" fmla="*/ 420 h 626"/>
                  <a:gd name="T64" fmla="*/ 918 w 918"/>
                  <a:gd name="T65" fmla="*/ 445 h 626"/>
                  <a:gd name="T66" fmla="*/ 910 w 918"/>
                  <a:gd name="T67" fmla="*/ 497 h 626"/>
                  <a:gd name="T68" fmla="*/ 887 w 918"/>
                  <a:gd name="T69" fmla="*/ 543 h 626"/>
                  <a:gd name="T70" fmla="*/ 865 w 918"/>
                  <a:gd name="T71" fmla="*/ 570 h 626"/>
                  <a:gd name="T72" fmla="*/ 822 w 918"/>
                  <a:gd name="T73" fmla="*/ 603 h 626"/>
                  <a:gd name="T74" fmla="*/ 772 w 918"/>
                  <a:gd name="T75" fmla="*/ 621 h 626"/>
                  <a:gd name="T76" fmla="*/ 733 w 918"/>
                  <a:gd name="T77" fmla="*/ 626 h 626"/>
                  <a:gd name="T78" fmla="*/ 191 w 918"/>
                  <a:gd name="T79" fmla="*/ 626 h 626"/>
                  <a:gd name="T80" fmla="*/ 186 w 918"/>
                  <a:gd name="T81" fmla="*/ 626 h 626"/>
                  <a:gd name="T82" fmla="*/ 162 w 918"/>
                  <a:gd name="T83" fmla="*/ 626 h 626"/>
                  <a:gd name="T84" fmla="*/ 111 w 918"/>
                  <a:gd name="T85" fmla="*/ 613 h 626"/>
                  <a:gd name="T86" fmla="*/ 67 w 918"/>
                  <a:gd name="T87" fmla="*/ 586 h 626"/>
                  <a:gd name="T88" fmla="*/ 41 w 918"/>
                  <a:gd name="T89" fmla="*/ 561 h 626"/>
                  <a:gd name="T90" fmla="*/ 14 w 918"/>
                  <a:gd name="T91" fmla="*/ 517 h 626"/>
                  <a:gd name="T92" fmla="*/ 1 w 918"/>
                  <a:gd name="T93" fmla="*/ 466 h 626"/>
                  <a:gd name="T94" fmla="*/ 1 w 918"/>
                  <a:gd name="T95" fmla="*/ 435 h 626"/>
                  <a:gd name="T96" fmla="*/ 8 w 918"/>
                  <a:gd name="T97" fmla="*/ 396 h 626"/>
                  <a:gd name="T98" fmla="*/ 24 w 918"/>
                  <a:gd name="T99" fmla="*/ 361 h 626"/>
                  <a:gd name="T100" fmla="*/ 39 w 918"/>
                  <a:gd name="T101" fmla="*/ 339 h 626"/>
                  <a:gd name="T102" fmla="*/ 67 w 918"/>
                  <a:gd name="T103" fmla="*/ 311 h 626"/>
                  <a:gd name="T104" fmla="*/ 99 w 918"/>
                  <a:gd name="T105" fmla="*/ 291 h 626"/>
                  <a:gd name="T106" fmla="*/ 111 w 918"/>
                  <a:gd name="T107" fmla="*/ 27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8" h="626">
                    <a:moveTo>
                      <a:pt x="111" y="276"/>
                    </a:moveTo>
                    <a:lnTo>
                      <a:pt x="111" y="276"/>
                    </a:lnTo>
                    <a:lnTo>
                      <a:pt x="111" y="269"/>
                    </a:lnTo>
                    <a:lnTo>
                      <a:pt x="111" y="269"/>
                    </a:lnTo>
                    <a:lnTo>
                      <a:pt x="111" y="251"/>
                    </a:lnTo>
                    <a:lnTo>
                      <a:pt x="113" y="232"/>
                    </a:lnTo>
                    <a:lnTo>
                      <a:pt x="117" y="215"/>
                    </a:lnTo>
                    <a:lnTo>
                      <a:pt x="120" y="199"/>
                    </a:lnTo>
                    <a:lnTo>
                      <a:pt x="125" y="181"/>
                    </a:lnTo>
                    <a:lnTo>
                      <a:pt x="132" y="165"/>
                    </a:lnTo>
                    <a:lnTo>
                      <a:pt x="139" y="149"/>
                    </a:lnTo>
                    <a:lnTo>
                      <a:pt x="148" y="134"/>
                    </a:lnTo>
                    <a:lnTo>
                      <a:pt x="148" y="134"/>
                    </a:lnTo>
                    <a:lnTo>
                      <a:pt x="157" y="119"/>
                    </a:lnTo>
                    <a:lnTo>
                      <a:pt x="167" y="105"/>
                    </a:lnTo>
                    <a:lnTo>
                      <a:pt x="178" y="91"/>
                    </a:lnTo>
                    <a:lnTo>
                      <a:pt x="190" y="78"/>
                    </a:lnTo>
                    <a:lnTo>
                      <a:pt x="203" y="66"/>
                    </a:lnTo>
                    <a:lnTo>
                      <a:pt x="217" y="55"/>
                    </a:lnTo>
                    <a:lnTo>
                      <a:pt x="231" y="45"/>
                    </a:lnTo>
                    <a:lnTo>
                      <a:pt x="246" y="36"/>
                    </a:lnTo>
                    <a:lnTo>
                      <a:pt x="246" y="36"/>
                    </a:lnTo>
                    <a:lnTo>
                      <a:pt x="262" y="27"/>
                    </a:lnTo>
                    <a:lnTo>
                      <a:pt x="279" y="20"/>
                    </a:lnTo>
                    <a:lnTo>
                      <a:pt x="296" y="14"/>
                    </a:lnTo>
                    <a:lnTo>
                      <a:pt x="312" y="9"/>
                    </a:lnTo>
                    <a:lnTo>
                      <a:pt x="329" y="4"/>
                    </a:lnTo>
                    <a:lnTo>
                      <a:pt x="348" y="2"/>
                    </a:lnTo>
                    <a:lnTo>
                      <a:pt x="365" y="0"/>
                    </a:lnTo>
                    <a:lnTo>
                      <a:pt x="383" y="0"/>
                    </a:lnTo>
                    <a:lnTo>
                      <a:pt x="383" y="0"/>
                    </a:lnTo>
                    <a:lnTo>
                      <a:pt x="404" y="0"/>
                    </a:lnTo>
                    <a:lnTo>
                      <a:pt x="423" y="2"/>
                    </a:lnTo>
                    <a:lnTo>
                      <a:pt x="442" y="6"/>
                    </a:lnTo>
                    <a:lnTo>
                      <a:pt x="460" y="10"/>
                    </a:lnTo>
                    <a:lnTo>
                      <a:pt x="478" y="16"/>
                    </a:lnTo>
                    <a:lnTo>
                      <a:pt x="496" y="24"/>
                    </a:lnTo>
                    <a:lnTo>
                      <a:pt x="513" y="33"/>
                    </a:lnTo>
                    <a:lnTo>
                      <a:pt x="530" y="42"/>
                    </a:lnTo>
                    <a:lnTo>
                      <a:pt x="530" y="42"/>
                    </a:lnTo>
                    <a:lnTo>
                      <a:pt x="546" y="53"/>
                    </a:lnTo>
                    <a:lnTo>
                      <a:pt x="561" y="65"/>
                    </a:lnTo>
                    <a:lnTo>
                      <a:pt x="574" y="77"/>
                    </a:lnTo>
                    <a:lnTo>
                      <a:pt x="587" y="91"/>
                    </a:lnTo>
                    <a:lnTo>
                      <a:pt x="600" y="105"/>
                    </a:lnTo>
                    <a:lnTo>
                      <a:pt x="611" y="120"/>
                    </a:lnTo>
                    <a:lnTo>
                      <a:pt x="621" y="136"/>
                    </a:lnTo>
                    <a:lnTo>
                      <a:pt x="629" y="153"/>
                    </a:lnTo>
                    <a:lnTo>
                      <a:pt x="629" y="153"/>
                    </a:lnTo>
                    <a:lnTo>
                      <a:pt x="638" y="147"/>
                    </a:lnTo>
                    <a:lnTo>
                      <a:pt x="648" y="142"/>
                    </a:lnTo>
                    <a:lnTo>
                      <a:pt x="656" y="137"/>
                    </a:lnTo>
                    <a:lnTo>
                      <a:pt x="666" y="133"/>
                    </a:lnTo>
                    <a:lnTo>
                      <a:pt x="676" y="131"/>
                    </a:lnTo>
                    <a:lnTo>
                      <a:pt x="686" y="129"/>
                    </a:lnTo>
                    <a:lnTo>
                      <a:pt x="696" y="128"/>
                    </a:lnTo>
                    <a:lnTo>
                      <a:pt x="706" y="126"/>
                    </a:lnTo>
                    <a:lnTo>
                      <a:pt x="706" y="126"/>
                    </a:lnTo>
                    <a:lnTo>
                      <a:pt x="719" y="128"/>
                    </a:lnTo>
                    <a:lnTo>
                      <a:pt x="732" y="130"/>
                    </a:lnTo>
                    <a:lnTo>
                      <a:pt x="744" y="132"/>
                    </a:lnTo>
                    <a:lnTo>
                      <a:pt x="755" y="136"/>
                    </a:lnTo>
                    <a:lnTo>
                      <a:pt x="765" y="142"/>
                    </a:lnTo>
                    <a:lnTo>
                      <a:pt x="776" y="147"/>
                    </a:lnTo>
                    <a:lnTo>
                      <a:pt x="786" y="155"/>
                    </a:lnTo>
                    <a:lnTo>
                      <a:pt x="796" y="163"/>
                    </a:lnTo>
                    <a:lnTo>
                      <a:pt x="796" y="163"/>
                    </a:lnTo>
                    <a:lnTo>
                      <a:pt x="804" y="173"/>
                    </a:lnTo>
                    <a:lnTo>
                      <a:pt x="812" y="183"/>
                    </a:lnTo>
                    <a:lnTo>
                      <a:pt x="818" y="192"/>
                    </a:lnTo>
                    <a:lnTo>
                      <a:pt x="824" y="203"/>
                    </a:lnTo>
                    <a:lnTo>
                      <a:pt x="827" y="215"/>
                    </a:lnTo>
                    <a:lnTo>
                      <a:pt x="830" y="226"/>
                    </a:lnTo>
                    <a:lnTo>
                      <a:pt x="831" y="239"/>
                    </a:lnTo>
                    <a:lnTo>
                      <a:pt x="832" y="251"/>
                    </a:lnTo>
                    <a:lnTo>
                      <a:pt x="832" y="251"/>
                    </a:lnTo>
                    <a:lnTo>
                      <a:pt x="832" y="260"/>
                    </a:lnTo>
                    <a:lnTo>
                      <a:pt x="831" y="270"/>
                    </a:lnTo>
                    <a:lnTo>
                      <a:pt x="829" y="279"/>
                    </a:lnTo>
                    <a:lnTo>
                      <a:pt x="827" y="287"/>
                    </a:lnTo>
                    <a:lnTo>
                      <a:pt x="827" y="287"/>
                    </a:lnTo>
                    <a:lnTo>
                      <a:pt x="837" y="294"/>
                    </a:lnTo>
                    <a:lnTo>
                      <a:pt x="846" y="301"/>
                    </a:lnTo>
                    <a:lnTo>
                      <a:pt x="856" y="308"/>
                    </a:lnTo>
                    <a:lnTo>
                      <a:pt x="864" y="316"/>
                    </a:lnTo>
                    <a:lnTo>
                      <a:pt x="872" y="325"/>
                    </a:lnTo>
                    <a:lnTo>
                      <a:pt x="880" y="334"/>
                    </a:lnTo>
                    <a:lnTo>
                      <a:pt x="886" y="343"/>
                    </a:lnTo>
                    <a:lnTo>
                      <a:pt x="893" y="353"/>
                    </a:lnTo>
                    <a:lnTo>
                      <a:pt x="893" y="353"/>
                    </a:lnTo>
                    <a:lnTo>
                      <a:pt x="898" y="364"/>
                    </a:lnTo>
                    <a:lnTo>
                      <a:pt x="904" y="375"/>
                    </a:lnTo>
                    <a:lnTo>
                      <a:pt x="908" y="386"/>
                    </a:lnTo>
                    <a:lnTo>
                      <a:pt x="911" y="397"/>
                    </a:lnTo>
                    <a:lnTo>
                      <a:pt x="914" y="408"/>
                    </a:lnTo>
                    <a:lnTo>
                      <a:pt x="916" y="420"/>
                    </a:lnTo>
                    <a:lnTo>
                      <a:pt x="917" y="432"/>
                    </a:lnTo>
                    <a:lnTo>
                      <a:pt x="918" y="445"/>
                    </a:lnTo>
                    <a:lnTo>
                      <a:pt x="918" y="445"/>
                    </a:lnTo>
                    <a:lnTo>
                      <a:pt x="917" y="462"/>
                    </a:lnTo>
                    <a:lnTo>
                      <a:pt x="914" y="481"/>
                    </a:lnTo>
                    <a:lnTo>
                      <a:pt x="910" y="497"/>
                    </a:lnTo>
                    <a:lnTo>
                      <a:pt x="905" y="513"/>
                    </a:lnTo>
                    <a:lnTo>
                      <a:pt x="897" y="528"/>
                    </a:lnTo>
                    <a:lnTo>
                      <a:pt x="887" y="543"/>
                    </a:lnTo>
                    <a:lnTo>
                      <a:pt x="877" y="557"/>
                    </a:lnTo>
                    <a:lnTo>
                      <a:pt x="865" y="570"/>
                    </a:lnTo>
                    <a:lnTo>
                      <a:pt x="865" y="570"/>
                    </a:lnTo>
                    <a:lnTo>
                      <a:pt x="851" y="582"/>
                    </a:lnTo>
                    <a:lnTo>
                      <a:pt x="837" y="593"/>
                    </a:lnTo>
                    <a:lnTo>
                      <a:pt x="822" y="603"/>
                    </a:lnTo>
                    <a:lnTo>
                      <a:pt x="806" y="610"/>
                    </a:lnTo>
                    <a:lnTo>
                      <a:pt x="789" y="617"/>
                    </a:lnTo>
                    <a:lnTo>
                      <a:pt x="772" y="621"/>
                    </a:lnTo>
                    <a:lnTo>
                      <a:pt x="755" y="624"/>
                    </a:lnTo>
                    <a:lnTo>
                      <a:pt x="735" y="626"/>
                    </a:lnTo>
                    <a:lnTo>
                      <a:pt x="733" y="626"/>
                    </a:lnTo>
                    <a:lnTo>
                      <a:pt x="733" y="626"/>
                    </a:lnTo>
                    <a:lnTo>
                      <a:pt x="732" y="626"/>
                    </a:lnTo>
                    <a:lnTo>
                      <a:pt x="191" y="626"/>
                    </a:lnTo>
                    <a:lnTo>
                      <a:pt x="191" y="626"/>
                    </a:lnTo>
                    <a:lnTo>
                      <a:pt x="186" y="626"/>
                    </a:lnTo>
                    <a:lnTo>
                      <a:pt x="186" y="626"/>
                    </a:lnTo>
                    <a:lnTo>
                      <a:pt x="180" y="626"/>
                    </a:lnTo>
                    <a:lnTo>
                      <a:pt x="180" y="626"/>
                    </a:lnTo>
                    <a:lnTo>
                      <a:pt x="162" y="626"/>
                    </a:lnTo>
                    <a:lnTo>
                      <a:pt x="145" y="623"/>
                    </a:lnTo>
                    <a:lnTo>
                      <a:pt x="127" y="620"/>
                    </a:lnTo>
                    <a:lnTo>
                      <a:pt x="111" y="613"/>
                    </a:lnTo>
                    <a:lnTo>
                      <a:pt x="96" y="607"/>
                    </a:lnTo>
                    <a:lnTo>
                      <a:pt x="81" y="597"/>
                    </a:lnTo>
                    <a:lnTo>
                      <a:pt x="67" y="586"/>
                    </a:lnTo>
                    <a:lnTo>
                      <a:pt x="53" y="574"/>
                    </a:lnTo>
                    <a:lnTo>
                      <a:pt x="53" y="574"/>
                    </a:lnTo>
                    <a:lnTo>
                      <a:pt x="41" y="561"/>
                    </a:lnTo>
                    <a:lnTo>
                      <a:pt x="30" y="547"/>
                    </a:lnTo>
                    <a:lnTo>
                      <a:pt x="21" y="532"/>
                    </a:lnTo>
                    <a:lnTo>
                      <a:pt x="14" y="517"/>
                    </a:lnTo>
                    <a:lnTo>
                      <a:pt x="8" y="501"/>
                    </a:lnTo>
                    <a:lnTo>
                      <a:pt x="3" y="485"/>
                    </a:lnTo>
                    <a:lnTo>
                      <a:pt x="1" y="466"/>
                    </a:lnTo>
                    <a:lnTo>
                      <a:pt x="0" y="449"/>
                    </a:lnTo>
                    <a:lnTo>
                      <a:pt x="0" y="449"/>
                    </a:lnTo>
                    <a:lnTo>
                      <a:pt x="1" y="435"/>
                    </a:lnTo>
                    <a:lnTo>
                      <a:pt x="2" y="422"/>
                    </a:lnTo>
                    <a:lnTo>
                      <a:pt x="4" y="409"/>
                    </a:lnTo>
                    <a:lnTo>
                      <a:pt x="8" y="396"/>
                    </a:lnTo>
                    <a:lnTo>
                      <a:pt x="12" y="384"/>
                    </a:lnTo>
                    <a:lnTo>
                      <a:pt x="17" y="373"/>
                    </a:lnTo>
                    <a:lnTo>
                      <a:pt x="24" y="361"/>
                    </a:lnTo>
                    <a:lnTo>
                      <a:pt x="31" y="350"/>
                    </a:lnTo>
                    <a:lnTo>
                      <a:pt x="31" y="350"/>
                    </a:lnTo>
                    <a:lnTo>
                      <a:pt x="39" y="339"/>
                    </a:lnTo>
                    <a:lnTo>
                      <a:pt x="48" y="329"/>
                    </a:lnTo>
                    <a:lnTo>
                      <a:pt x="56" y="320"/>
                    </a:lnTo>
                    <a:lnTo>
                      <a:pt x="67" y="311"/>
                    </a:lnTo>
                    <a:lnTo>
                      <a:pt x="77" y="303"/>
                    </a:lnTo>
                    <a:lnTo>
                      <a:pt x="87" y="296"/>
                    </a:lnTo>
                    <a:lnTo>
                      <a:pt x="99" y="291"/>
                    </a:lnTo>
                    <a:lnTo>
                      <a:pt x="111" y="284"/>
                    </a:lnTo>
                    <a:lnTo>
                      <a:pt x="111" y="284"/>
                    </a:lnTo>
                    <a:lnTo>
                      <a:pt x="111" y="276"/>
                    </a:lnTo>
                    <a:close/>
                  </a:path>
                </a:pathLst>
              </a:custGeom>
              <a:solidFill>
                <a:srgbClr val="40A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386" name="Gruppieren 385"/>
              <p:cNvGrpSpPr/>
              <p:nvPr/>
            </p:nvGrpSpPr>
            <p:grpSpPr>
              <a:xfrm>
                <a:off x="3243114" y="5007201"/>
                <a:ext cx="396876" cy="396875"/>
                <a:chOff x="3243114" y="5007201"/>
                <a:chExt cx="396876" cy="396875"/>
              </a:xfrm>
            </p:grpSpPr>
            <p:sp>
              <p:nvSpPr>
                <p:cNvPr id="397" name="Freeform 1677"/>
                <p:cNvSpPr>
                  <a:spLocks/>
                </p:cNvSpPr>
                <p:nvPr/>
              </p:nvSpPr>
              <p:spPr bwMode="auto">
                <a:xfrm>
                  <a:off x="3243114" y="5007201"/>
                  <a:ext cx="396876" cy="396875"/>
                </a:xfrm>
                <a:custGeom>
                  <a:avLst/>
                  <a:gdLst>
                    <a:gd name="T0" fmla="*/ 37 w 250"/>
                    <a:gd name="T1" fmla="*/ 0 h 250"/>
                    <a:gd name="T2" fmla="*/ 37 w 250"/>
                    <a:gd name="T3" fmla="*/ 0 h 250"/>
                    <a:gd name="T4" fmla="*/ 31 w 250"/>
                    <a:gd name="T5" fmla="*/ 1 h 250"/>
                    <a:gd name="T6" fmla="*/ 25 w 250"/>
                    <a:gd name="T7" fmla="*/ 2 h 250"/>
                    <a:gd name="T8" fmla="*/ 18 w 250"/>
                    <a:gd name="T9" fmla="*/ 5 h 250"/>
                    <a:gd name="T10" fmla="*/ 12 w 250"/>
                    <a:gd name="T11" fmla="*/ 9 h 250"/>
                    <a:gd name="T12" fmla="*/ 9 w 250"/>
                    <a:gd name="T13" fmla="*/ 11 h 250"/>
                    <a:gd name="T14" fmla="*/ 6 w 250"/>
                    <a:gd name="T15" fmla="*/ 16 h 250"/>
                    <a:gd name="T16" fmla="*/ 3 w 250"/>
                    <a:gd name="T17" fmla="*/ 19 h 250"/>
                    <a:gd name="T18" fmla="*/ 2 w 250"/>
                    <a:gd name="T19" fmla="*/ 24 h 250"/>
                    <a:gd name="T20" fmla="*/ 1 w 250"/>
                    <a:gd name="T21" fmla="*/ 30 h 250"/>
                    <a:gd name="T22" fmla="*/ 0 w 250"/>
                    <a:gd name="T23" fmla="*/ 36 h 250"/>
                    <a:gd name="T24" fmla="*/ 0 w 250"/>
                    <a:gd name="T25" fmla="*/ 214 h 250"/>
                    <a:gd name="T26" fmla="*/ 0 w 250"/>
                    <a:gd name="T27" fmla="*/ 214 h 250"/>
                    <a:gd name="T28" fmla="*/ 1 w 250"/>
                    <a:gd name="T29" fmla="*/ 220 h 250"/>
                    <a:gd name="T30" fmla="*/ 2 w 250"/>
                    <a:gd name="T31" fmla="*/ 225 h 250"/>
                    <a:gd name="T32" fmla="*/ 4 w 250"/>
                    <a:gd name="T33" fmla="*/ 232 h 250"/>
                    <a:gd name="T34" fmla="*/ 9 w 250"/>
                    <a:gd name="T35" fmla="*/ 239 h 250"/>
                    <a:gd name="T36" fmla="*/ 12 w 250"/>
                    <a:gd name="T37" fmla="*/ 241 h 250"/>
                    <a:gd name="T38" fmla="*/ 15 w 250"/>
                    <a:gd name="T39" fmla="*/ 245 h 250"/>
                    <a:gd name="T40" fmla="*/ 19 w 250"/>
                    <a:gd name="T41" fmla="*/ 247 h 250"/>
                    <a:gd name="T42" fmla="*/ 25 w 250"/>
                    <a:gd name="T43" fmla="*/ 249 h 250"/>
                    <a:gd name="T44" fmla="*/ 30 w 250"/>
                    <a:gd name="T45" fmla="*/ 250 h 250"/>
                    <a:gd name="T46" fmla="*/ 37 w 250"/>
                    <a:gd name="T47" fmla="*/ 250 h 250"/>
                    <a:gd name="T48" fmla="*/ 215 w 250"/>
                    <a:gd name="T49" fmla="*/ 250 h 250"/>
                    <a:gd name="T50" fmla="*/ 215 w 250"/>
                    <a:gd name="T51" fmla="*/ 250 h 250"/>
                    <a:gd name="T52" fmla="*/ 220 w 250"/>
                    <a:gd name="T53" fmla="*/ 250 h 250"/>
                    <a:gd name="T54" fmla="*/ 226 w 250"/>
                    <a:gd name="T55" fmla="*/ 248 h 250"/>
                    <a:gd name="T56" fmla="*/ 232 w 250"/>
                    <a:gd name="T57" fmla="*/ 246 h 250"/>
                    <a:gd name="T58" fmla="*/ 239 w 250"/>
                    <a:gd name="T59" fmla="*/ 241 h 250"/>
                    <a:gd name="T60" fmla="*/ 242 w 250"/>
                    <a:gd name="T61" fmla="*/ 238 h 250"/>
                    <a:gd name="T62" fmla="*/ 245 w 250"/>
                    <a:gd name="T63" fmla="*/ 235 h 250"/>
                    <a:gd name="T64" fmla="*/ 247 w 250"/>
                    <a:gd name="T65" fmla="*/ 231 h 250"/>
                    <a:gd name="T66" fmla="*/ 249 w 250"/>
                    <a:gd name="T67" fmla="*/ 226 h 250"/>
                    <a:gd name="T68" fmla="*/ 250 w 250"/>
                    <a:gd name="T69" fmla="*/ 221 h 250"/>
                    <a:gd name="T70" fmla="*/ 250 w 250"/>
                    <a:gd name="T71" fmla="*/ 214 h 250"/>
                    <a:gd name="T72" fmla="*/ 250 w 250"/>
                    <a:gd name="T73" fmla="*/ 36 h 250"/>
                    <a:gd name="T74" fmla="*/ 250 w 250"/>
                    <a:gd name="T75" fmla="*/ 36 h 250"/>
                    <a:gd name="T76" fmla="*/ 250 w 250"/>
                    <a:gd name="T77" fmla="*/ 31 h 250"/>
                    <a:gd name="T78" fmla="*/ 248 w 250"/>
                    <a:gd name="T79" fmla="*/ 24 h 250"/>
                    <a:gd name="T80" fmla="*/ 246 w 250"/>
                    <a:gd name="T81" fmla="*/ 18 h 250"/>
                    <a:gd name="T82" fmla="*/ 242 w 250"/>
                    <a:gd name="T83" fmla="*/ 11 h 250"/>
                    <a:gd name="T84" fmla="*/ 239 w 250"/>
                    <a:gd name="T85" fmla="*/ 8 h 250"/>
                    <a:gd name="T86" fmla="*/ 235 w 250"/>
                    <a:gd name="T87" fmla="*/ 6 h 250"/>
                    <a:gd name="T88" fmla="*/ 231 w 250"/>
                    <a:gd name="T89" fmla="*/ 4 h 250"/>
                    <a:gd name="T90" fmla="*/ 227 w 250"/>
                    <a:gd name="T91" fmla="*/ 2 h 250"/>
                    <a:gd name="T92" fmla="*/ 220 w 250"/>
                    <a:gd name="T93" fmla="*/ 1 h 250"/>
                    <a:gd name="T94" fmla="*/ 215 w 250"/>
                    <a:gd name="T95" fmla="*/ 0 h 250"/>
                    <a:gd name="T96" fmla="*/ 37 w 250"/>
                    <a:gd name="T9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250">
                      <a:moveTo>
                        <a:pt x="37" y="0"/>
                      </a:moveTo>
                      <a:lnTo>
                        <a:pt x="37" y="0"/>
                      </a:lnTo>
                      <a:lnTo>
                        <a:pt x="31" y="1"/>
                      </a:lnTo>
                      <a:lnTo>
                        <a:pt x="25" y="2"/>
                      </a:lnTo>
                      <a:lnTo>
                        <a:pt x="18" y="5"/>
                      </a:lnTo>
                      <a:lnTo>
                        <a:pt x="12" y="9"/>
                      </a:lnTo>
                      <a:lnTo>
                        <a:pt x="9" y="11"/>
                      </a:lnTo>
                      <a:lnTo>
                        <a:pt x="6" y="16"/>
                      </a:lnTo>
                      <a:lnTo>
                        <a:pt x="3" y="19"/>
                      </a:lnTo>
                      <a:lnTo>
                        <a:pt x="2" y="24"/>
                      </a:lnTo>
                      <a:lnTo>
                        <a:pt x="1" y="30"/>
                      </a:lnTo>
                      <a:lnTo>
                        <a:pt x="0" y="36"/>
                      </a:lnTo>
                      <a:lnTo>
                        <a:pt x="0" y="214"/>
                      </a:lnTo>
                      <a:lnTo>
                        <a:pt x="0" y="214"/>
                      </a:lnTo>
                      <a:lnTo>
                        <a:pt x="1" y="220"/>
                      </a:lnTo>
                      <a:lnTo>
                        <a:pt x="2" y="225"/>
                      </a:lnTo>
                      <a:lnTo>
                        <a:pt x="4" y="232"/>
                      </a:lnTo>
                      <a:lnTo>
                        <a:pt x="9" y="239"/>
                      </a:lnTo>
                      <a:lnTo>
                        <a:pt x="12" y="241"/>
                      </a:lnTo>
                      <a:lnTo>
                        <a:pt x="15" y="245"/>
                      </a:lnTo>
                      <a:lnTo>
                        <a:pt x="19" y="247"/>
                      </a:lnTo>
                      <a:lnTo>
                        <a:pt x="25" y="249"/>
                      </a:lnTo>
                      <a:lnTo>
                        <a:pt x="30" y="250"/>
                      </a:lnTo>
                      <a:lnTo>
                        <a:pt x="37" y="250"/>
                      </a:lnTo>
                      <a:lnTo>
                        <a:pt x="215" y="250"/>
                      </a:lnTo>
                      <a:lnTo>
                        <a:pt x="215" y="250"/>
                      </a:lnTo>
                      <a:lnTo>
                        <a:pt x="220" y="250"/>
                      </a:lnTo>
                      <a:lnTo>
                        <a:pt x="226" y="248"/>
                      </a:lnTo>
                      <a:lnTo>
                        <a:pt x="232" y="246"/>
                      </a:lnTo>
                      <a:lnTo>
                        <a:pt x="239" y="241"/>
                      </a:lnTo>
                      <a:lnTo>
                        <a:pt x="242" y="238"/>
                      </a:lnTo>
                      <a:lnTo>
                        <a:pt x="245" y="235"/>
                      </a:lnTo>
                      <a:lnTo>
                        <a:pt x="247" y="231"/>
                      </a:lnTo>
                      <a:lnTo>
                        <a:pt x="249" y="226"/>
                      </a:lnTo>
                      <a:lnTo>
                        <a:pt x="250" y="221"/>
                      </a:lnTo>
                      <a:lnTo>
                        <a:pt x="250" y="214"/>
                      </a:lnTo>
                      <a:lnTo>
                        <a:pt x="250" y="36"/>
                      </a:lnTo>
                      <a:lnTo>
                        <a:pt x="250" y="36"/>
                      </a:lnTo>
                      <a:lnTo>
                        <a:pt x="250" y="31"/>
                      </a:lnTo>
                      <a:lnTo>
                        <a:pt x="248" y="24"/>
                      </a:lnTo>
                      <a:lnTo>
                        <a:pt x="246" y="18"/>
                      </a:lnTo>
                      <a:lnTo>
                        <a:pt x="242" y="11"/>
                      </a:lnTo>
                      <a:lnTo>
                        <a:pt x="239" y="8"/>
                      </a:lnTo>
                      <a:lnTo>
                        <a:pt x="235" y="6"/>
                      </a:lnTo>
                      <a:lnTo>
                        <a:pt x="231" y="4"/>
                      </a:lnTo>
                      <a:lnTo>
                        <a:pt x="227" y="2"/>
                      </a:lnTo>
                      <a:lnTo>
                        <a:pt x="220" y="1"/>
                      </a:lnTo>
                      <a:lnTo>
                        <a:pt x="215" y="0"/>
                      </a:lnTo>
                      <a:lnTo>
                        <a:pt x="37" y="0"/>
                      </a:lnTo>
                      <a:close/>
                    </a:path>
                  </a:pathLst>
                </a:custGeom>
                <a:solidFill>
                  <a:srgbClr val="8DC8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8" name="Freeform 1678"/>
                <p:cNvSpPr>
                  <a:spLocks noEditPoints="1"/>
                </p:cNvSpPr>
                <p:nvPr/>
              </p:nvSpPr>
              <p:spPr bwMode="auto">
                <a:xfrm>
                  <a:off x="3287564" y="5134201"/>
                  <a:ext cx="119063" cy="127000"/>
                </a:xfrm>
                <a:custGeom>
                  <a:avLst/>
                  <a:gdLst>
                    <a:gd name="T0" fmla="*/ 21 w 75"/>
                    <a:gd name="T1" fmla="*/ 65 h 80"/>
                    <a:gd name="T2" fmla="*/ 15 w 75"/>
                    <a:gd name="T3" fmla="*/ 80 h 80"/>
                    <a:gd name="T4" fmla="*/ 0 w 75"/>
                    <a:gd name="T5" fmla="*/ 80 h 80"/>
                    <a:gd name="T6" fmla="*/ 26 w 75"/>
                    <a:gd name="T7" fmla="*/ 0 h 80"/>
                    <a:gd name="T8" fmla="*/ 49 w 75"/>
                    <a:gd name="T9" fmla="*/ 0 h 80"/>
                    <a:gd name="T10" fmla="*/ 75 w 75"/>
                    <a:gd name="T11" fmla="*/ 80 h 80"/>
                    <a:gd name="T12" fmla="*/ 59 w 75"/>
                    <a:gd name="T13" fmla="*/ 80 h 80"/>
                    <a:gd name="T14" fmla="*/ 54 w 75"/>
                    <a:gd name="T15" fmla="*/ 65 h 80"/>
                    <a:gd name="T16" fmla="*/ 21 w 75"/>
                    <a:gd name="T17" fmla="*/ 65 h 80"/>
                    <a:gd name="T18" fmla="*/ 38 w 75"/>
                    <a:gd name="T19" fmla="*/ 12 h 80"/>
                    <a:gd name="T20" fmla="*/ 38 w 75"/>
                    <a:gd name="T21" fmla="*/ 12 h 80"/>
                    <a:gd name="T22" fmla="*/ 24 w 75"/>
                    <a:gd name="T23" fmla="*/ 53 h 80"/>
                    <a:gd name="T24" fmla="*/ 51 w 75"/>
                    <a:gd name="T25" fmla="*/ 53 h 80"/>
                    <a:gd name="T26" fmla="*/ 38 w 75"/>
                    <a:gd name="T2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80">
                      <a:moveTo>
                        <a:pt x="21" y="65"/>
                      </a:moveTo>
                      <a:lnTo>
                        <a:pt x="15" y="80"/>
                      </a:lnTo>
                      <a:lnTo>
                        <a:pt x="0" y="80"/>
                      </a:lnTo>
                      <a:lnTo>
                        <a:pt x="26" y="0"/>
                      </a:lnTo>
                      <a:lnTo>
                        <a:pt x="49" y="0"/>
                      </a:lnTo>
                      <a:lnTo>
                        <a:pt x="75" y="80"/>
                      </a:lnTo>
                      <a:lnTo>
                        <a:pt x="59" y="80"/>
                      </a:lnTo>
                      <a:lnTo>
                        <a:pt x="54" y="65"/>
                      </a:lnTo>
                      <a:lnTo>
                        <a:pt x="21" y="65"/>
                      </a:lnTo>
                      <a:close/>
                      <a:moveTo>
                        <a:pt x="38" y="12"/>
                      </a:moveTo>
                      <a:lnTo>
                        <a:pt x="38" y="12"/>
                      </a:lnTo>
                      <a:lnTo>
                        <a:pt x="24" y="53"/>
                      </a:lnTo>
                      <a:lnTo>
                        <a:pt x="51" y="53"/>
                      </a:lnTo>
                      <a:lnTo>
                        <a:pt x="38" y="12"/>
                      </a:lnTo>
                      <a:close/>
                    </a:path>
                  </a:pathLst>
                </a:custGeom>
                <a:solidFill>
                  <a:srgbClr val="40A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9" name="Freeform 1679"/>
                <p:cNvSpPr>
                  <a:spLocks noEditPoints="1"/>
                </p:cNvSpPr>
                <p:nvPr/>
              </p:nvSpPr>
              <p:spPr bwMode="auto">
                <a:xfrm>
                  <a:off x="3416152" y="5172301"/>
                  <a:ext cx="82550" cy="127000"/>
                </a:xfrm>
                <a:custGeom>
                  <a:avLst/>
                  <a:gdLst>
                    <a:gd name="T0" fmla="*/ 13 w 52"/>
                    <a:gd name="T1" fmla="*/ 9 h 80"/>
                    <a:gd name="T2" fmla="*/ 13 w 52"/>
                    <a:gd name="T3" fmla="*/ 9 h 80"/>
                    <a:gd name="T4" fmla="*/ 13 w 52"/>
                    <a:gd name="T5" fmla="*/ 9 h 80"/>
                    <a:gd name="T6" fmla="*/ 16 w 52"/>
                    <a:gd name="T7" fmla="*/ 5 h 80"/>
                    <a:gd name="T8" fmla="*/ 21 w 52"/>
                    <a:gd name="T9" fmla="*/ 1 h 80"/>
                    <a:gd name="T10" fmla="*/ 25 w 52"/>
                    <a:gd name="T11" fmla="*/ 0 h 80"/>
                    <a:gd name="T12" fmla="*/ 30 w 52"/>
                    <a:gd name="T13" fmla="*/ 0 h 80"/>
                    <a:gd name="T14" fmla="*/ 30 w 52"/>
                    <a:gd name="T15" fmla="*/ 0 h 80"/>
                    <a:gd name="T16" fmla="*/ 38 w 52"/>
                    <a:gd name="T17" fmla="*/ 0 h 80"/>
                    <a:gd name="T18" fmla="*/ 42 w 52"/>
                    <a:gd name="T19" fmla="*/ 2 h 80"/>
                    <a:gd name="T20" fmla="*/ 46 w 52"/>
                    <a:gd name="T21" fmla="*/ 5 h 80"/>
                    <a:gd name="T22" fmla="*/ 49 w 52"/>
                    <a:gd name="T23" fmla="*/ 9 h 80"/>
                    <a:gd name="T24" fmla="*/ 51 w 52"/>
                    <a:gd name="T25" fmla="*/ 13 h 80"/>
                    <a:gd name="T26" fmla="*/ 52 w 52"/>
                    <a:gd name="T27" fmla="*/ 18 h 80"/>
                    <a:gd name="T28" fmla="*/ 52 w 52"/>
                    <a:gd name="T29" fmla="*/ 29 h 80"/>
                    <a:gd name="T30" fmla="*/ 52 w 52"/>
                    <a:gd name="T31" fmla="*/ 29 h 80"/>
                    <a:gd name="T32" fmla="*/ 51 w 52"/>
                    <a:gd name="T33" fmla="*/ 41 h 80"/>
                    <a:gd name="T34" fmla="*/ 50 w 52"/>
                    <a:gd name="T35" fmla="*/ 46 h 80"/>
                    <a:gd name="T36" fmla="*/ 49 w 52"/>
                    <a:gd name="T37" fmla="*/ 49 h 80"/>
                    <a:gd name="T38" fmla="*/ 45 w 52"/>
                    <a:gd name="T39" fmla="*/ 52 h 80"/>
                    <a:gd name="T40" fmla="*/ 42 w 52"/>
                    <a:gd name="T41" fmla="*/ 54 h 80"/>
                    <a:gd name="T42" fmla="*/ 37 w 52"/>
                    <a:gd name="T43" fmla="*/ 56 h 80"/>
                    <a:gd name="T44" fmla="*/ 30 w 52"/>
                    <a:gd name="T45" fmla="*/ 56 h 80"/>
                    <a:gd name="T46" fmla="*/ 30 w 52"/>
                    <a:gd name="T47" fmla="*/ 56 h 80"/>
                    <a:gd name="T48" fmla="*/ 26 w 52"/>
                    <a:gd name="T49" fmla="*/ 56 h 80"/>
                    <a:gd name="T50" fmla="*/ 21 w 52"/>
                    <a:gd name="T51" fmla="*/ 55 h 80"/>
                    <a:gd name="T52" fmla="*/ 16 w 52"/>
                    <a:gd name="T53" fmla="*/ 53 h 80"/>
                    <a:gd name="T54" fmla="*/ 14 w 52"/>
                    <a:gd name="T55" fmla="*/ 49 h 80"/>
                    <a:gd name="T56" fmla="*/ 13 w 52"/>
                    <a:gd name="T57" fmla="*/ 49 h 80"/>
                    <a:gd name="T58" fmla="*/ 13 w 52"/>
                    <a:gd name="T59" fmla="*/ 80 h 80"/>
                    <a:gd name="T60" fmla="*/ 0 w 52"/>
                    <a:gd name="T61" fmla="*/ 80 h 80"/>
                    <a:gd name="T62" fmla="*/ 0 w 52"/>
                    <a:gd name="T63" fmla="*/ 0 h 80"/>
                    <a:gd name="T64" fmla="*/ 13 w 52"/>
                    <a:gd name="T65" fmla="*/ 0 h 80"/>
                    <a:gd name="T66" fmla="*/ 13 w 52"/>
                    <a:gd name="T67" fmla="*/ 9 h 80"/>
                    <a:gd name="T68" fmla="*/ 39 w 52"/>
                    <a:gd name="T69" fmla="*/ 29 h 80"/>
                    <a:gd name="T70" fmla="*/ 39 w 52"/>
                    <a:gd name="T71" fmla="*/ 29 h 80"/>
                    <a:gd name="T72" fmla="*/ 38 w 52"/>
                    <a:gd name="T73" fmla="*/ 22 h 80"/>
                    <a:gd name="T74" fmla="*/ 37 w 52"/>
                    <a:gd name="T75" fmla="*/ 15 h 80"/>
                    <a:gd name="T76" fmla="*/ 36 w 52"/>
                    <a:gd name="T77" fmla="*/ 13 h 80"/>
                    <a:gd name="T78" fmla="*/ 33 w 52"/>
                    <a:gd name="T79" fmla="*/ 11 h 80"/>
                    <a:gd name="T80" fmla="*/ 30 w 52"/>
                    <a:gd name="T81" fmla="*/ 10 h 80"/>
                    <a:gd name="T82" fmla="*/ 27 w 52"/>
                    <a:gd name="T83" fmla="*/ 10 h 80"/>
                    <a:gd name="T84" fmla="*/ 27 w 52"/>
                    <a:gd name="T85" fmla="*/ 10 h 80"/>
                    <a:gd name="T86" fmla="*/ 23 w 52"/>
                    <a:gd name="T87" fmla="*/ 10 h 80"/>
                    <a:gd name="T88" fmla="*/ 18 w 52"/>
                    <a:gd name="T89" fmla="*/ 11 h 80"/>
                    <a:gd name="T90" fmla="*/ 16 w 52"/>
                    <a:gd name="T91" fmla="*/ 13 h 80"/>
                    <a:gd name="T92" fmla="*/ 15 w 52"/>
                    <a:gd name="T93" fmla="*/ 15 h 80"/>
                    <a:gd name="T94" fmla="*/ 14 w 52"/>
                    <a:gd name="T95" fmla="*/ 18 h 80"/>
                    <a:gd name="T96" fmla="*/ 14 w 52"/>
                    <a:gd name="T97" fmla="*/ 21 h 80"/>
                    <a:gd name="T98" fmla="*/ 13 w 52"/>
                    <a:gd name="T99" fmla="*/ 29 h 80"/>
                    <a:gd name="T100" fmla="*/ 13 w 52"/>
                    <a:gd name="T101" fmla="*/ 29 h 80"/>
                    <a:gd name="T102" fmla="*/ 14 w 52"/>
                    <a:gd name="T103" fmla="*/ 37 h 80"/>
                    <a:gd name="T104" fmla="*/ 16 w 52"/>
                    <a:gd name="T105" fmla="*/ 42 h 80"/>
                    <a:gd name="T106" fmla="*/ 17 w 52"/>
                    <a:gd name="T107" fmla="*/ 44 h 80"/>
                    <a:gd name="T108" fmla="*/ 19 w 52"/>
                    <a:gd name="T109" fmla="*/ 46 h 80"/>
                    <a:gd name="T110" fmla="*/ 27 w 52"/>
                    <a:gd name="T111" fmla="*/ 47 h 80"/>
                    <a:gd name="T112" fmla="*/ 27 w 52"/>
                    <a:gd name="T113" fmla="*/ 47 h 80"/>
                    <a:gd name="T114" fmla="*/ 32 w 52"/>
                    <a:gd name="T115" fmla="*/ 46 h 80"/>
                    <a:gd name="T116" fmla="*/ 35 w 52"/>
                    <a:gd name="T117" fmla="*/ 44 h 80"/>
                    <a:gd name="T118" fmla="*/ 36 w 52"/>
                    <a:gd name="T119" fmla="*/ 43 h 80"/>
                    <a:gd name="T120" fmla="*/ 38 w 52"/>
                    <a:gd name="T121" fmla="*/ 38 h 80"/>
                    <a:gd name="T122" fmla="*/ 39 w 52"/>
                    <a:gd name="T123" fmla="*/ 29 h 80"/>
                    <a:gd name="T124" fmla="*/ 39 w 52"/>
                    <a:gd name="T125"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80">
                      <a:moveTo>
                        <a:pt x="13" y="9"/>
                      </a:moveTo>
                      <a:lnTo>
                        <a:pt x="13" y="9"/>
                      </a:lnTo>
                      <a:lnTo>
                        <a:pt x="13" y="9"/>
                      </a:lnTo>
                      <a:lnTo>
                        <a:pt x="16" y="5"/>
                      </a:lnTo>
                      <a:lnTo>
                        <a:pt x="21" y="1"/>
                      </a:lnTo>
                      <a:lnTo>
                        <a:pt x="25" y="0"/>
                      </a:lnTo>
                      <a:lnTo>
                        <a:pt x="30" y="0"/>
                      </a:lnTo>
                      <a:lnTo>
                        <a:pt x="30" y="0"/>
                      </a:lnTo>
                      <a:lnTo>
                        <a:pt x="38" y="0"/>
                      </a:lnTo>
                      <a:lnTo>
                        <a:pt x="42" y="2"/>
                      </a:lnTo>
                      <a:lnTo>
                        <a:pt x="46" y="5"/>
                      </a:lnTo>
                      <a:lnTo>
                        <a:pt x="49" y="9"/>
                      </a:lnTo>
                      <a:lnTo>
                        <a:pt x="51" y="13"/>
                      </a:lnTo>
                      <a:lnTo>
                        <a:pt x="52" y="18"/>
                      </a:lnTo>
                      <a:lnTo>
                        <a:pt x="52" y="29"/>
                      </a:lnTo>
                      <a:lnTo>
                        <a:pt x="52" y="29"/>
                      </a:lnTo>
                      <a:lnTo>
                        <a:pt x="51" y="41"/>
                      </a:lnTo>
                      <a:lnTo>
                        <a:pt x="50" y="46"/>
                      </a:lnTo>
                      <a:lnTo>
                        <a:pt x="49" y="49"/>
                      </a:lnTo>
                      <a:lnTo>
                        <a:pt x="45" y="52"/>
                      </a:lnTo>
                      <a:lnTo>
                        <a:pt x="42" y="54"/>
                      </a:lnTo>
                      <a:lnTo>
                        <a:pt x="37" y="56"/>
                      </a:lnTo>
                      <a:lnTo>
                        <a:pt x="30" y="56"/>
                      </a:lnTo>
                      <a:lnTo>
                        <a:pt x="30" y="56"/>
                      </a:lnTo>
                      <a:lnTo>
                        <a:pt x="26" y="56"/>
                      </a:lnTo>
                      <a:lnTo>
                        <a:pt x="21" y="55"/>
                      </a:lnTo>
                      <a:lnTo>
                        <a:pt x="16" y="53"/>
                      </a:lnTo>
                      <a:lnTo>
                        <a:pt x="14" y="49"/>
                      </a:lnTo>
                      <a:lnTo>
                        <a:pt x="13" y="49"/>
                      </a:lnTo>
                      <a:lnTo>
                        <a:pt x="13" y="80"/>
                      </a:lnTo>
                      <a:lnTo>
                        <a:pt x="0" y="80"/>
                      </a:lnTo>
                      <a:lnTo>
                        <a:pt x="0" y="0"/>
                      </a:lnTo>
                      <a:lnTo>
                        <a:pt x="13" y="0"/>
                      </a:lnTo>
                      <a:lnTo>
                        <a:pt x="13" y="9"/>
                      </a:lnTo>
                      <a:close/>
                      <a:moveTo>
                        <a:pt x="39" y="29"/>
                      </a:moveTo>
                      <a:lnTo>
                        <a:pt x="39" y="29"/>
                      </a:lnTo>
                      <a:lnTo>
                        <a:pt x="38" y="22"/>
                      </a:lnTo>
                      <a:lnTo>
                        <a:pt x="37" y="15"/>
                      </a:lnTo>
                      <a:lnTo>
                        <a:pt x="36" y="13"/>
                      </a:lnTo>
                      <a:lnTo>
                        <a:pt x="33" y="11"/>
                      </a:lnTo>
                      <a:lnTo>
                        <a:pt x="30" y="10"/>
                      </a:lnTo>
                      <a:lnTo>
                        <a:pt x="27" y="10"/>
                      </a:lnTo>
                      <a:lnTo>
                        <a:pt x="27" y="10"/>
                      </a:lnTo>
                      <a:lnTo>
                        <a:pt x="23" y="10"/>
                      </a:lnTo>
                      <a:lnTo>
                        <a:pt x="18" y="11"/>
                      </a:lnTo>
                      <a:lnTo>
                        <a:pt x="16" y="13"/>
                      </a:lnTo>
                      <a:lnTo>
                        <a:pt x="15" y="15"/>
                      </a:lnTo>
                      <a:lnTo>
                        <a:pt x="14" y="18"/>
                      </a:lnTo>
                      <a:lnTo>
                        <a:pt x="14" y="21"/>
                      </a:lnTo>
                      <a:lnTo>
                        <a:pt x="13" y="29"/>
                      </a:lnTo>
                      <a:lnTo>
                        <a:pt x="13" y="29"/>
                      </a:lnTo>
                      <a:lnTo>
                        <a:pt x="14" y="37"/>
                      </a:lnTo>
                      <a:lnTo>
                        <a:pt x="16" y="42"/>
                      </a:lnTo>
                      <a:lnTo>
                        <a:pt x="17" y="44"/>
                      </a:lnTo>
                      <a:lnTo>
                        <a:pt x="19" y="46"/>
                      </a:lnTo>
                      <a:lnTo>
                        <a:pt x="27" y="47"/>
                      </a:lnTo>
                      <a:lnTo>
                        <a:pt x="27" y="47"/>
                      </a:lnTo>
                      <a:lnTo>
                        <a:pt x="32" y="46"/>
                      </a:lnTo>
                      <a:lnTo>
                        <a:pt x="35" y="44"/>
                      </a:lnTo>
                      <a:lnTo>
                        <a:pt x="36" y="43"/>
                      </a:lnTo>
                      <a:lnTo>
                        <a:pt x="38" y="38"/>
                      </a:lnTo>
                      <a:lnTo>
                        <a:pt x="39" y="29"/>
                      </a:lnTo>
                      <a:lnTo>
                        <a:pt x="39" y="29"/>
                      </a:lnTo>
                      <a:close/>
                    </a:path>
                  </a:pathLst>
                </a:custGeom>
                <a:solidFill>
                  <a:srgbClr val="40A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0" name="Freeform 1680"/>
                <p:cNvSpPr>
                  <a:spLocks noEditPoints="1"/>
                </p:cNvSpPr>
                <p:nvPr/>
              </p:nvSpPr>
              <p:spPr bwMode="auto">
                <a:xfrm>
                  <a:off x="3516165" y="5172301"/>
                  <a:ext cx="80963" cy="127000"/>
                </a:xfrm>
                <a:custGeom>
                  <a:avLst/>
                  <a:gdLst>
                    <a:gd name="T0" fmla="*/ 13 w 51"/>
                    <a:gd name="T1" fmla="*/ 9 h 80"/>
                    <a:gd name="T2" fmla="*/ 13 w 51"/>
                    <a:gd name="T3" fmla="*/ 9 h 80"/>
                    <a:gd name="T4" fmla="*/ 13 w 51"/>
                    <a:gd name="T5" fmla="*/ 9 h 80"/>
                    <a:gd name="T6" fmla="*/ 16 w 51"/>
                    <a:gd name="T7" fmla="*/ 5 h 80"/>
                    <a:gd name="T8" fmla="*/ 20 w 51"/>
                    <a:gd name="T9" fmla="*/ 1 h 80"/>
                    <a:gd name="T10" fmla="*/ 24 w 51"/>
                    <a:gd name="T11" fmla="*/ 0 h 80"/>
                    <a:gd name="T12" fmla="*/ 30 w 51"/>
                    <a:gd name="T13" fmla="*/ 0 h 80"/>
                    <a:gd name="T14" fmla="*/ 30 w 51"/>
                    <a:gd name="T15" fmla="*/ 0 h 80"/>
                    <a:gd name="T16" fmla="*/ 37 w 51"/>
                    <a:gd name="T17" fmla="*/ 0 h 80"/>
                    <a:gd name="T18" fmla="*/ 43 w 51"/>
                    <a:gd name="T19" fmla="*/ 2 h 80"/>
                    <a:gd name="T20" fmla="*/ 46 w 51"/>
                    <a:gd name="T21" fmla="*/ 5 h 80"/>
                    <a:gd name="T22" fmla="*/ 48 w 51"/>
                    <a:gd name="T23" fmla="*/ 9 h 80"/>
                    <a:gd name="T24" fmla="*/ 50 w 51"/>
                    <a:gd name="T25" fmla="*/ 13 h 80"/>
                    <a:gd name="T26" fmla="*/ 51 w 51"/>
                    <a:gd name="T27" fmla="*/ 18 h 80"/>
                    <a:gd name="T28" fmla="*/ 51 w 51"/>
                    <a:gd name="T29" fmla="*/ 29 h 80"/>
                    <a:gd name="T30" fmla="*/ 51 w 51"/>
                    <a:gd name="T31" fmla="*/ 29 h 80"/>
                    <a:gd name="T32" fmla="*/ 51 w 51"/>
                    <a:gd name="T33" fmla="*/ 41 h 80"/>
                    <a:gd name="T34" fmla="*/ 50 w 51"/>
                    <a:gd name="T35" fmla="*/ 46 h 80"/>
                    <a:gd name="T36" fmla="*/ 48 w 51"/>
                    <a:gd name="T37" fmla="*/ 49 h 80"/>
                    <a:gd name="T38" fmla="*/ 45 w 51"/>
                    <a:gd name="T39" fmla="*/ 52 h 80"/>
                    <a:gd name="T40" fmla="*/ 42 w 51"/>
                    <a:gd name="T41" fmla="*/ 54 h 80"/>
                    <a:gd name="T42" fmla="*/ 36 w 51"/>
                    <a:gd name="T43" fmla="*/ 56 h 80"/>
                    <a:gd name="T44" fmla="*/ 30 w 51"/>
                    <a:gd name="T45" fmla="*/ 56 h 80"/>
                    <a:gd name="T46" fmla="*/ 30 w 51"/>
                    <a:gd name="T47" fmla="*/ 56 h 80"/>
                    <a:gd name="T48" fmla="*/ 26 w 51"/>
                    <a:gd name="T49" fmla="*/ 56 h 80"/>
                    <a:gd name="T50" fmla="*/ 20 w 51"/>
                    <a:gd name="T51" fmla="*/ 55 h 80"/>
                    <a:gd name="T52" fmla="*/ 17 w 51"/>
                    <a:gd name="T53" fmla="*/ 53 h 80"/>
                    <a:gd name="T54" fmla="*/ 14 w 51"/>
                    <a:gd name="T55" fmla="*/ 49 h 80"/>
                    <a:gd name="T56" fmla="*/ 14 w 51"/>
                    <a:gd name="T57" fmla="*/ 49 h 80"/>
                    <a:gd name="T58" fmla="*/ 14 w 51"/>
                    <a:gd name="T59" fmla="*/ 80 h 80"/>
                    <a:gd name="T60" fmla="*/ 0 w 51"/>
                    <a:gd name="T61" fmla="*/ 80 h 80"/>
                    <a:gd name="T62" fmla="*/ 0 w 51"/>
                    <a:gd name="T63" fmla="*/ 0 h 80"/>
                    <a:gd name="T64" fmla="*/ 14 w 51"/>
                    <a:gd name="T65" fmla="*/ 0 h 80"/>
                    <a:gd name="T66" fmla="*/ 13 w 51"/>
                    <a:gd name="T67" fmla="*/ 9 h 80"/>
                    <a:gd name="T68" fmla="*/ 38 w 51"/>
                    <a:gd name="T69" fmla="*/ 29 h 80"/>
                    <a:gd name="T70" fmla="*/ 38 w 51"/>
                    <a:gd name="T71" fmla="*/ 29 h 80"/>
                    <a:gd name="T72" fmla="*/ 38 w 51"/>
                    <a:gd name="T73" fmla="*/ 22 h 80"/>
                    <a:gd name="T74" fmla="*/ 37 w 51"/>
                    <a:gd name="T75" fmla="*/ 15 h 80"/>
                    <a:gd name="T76" fmla="*/ 35 w 51"/>
                    <a:gd name="T77" fmla="*/ 13 h 80"/>
                    <a:gd name="T78" fmla="*/ 33 w 51"/>
                    <a:gd name="T79" fmla="*/ 11 h 80"/>
                    <a:gd name="T80" fmla="*/ 31 w 51"/>
                    <a:gd name="T81" fmla="*/ 10 h 80"/>
                    <a:gd name="T82" fmla="*/ 27 w 51"/>
                    <a:gd name="T83" fmla="*/ 10 h 80"/>
                    <a:gd name="T84" fmla="*/ 27 w 51"/>
                    <a:gd name="T85" fmla="*/ 10 h 80"/>
                    <a:gd name="T86" fmla="*/ 22 w 51"/>
                    <a:gd name="T87" fmla="*/ 10 h 80"/>
                    <a:gd name="T88" fmla="*/ 19 w 51"/>
                    <a:gd name="T89" fmla="*/ 11 h 80"/>
                    <a:gd name="T90" fmla="*/ 16 w 51"/>
                    <a:gd name="T91" fmla="*/ 13 h 80"/>
                    <a:gd name="T92" fmla="*/ 15 w 51"/>
                    <a:gd name="T93" fmla="*/ 15 h 80"/>
                    <a:gd name="T94" fmla="*/ 14 w 51"/>
                    <a:gd name="T95" fmla="*/ 18 h 80"/>
                    <a:gd name="T96" fmla="*/ 14 w 51"/>
                    <a:gd name="T97" fmla="*/ 21 h 80"/>
                    <a:gd name="T98" fmla="*/ 14 w 51"/>
                    <a:gd name="T99" fmla="*/ 29 h 80"/>
                    <a:gd name="T100" fmla="*/ 14 w 51"/>
                    <a:gd name="T101" fmla="*/ 29 h 80"/>
                    <a:gd name="T102" fmla="*/ 14 w 51"/>
                    <a:gd name="T103" fmla="*/ 37 h 80"/>
                    <a:gd name="T104" fmla="*/ 16 w 51"/>
                    <a:gd name="T105" fmla="*/ 42 h 80"/>
                    <a:gd name="T106" fmla="*/ 17 w 51"/>
                    <a:gd name="T107" fmla="*/ 44 h 80"/>
                    <a:gd name="T108" fmla="*/ 19 w 51"/>
                    <a:gd name="T109" fmla="*/ 46 h 80"/>
                    <a:gd name="T110" fmla="*/ 27 w 51"/>
                    <a:gd name="T111" fmla="*/ 47 h 80"/>
                    <a:gd name="T112" fmla="*/ 27 w 51"/>
                    <a:gd name="T113" fmla="*/ 47 h 80"/>
                    <a:gd name="T114" fmla="*/ 32 w 51"/>
                    <a:gd name="T115" fmla="*/ 46 h 80"/>
                    <a:gd name="T116" fmla="*/ 34 w 51"/>
                    <a:gd name="T117" fmla="*/ 44 h 80"/>
                    <a:gd name="T118" fmla="*/ 36 w 51"/>
                    <a:gd name="T119" fmla="*/ 43 h 80"/>
                    <a:gd name="T120" fmla="*/ 37 w 51"/>
                    <a:gd name="T121" fmla="*/ 38 h 80"/>
                    <a:gd name="T122" fmla="*/ 38 w 51"/>
                    <a:gd name="T123" fmla="*/ 29 h 80"/>
                    <a:gd name="T124" fmla="*/ 38 w 51"/>
                    <a:gd name="T125"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80">
                      <a:moveTo>
                        <a:pt x="13" y="9"/>
                      </a:moveTo>
                      <a:lnTo>
                        <a:pt x="13" y="9"/>
                      </a:lnTo>
                      <a:lnTo>
                        <a:pt x="13" y="9"/>
                      </a:lnTo>
                      <a:lnTo>
                        <a:pt x="16" y="5"/>
                      </a:lnTo>
                      <a:lnTo>
                        <a:pt x="20" y="1"/>
                      </a:lnTo>
                      <a:lnTo>
                        <a:pt x="24" y="0"/>
                      </a:lnTo>
                      <a:lnTo>
                        <a:pt x="30" y="0"/>
                      </a:lnTo>
                      <a:lnTo>
                        <a:pt x="30" y="0"/>
                      </a:lnTo>
                      <a:lnTo>
                        <a:pt x="37" y="0"/>
                      </a:lnTo>
                      <a:lnTo>
                        <a:pt x="43" y="2"/>
                      </a:lnTo>
                      <a:lnTo>
                        <a:pt x="46" y="5"/>
                      </a:lnTo>
                      <a:lnTo>
                        <a:pt x="48" y="9"/>
                      </a:lnTo>
                      <a:lnTo>
                        <a:pt x="50" y="13"/>
                      </a:lnTo>
                      <a:lnTo>
                        <a:pt x="51" y="18"/>
                      </a:lnTo>
                      <a:lnTo>
                        <a:pt x="51" y="29"/>
                      </a:lnTo>
                      <a:lnTo>
                        <a:pt x="51" y="29"/>
                      </a:lnTo>
                      <a:lnTo>
                        <a:pt x="51" y="41"/>
                      </a:lnTo>
                      <a:lnTo>
                        <a:pt x="50" y="46"/>
                      </a:lnTo>
                      <a:lnTo>
                        <a:pt x="48" y="49"/>
                      </a:lnTo>
                      <a:lnTo>
                        <a:pt x="45" y="52"/>
                      </a:lnTo>
                      <a:lnTo>
                        <a:pt x="42" y="54"/>
                      </a:lnTo>
                      <a:lnTo>
                        <a:pt x="36" y="56"/>
                      </a:lnTo>
                      <a:lnTo>
                        <a:pt x="30" y="56"/>
                      </a:lnTo>
                      <a:lnTo>
                        <a:pt x="30" y="56"/>
                      </a:lnTo>
                      <a:lnTo>
                        <a:pt x="26" y="56"/>
                      </a:lnTo>
                      <a:lnTo>
                        <a:pt x="20" y="55"/>
                      </a:lnTo>
                      <a:lnTo>
                        <a:pt x="17" y="53"/>
                      </a:lnTo>
                      <a:lnTo>
                        <a:pt x="14" y="49"/>
                      </a:lnTo>
                      <a:lnTo>
                        <a:pt x="14" y="49"/>
                      </a:lnTo>
                      <a:lnTo>
                        <a:pt x="14" y="80"/>
                      </a:lnTo>
                      <a:lnTo>
                        <a:pt x="0" y="80"/>
                      </a:lnTo>
                      <a:lnTo>
                        <a:pt x="0" y="0"/>
                      </a:lnTo>
                      <a:lnTo>
                        <a:pt x="14" y="0"/>
                      </a:lnTo>
                      <a:lnTo>
                        <a:pt x="13" y="9"/>
                      </a:lnTo>
                      <a:close/>
                      <a:moveTo>
                        <a:pt x="38" y="29"/>
                      </a:moveTo>
                      <a:lnTo>
                        <a:pt x="38" y="29"/>
                      </a:lnTo>
                      <a:lnTo>
                        <a:pt x="38" y="22"/>
                      </a:lnTo>
                      <a:lnTo>
                        <a:pt x="37" y="15"/>
                      </a:lnTo>
                      <a:lnTo>
                        <a:pt x="35" y="13"/>
                      </a:lnTo>
                      <a:lnTo>
                        <a:pt x="33" y="11"/>
                      </a:lnTo>
                      <a:lnTo>
                        <a:pt x="31" y="10"/>
                      </a:lnTo>
                      <a:lnTo>
                        <a:pt x="27" y="10"/>
                      </a:lnTo>
                      <a:lnTo>
                        <a:pt x="27" y="10"/>
                      </a:lnTo>
                      <a:lnTo>
                        <a:pt x="22" y="10"/>
                      </a:lnTo>
                      <a:lnTo>
                        <a:pt x="19" y="11"/>
                      </a:lnTo>
                      <a:lnTo>
                        <a:pt x="16" y="13"/>
                      </a:lnTo>
                      <a:lnTo>
                        <a:pt x="15" y="15"/>
                      </a:lnTo>
                      <a:lnTo>
                        <a:pt x="14" y="18"/>
                      </a:lnTo>
                      <a:lnTo>
                        <a:pt x="14" y="21"/>
                      </a:lnTo>
                      <a:lnTo>
                        <a:pt x="14" y="29"/>
                      </a:lnTo>
                      <a:lnTo>
                        <a:pt x="14" y="29"/>
                      </a:lnTo>
                      <a:lnTo>
                        <a:pt x="14" y="37"/>
                      </a:lnTo>
                      <a:lnTo>
                        <a:pt x="16" y="42"/>
                      </a:lnTo>
                      <a:lnTo>
                        <a:pt x="17" y="44"/>
                      </a:lnTo>
                      <a:lnTo>
                        <a:pt x="19" y="46"/>
                      </a:lnTo>
                      <a:lnTo>
                        <a:pt x="27" y="47"/>
                      </a:lnTo>
                      <a:lnTo>
                        <a:pt x="27" y="47"/>
                      </a:lnTo>
                      <a:lnTo>
                        <a:pt x="32" y="46"/>
                      </a:lnTo>
                      <a:lnTo>
                        <a:pt x="34" y="44"/>
                      </a:lnTo>
                      <a:lnTo>
                        <a:pt x="36" y="43"/>
                      </a:lnTo>
                      <a:lnTo>
                        <a:pt x="37" y="38"/>
                      </a:lnTo>
                      <a:lnTo>
                        <a:pt x="38" y="29"/>
                      </a:lnTo>
                      <a:lnTo>
                        <a:pt x="38" y="29"/>
                      </a:lnTo>
                      <a:close/>
                    </a:path>
                  </a:pathLst>
                </a:custGeom>
                <a:solidFill>
                  <a:srgbClr val="40A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87" name="Gruppieren 386"/>
              <p:cNvGrpSpPr/>
              <p:nvPr/>
            </p:nvGrpSpPr>
            <p:grpSpPr>
              <a:xfrm>
                <a:off x="3914628" y="4978626"/>
                <a:ext cx="396876" cy="396875"/>
                <a:chOff x="3914628" y="4978626"/>
                <a:chExt cx="396876" cy="396875"/>
              </a:xfrm>
            </p:grpSpPr>
            <p:sp>
              <p:nvSpPr>
                <p:cNvPr id="393" name="Freeform 1701"/>
                <p:cNvSpPr>
                  <a:spLocks/>
                </p:cNvSpPr>
                <p:nvPr/>
              </p:nvSpPr>
              <p:spPr bwMode="auto">
                <a:xfrm>
                  <a:off x="3914628" y="4978626"/>
                  <a:ext cx="396876" cy="396875"/>
                </a:xfrm>
                <a:custGeom>
                  <a:avLst/>
                  <a:gdLst>
                    <a:gd name="T0" fmla="*/ 36 w 250"/>
                    <a:gd name="T1" fmla="*/ 0 h 250"/>
                    <a:gd name="T2" fmla="*/ 36 w 250"/>
                    <a:gd name="T3" fmla="*/ 0 h 250"/>
                    <a:gd name="T4" fmla="*/ 30 w 250"/>
                    <a:gd name="T5" fmla="*/ 0 h 250"/>
                    <a:gd name="T6" fmla="*/ 25 w 250"/>
                    <a:gd name="T7" fmla="*/ 1 h 250"/>
                    <a:gd name="T8" fmla="*/ 17 w 250"/>
                    <a:gd name="T9" fmla="*/ 5 h 250"/>
                    <a:gd name="T10" fmla="*/ 11 w 250"/>
                    <a:gd name="T11" fmla="*/ 9 h 250"/>
                    <a:gd name="T12" fmla="*/ 8 w 250"/>
                    <a:gd name="T13" fmla="*/ 11 h 250"/>
                    <a:gd name="T14" fmla="*/ 6 w 250"/>
                    <a:gd name="T15" fmla="*/ 15 h 250"/>
                    <a:gd name="T16" fmla="*/ 3 w 250"/>
                    <a:gd name="T17" fmla="*/ 20 h 250"/>
                    <a:gd name="T18" fmla="*/ 1 w 250"/>
                    <a:gd name="T19" fmla="*/ 24 h 250"/>
                    <a:gd name="T20" fmla="*/ 0 w 250"/>
                    <a:gd name="T21" fmla="*/ 29 h 250"/>
                    <a:gd name="T22" fmla="*/ 0 w 250"/>
                    <a:gd name="T23" fmla="*/ 36 h 250"/>
                    <a:gd name="T24" fmla="*/ 0 w 250"/>
                    <a:gd name="T25" fmla="*/ 214 h 250"/>
                    <a:gd name="T26" fmla="*/ 0 w 250"/>
                    <a:gd name="T27" fmla="*/ 214 h 250"/>
                    <a:gd name="T28" fmla="*/ 0 w 250"/>
                    <a:gd name="T29" fmla="*/ 219 h 250"/>
                    <a:gd name="T30" fmla="*/ 1 w 250"/>
                    <a:gd name="T31" fmla="*/ 225 h 250"/>
                    <a:gd name="T32" fmla="*/ 4 w 250"/>
                    <a:gd name="T33" fmla="*/ 232 h 250"/>
                    <a:gd name="T34" fmla="*/ 9 w 250"/>
                    <a:gd name="T35" fmla="*/ 239 h 250"/>
                    <a:gd name="T36" fmla="*/ 12 w 250"/>
                    <a:gd name="T37" fmla="*/ 242 h 250"/>
                    <a:gd name="T38" fmla="*/ 15 w 250"/>
                    <a:gd name="T39" fmla="*/ 244 h 250"/>
                    <a:gd name="T40" fmla="*/ 20 w 250"/>
                    <a:gd name="T41" fmla="*/ 246 h 250"/>
                    <a:gd name="T42" fmla="*/ 24 w 250"/>
                    <a:gd name="T43" fmla="*/ 249 h 250"/>
                    <a:gd name="T44" fmla="*/ 29 w 250"/>
                    <a:gd name="T45" fmla="*/ 250 h 250"/>
                    <a:gd name="T46" fmla="*/ 36 w 250"/>
                    <a:gd name="T47" fmla="*/ 250 h 250"/>
                    <a:gd name="T48" fmla="*/ 214 w 250"/>
                    <a:gd name="T49" fmla="*/ 250 h 250"/>
                    <a:gd name="T50" fmla="*/ 214 w 250"/>
                    <a:gd name="T51" fmla="*/ 250 h 250"/>
                    <a:gd name="T52" fmla="*/ 219 w 250"/>
                    <a:gd name="T53" fmla="*/ 250 h 250"/>
                    <a:gd name="T54" fmla="*/ 226 w 250"/>
                    <a:gd name="T55" fmla="*/ 249 h 250"/>
                    <a:gd name="T56" fmla="*/ 232 w 250"/>
                    <a:gd name="T57" fmla="*/ 245 h 250"/>
                    <a:gd name="T58" fmla="*/ 239 w 250"/>
                    <a:gd name="T59" fmla="*/ 241 h 250"/>
                    <a:gd name="T60" fmla="*/ 242 w 250"/>
                    <a:gd name="T61" fmla="*/ 238 h 250"/>
                    <a:gd name="T62" fmla="*/ 244 w 250"/>
                    <a:gd name="T63" fmla="*/ 235 h 250"/>
                    <a:gd name="T64" fmla="*/ 246 w 250"/>
                    <a:gd name="T65" fmla="*/ 230 h 250"/>
                    <a:gd name="T66" fmla="*/ 248 w 250"/>
                    <a:gd name="T67" fmla="*/ 226 h 250"/>
                    <a:gd name="T68" fmla="*/ 250 w 250"/>
                    <a:gd name="T69" fmla="*/ 220 h 250"/>
                    <a:gd name="T70" fmla="*/ 250 w 250"/>
                    <a:gd name="T71" fmla="*/ 214 h 250"/>
                    <a:gd name="T72" fmla="*/ 250 w 250"/>
                    <a:gd name="T73" fmla="*/ 36 h 250"/>
                    <a:gd name="T74" fmla="*/ 250 w 250"/>
                    <a:gd name="T75" fmla="*/ 36 h 250"/>
                    <a:gd name="T76" fmla="*/ 250 w 250"/>
                    <a:gd name="T77" fmla="*/ 30 h 250"/>
                    <a:gd name="T78" fmla="*/ 248 w 250"/>
                    <a:gd name="T79" fmla="*/ 24 h 250"/>
                    <a:gd name="T80" fmla="*/ 245 w 250"/>
                    <a:gd name="T81" fmla="*/ 18 h 250"/>
                    <a:gd name="T82" fmla="*/ 241 w 250"/>
                    <a:gd name="T83" fmla="*/ 11 h 250"/>
                    <a:gd name="T84" fmla="*/ 239 w 250"/>
                    <a:gd name="T85" fmla="*/ 8 h 250"/>
                    <a:gd name="T86" fmla="*/ 234 w 250"/>
                    <a:gd name="T87" fmla="*/ 6 h 250"/>
                    <a:gd name="T88" fmla="*/ 231 w 250"/>
                    <a:gd name="T89" fmla="*/ 3 h 250"/>
                    <a:gd name="T90" fmla="*/ 226 w 250"/>
                    <a:gd name="T91" fmla="*/ 1 h 250"/>
                    <a:gd name="T92" fmla="*/ 220 w 250"/>
                    <a:gd name="T93" fmla="*/ 0 h 250"/>
                    <a:gd name="T94" fmla="*/ 214 w 250"/>
                    <a:gd name="T95" fmla="*/ 0 h 250"/>
                    <a:gd name="T96" fmla="*/ 36 w 250"/>
                    <a:gd name="T9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250">
                      <a:moveTo>
                        <a:pt x="36" y="0"/>
                      </a:moveTo>
                      <a:lnTo>
                        <a:pt x="36" y="0"/>
                      </a:lnTo>
                      <a:lnTo>
                        <a:pt x="30" y="0"/>
                      </a:lnTo>
                      <a:lnTo>
                        <a:pt x="25" y="1"/>
                      </a:lnTo>
                      <a:lnTo>
                        <a:pt x="17" y="5"/>
                      </a:lnTo>
                      <a:lnTo>
                        <a:pt x="11" y="9"/>
                      </a:lnTo>
                      <a:lnTo>
                        <a:pt x="8" y="11"/>
                      </a:lnTo>
                      <a:lnTo>
                        <a:pt x="6" y="15"/>
                      </a:lnTo>
                      <a:lnTo>
                        <a:pt x="3" y="20"/>
                      </a:lnTo>
                      <a:lnTo>
                        <a:pt x="1" y="24"/>
                      </a:lnTo>
                      <a:lnTo>
                        <a:pt x="0" y="29"/>
                      </a:lnTo>
                      <a:lnTo>
                        <a:pt x="0" y="36"/>
                      </a:lnTo>
                      <a:lnTo>
                        <a:pt x="0" y="214"/>
                      </a:lnTo>
                      <a:lnTo>
                        <a:pt x="0" y="214"/>
                      </a:lnTo>
                      <a:lnTo>
                        <a:pt x="0" y="219"/>
                      </a:lnTo>
                      <a:lnTo>
                        <a:pt x="1" y="225"/>
                      </a:lnTo>
                      <a:lnTo>
                        <a:pt x="4" y="232"/>
                      </a:lnTo>
                      <a:lnTo>
                        <a:pt x="9" y="239"/>
                      </a:lnTo>
                      <a:lnTo>
                        <a:pt x="12" y="242"/>
                      </a:lnTo>
                      <a:lnTo>
                        <a:pt x="15" y="244"/>
                      </a:lnTo>
                      <a:lnTo>
                        <a:pt x="20" y="246"/>
                      </a:lnTo>
                      <a:lnTo>
                        <a:pt x="24" y="249"/>
                      </a:lnTo>
                      <a:lnTo>
                        <a:pt x="29" y="250"/>
                      </a:lnTo>
                      <a:lnTo>
                        <a:pt x="36" y="250"/>
                      </a:lnTo>
                      <a:lnTo>
                        <a:pt x="214" y="250"/>
                      </a:lnTo>
                      <a:lnTo>
                        <a:pt x="214" y="250"/>
                      </a:lnTo>
                      <a:lnTo>
                        <a:pt x="219" y="250"/>
                      </a:lnTo>
                      <a:lnTo>
                        <a:pt x="226" y="249"/>
                      </a:lnTo>
                      <a:lnTo>
                        <a:pt x="232" y="245"/>
                      </a:lnTo>
                      <a:lnTo>
                        <a:pt x="239" y="241"/>
                      </a:lnTo>
                      <a:lnTo>
                        <a:pt x="242" y="238"/>
                      </a:lnTo>
                      <a:lnTo>
                        <a:pt x="244" y="235"/>
                      </a:lnTo>
                      <a:lnTo>
                        <a:pt x="246" y="230"/>
                      </a:lnTo>
                      <a:lnTo>
                        <a:pt x="248" y="226"/>
                      </a:lnTo>
                      <a:lnTo>
                        <a:pt x="250" y="220"/>
                      </a:lnTo>
                      <a:lnTo>
                        <a:pt x="250" y="214"/>
                      </a:lnTo>
                      <a:lnTo>
                        <a:pt x="250" y="36"/>
                      </a:lnTo>
                      <a:lnTo>
                        <a:pt x="250" y="36"/>
                      </a:lnTo>
                      <a:lnTo>
                        <a:pt x="250" y="30"/>
                      </a:lnTo>
                      <a:lnTo>
                        <a:pt x="248" y="24"/>
                      </a:lnTo>
                      <a:lnTo>
                        <a:pt x="245" y="18"/>
                      </a:lnTo>
                      <a:lnTo>
                        <a:pt x="241" y="11"/>
                      </a:lnTo>
                      <a:lnTo>
                        <a:pt x="239" y="8"/>
                      </a:lnTo>
                      <a:lnTo>
                        <a:pt x="234" y="6"/>
                      </a:lnTo>
                      <a:lnTo>
                        <a:pt x="231" y="3"/>
                      </a:lnTo>
                      <a:lnTo>
                        <a:pt x="226" y="1"/>
                      </a:lnTo>
                      <a:lnTo>
                        <a:pt x="220" y="0"/>
                      </a:lnTo>
                      <a:lnTo>
                        <a:pt x="214" y="0"/>
                      </a:lnTo>
                      <a:lnTo>
                        <a:pt x="36" y="0"/>
                      </a:lnTo>
                      <a:close/>
                    </a:path>
                  </a:pathLst>
                </a:custGeom>
                <a:solidFill>
                  <a:srgbClr val="C6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4" name="Freeform 1702"/>
                <p:cNvSpPr>
                  <a:spLocks noEditPoints="1"/>
                </p:cNvSpPr>
                <p:nvPr/>
              </p:nvSpPr>
              <p:spPr bwMode="auto">
                <a:xfrm>
                  <a:off x="3957491" y="5105626"/>
                  <a:ext cx="120650" cy="127000"/>
                </a:xfrm>
                <a:custGeom>
                  <a:avLst/>
                  <a:gdLst>
                    <a:gd name="T0" fmla="*/ 21 w 76"/>
                    <a:gd name="T1" fmla="*/ 65 h 80"/>
                    <a:gd name="T2" fmla="*/ 16 w 76"/>
                    <a:gd name="T3" fmla="*/ 80 h 80"/>
                    <a:gd name="T4" fmla="*/ 0 w 76"/>
                    <a:gd name="T5" fmla="*/ 80 h 80"/>
                    <a:gd name="T6" fmla="*/ 26 w 76"/>
                    <a:gd name="T7" fmla="*/ 0 h 80"/>
                    <a:gd name="T8" fmla="*/ 49 w 76"/>
                    <a:gd name="T9" fmla="*/ 0 h 80"/>
                    <a:gd name="T10" fmla="*/ 76 w 76"/>
                    <a:gd name="T11" fmla="*/ 80 h 80"/>
                    <a:gd name="T12" fmla="*/ 61 w 76"/>
                    <a:gd name="T13" fmla="*/ 80 h 80"/>
                    <a:gd name="T14" fmla="*/ 55 w 76"/>
                    <a:gd name="T15" fmla="*/ 65 h 80"/>
                    <a:gd name="T16" fmla="*/ 21 w 76"/>
                    <a:gd name="T17" fmla="*/ 65 h 80"/>
                    <a:gd name="T18" fmla="*/ 38 w 76"/>
                    <a:gd name="T19" fmla="*/ 12 h 80"/>
                    <a:gd name="T20" fmla="*/ 38 w 76"/>
                    <a:gd name="T21" fmla="*/ 12 h 80"/>
                    <a:gd name="T22" fmla="*/ 24 w 76"/>
                    <a:gd name="T23" fmla="*/ 53 h 80"/>
                    <a:gd name="T24" fmla="*/ 52 w 76"/>
                    <a:gd name="T25" fmla="*/ 53 h 80"/>
                    <a:gd name="T26" fmla="*/ 38 w 76"/>
                    <a:gd name="T2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80">
                      <a:moveTo>
                        <a:pt x="21" y="65"/>
                      </a:moveTo>
                      <a:lnTo>
                        <a:pt x="16" y="80"/>
                      </a:lnTo>
                      <a:lnTo>
                        <a:pt x="0" y="80"/>
                      </a:lnTo>
                      <a:lnTo>
                        <a:pt x="26" y="0"/>
                      </a:lnTo>
                      <a:lnTo>
                        <a:pt x="49" y="0"/>
                      </a:lnTo>
                      <a:lnTo>
                        <a:pt x="76" y="80"/>
                      </a:lnTo>
                      <a:lnTo>
                        <a:pt x="61" y="80"/>
                      </a:lnTo>
                      <a:lnTo>
                        <a:pt x="55" y="65"/>
                      </a:lnTo>
                      <a:lnTo>
                        <a:pt x="21" y="65"/>
                      </a:lnTo>
                      <a:close/>
                      <a:moveTo>
                        <a:pt x="38" y="12"/>
                      </a:moveTo>
                      <a:lnTo>
                        <a:pt x="38" y="12"/>
                      </a:lnTo>
                      <a:lnTo>
                        <a:pt x="24" y="53"/>
                      </a:lnTo>
                      <a:lnTo>
                        <a:pt x="52" y="53"/>
                      </a:lnTo>
                      <a:lnTo>
                        <a:pt x="38" y="12"/>
                      </a:lnTo>
                      <a:close/>
                    </a:path>
                  </a:pathLst>
                </a:custGeom>
                <a:solidFill>
                  <a:srgbClr val="40A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5" name="Freeform 1703"/>
                <p:cNvSpPr>
                  <a:spLocks noEditPoints="1"/>
                </p:cNvSpPr>
                <p:nvPr/>
              </p:nvSpPr>
              <p:spPr bwMode="auto">
                <a:xfrm>
                  <a:off x="4086078" y="5143726"/>
                  <a:ext cx="82550" cy="127000"/>
                </a:xfrm>
                <a:custGeom>
                  <a:avLst/>
                  <a:gdLst>
                    <a:gd name="T0" fmla="*/ 13 w 52"/>
                    <a:gd name="T1" fmla="*/ 9 h 80"/>
                    <a:gd name="T2" fmla="*/ 14 w 52"/>
                    <a:gd name="T3" fmla="*/ 9 h 80"/>
                    <a:gd name="T4" fmla="*/ 14 w 52"/>
                    <a:gd name="T5" fmla="*/ 9 h 80"/>
                    <a:gd name="T6" fmla="*/ 16 w 52"/>
                    <a:gd name="T7" fmla="*/ 4 h 80"/>
                    <a:gd name="T8" fmla="*/ 21 w 52"/>
                    <a:gd name="T9" fmla="*/ 1 h 80"/>
                    <a:gd name="T10" fmla="*/ 26 w 52"/>
                    <a:gd name="T11" fmla="*/ 0 h 80"/>
                    <a:gd name="T12" fmla="*/ 31 w 52"/>
                    <a:gd name="T13" fmla="*/ 0 h 80"/>
                    <a:gd name="T14" fmla="*/ 31 w 52"/>
                    <a:gd name="T15" fmla="*/ 0 h 80"/>
                    <a:gd name="T16" fmla="*/ 38 w 52"/>
                    <a:gd name="T17" fmla="*/ 0 h 80"/>
                    <a:gd name="T18" fmla="*/ 43 w 52"/>
                    <a:gd name="T19" fmla="*/ 2 h 80"/>
                    <a:gd name="T20" fmla="*/ 47 w 52"/>
                    <a:gd name="T21" fmla="*/ 5 h 80"/>
                    <a:gd name="T22" fmla="*/ 50 w 52"/>
                    <a:gd name="T23" fmla="*/ 9 h 80"/>
                    <a:gd name="T24" fmla="*/ 51 w 52"/>
                    <a:gd name="T25" fmla="*/ 13 h 80"/>
                    <a:gd name="T26" fmla="*/ 52 w 52"/>
                    <a:gd name="T27" fmla="*/ 18 h 80"/>
                    <a:gd name="T28" fmla="*/ 52 w 52"/>
                    <a:gd name="T29" fmla="*/ 30 h 80"/>
                    <a:gd name="T30" fmla="*/ 52 w 52"/>
                    <a:gd name="T31" fmla="*/ 30 h 80"/>
                    <a:gd name="T32" fmla="*/ 52 w 52"/>
                    <a:gd name="T33" fmla="*/ 41 h 80"/>
                    <a:gd name="T34" fmla="*/ 51 w 52"/>
                    <a:gd name="T35" fmla="*/ 45 h 80"/>
                    <a:gd name="T36" fmla="*/ 49 w 52"/>
                    <a:gd name="T37" fmla="*/ 50 h 80"/>
                    <a:gd name="T38" fmla="*/ 47 w 52"/>
                    <a:gd name="T39" fmla="*/ 52 h 80"/>
                    <a:gd name="T40" fmla="*/ 42 w 52"/>
                    <a:gd name="T41" fmla="*/ 55 h 80"/>
                    <a:gd name="T42" fmla="*/ 38 w 52"/>
                    <a:gd name="T43" fmla="*/ 56 h 80"/>
                    <a:gd name="T44" fmla="*/ 31 w 52"/>
                    <a:gd name="T45" fmla="*/ 56 h 80"/>
                    <a:gd name="T46" fmla="*/ 31 w 52"/>
                    <a:gd name="T47" fmla="*/ 56 h 80"/>
                    <a:gd name="T48" fmla="*/ 26 w 52"/>
                    <a:gd name="T49" fmla="*/ 56 h 80"/>
                    <a:gd name="T50" fmla="*/ 22 w 52"/>
                    <a:gd name="T51" fmla="*/ 55 h 80"/>
                    <a:gd name="T52" fmla="*/ 17 w 52"/>
                    <a:gd name="T53" fmla="*/ 53 h 80"/>
                    <a:gd name="T54" fmla="*/ 14 w 52"/>
                    <a:gd name="T55" fmla="*/ 48 h 80"/>
                    <a:gd name="T56" fmla="*/ 14 w 52"/>
                    <a:gd name="T57" fmla="*/ 48 h 80"/>
                    <a:gd name="T58" fmla="*/ 14 w 52"/>
                    <a:gd name="T59" fmla="*/ 80 h 80"/>
                    <a:gd name="T60" fmla="*/ 0 w 52"/>
                    <a:gd name="T61" fmla="*/ 80 h 80"/>
                    <a:gd name="T62" fmla="*/ 0 w 52"/>
                    <a:gd name="T63" fmla="*/ 0 h 80"/>
                    <a:gd name="T64" fmla="*/ 14 w 52"/>
                    <a:gd name="T65" fmla="*/ 0 h 80"/>
                    <a:gd name="T66" fmla="*/ 13 w 52"/>
                    <a:gd name="T67" fmla="*/ 9 h 80"/>
                    <a:gd name="T68" fmla="*/ 39 w 52"/>
                    <a:gd name="T69" fmla="*/ 30 h 80"/>
                    <a:gd name="T70" fmla="*/ 39 w 52"/>
                    <a:gd name="T71" fmla="*/ 30 h 80"/>
                    <a:gd name="T72" fmla="*/ 39 w 52"/>
                    <a:gd name="T73" fmla="*/ 21 h 80"/>
                    <a:gd name="T74" fmla="*/ 38 w 52"/>
                    <a:gd name="T75" fmla="*/ 15 h 80"/>
                    <a:gd name="T76" fmla="*/ 36 w 52"/>
                    <a:gd name="T77" fmla="*/ 13 h 80"/>
                    <a:gd name="T78" fmla="*/ 35 w 52"/>
                    <a:gd name="T79" fmla="*/ 11 h 80"/>
                    <a:gd name="T80" fmla="*/ 31 w 52"/>
                    <a:gd name="T81" fmla="*/ 11 h 80"/>
                    <a:gd name="T82" fmla="*/ 27 w 52"/>
                    <a:gd name="T83" fmla="*/ 10 h 80"/>
                    <a:gd name="T84" fmla="*/ 27 w 52"/>
                    <a:gd name="T85" fmla="*/ 10 h 80"/>
                    <a:gd name="T86" fmla="*/ 23 w 52"/>
                    <a:gd name="T87" fmla="*/ 11 h 80"/>
                    <a:gd name="T88" fmla="*/ 20 w 52"/>
                    <a:gd name="T89" fmla="*/ 11 h 80"/>
                    <a:gd name="T90" fmla="*/ 17 w 52"/>
                    <a:gd name="T91" fmla="*/ 13 h 80"/>
                    <a:gd name="T92" fmla="*/ 15 w 52"/>
                    <a:gd name="T93" fmla="*/ 15 h 80"/>
                    <a:gd name="T94" fmla="*/ 14 w 52"/>
                    <a:gd name="T95" fmla="*/ 21 h 80"/>
                    <a:gd name="T96" fmla="*/ 14 w 52"/>
                    <a:gd name="T97" fmla="*/ 30 h 80"/>
                    <a:gd name="T98" fmla="*/ 14 w 52"/>
                    <a:gd name="T99" fmla="*/ 30 h 80"/>
                    <a:gd name="T100" fmla="*/ 14 w 52"/>
                    <a:gd name="T101" fmla="*/ 38 h 80"/>
                    <a:gd name="T102" fmla="*/ 16 w 52"/>
                    <a:gd name="T103" fmla="*/ 42 h 80"/>
                    <a:gd name="T104" fmla="*/ 18 w 52"/>
                    <a:gd name="T105" fmla="*/ 44 h 80"/>
                    <a:gd name="T106" fmla="*/ 21 w 52"/>
                    <a:gd name="T107" fmla="*/ 45 h 80"/>
                    <a:gd name="T108" fmla="*/ 27 w 52"/>
                    <a:gd name="T109" fmla="*/ 46 h 80"/>
                    <a:gd name="T110" fmla="*/ 27 w 52"/>
                    <a:gd name="T111" fmla="*/ 46 h 80"/>
                    <a:gd name="T112" fmla="*/ 33 w 52"/>
                    <a:gd name="T113" fmla="*/ 45 h 80"/>
                    <a:gd name="T114" fmla="*/ 35 w 52"/>
                    <a:gd name="T115" fmla="*/ 44 h 80"/>
                    <a:gd name="T116" fmla="*/ 37 w 52"/>
                    <a:gd name="T117" fmla="*/ 43 h 80"/>
                    <a:gd name="T118" fmla="*/ 39 w 52"/>
                    <a:gd name="T119" fmla="*/ 38 h 80"/>
                    <a:gd name="T120" fmla="*/ 39 w 52"/>
                    <a:gd name="T121" fmla="*/ 30 h 80"/>
                    <a:gd name="T122" fmla="*/ 39 w 52"/>
                    <a:gd name="T123"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 h="80">
                      <a:moveTo>
                        <a:pt x="13" y="9"/>
                      </a:moveTo>
                      <a:lnTo>
                        <a:pt x="14" y="9"/>
                      </a:lnTo>
                      <a:lnTo>
                        <a:pt x="14" y="9"/>
                      </a:lnTo>
                      <a:lnTo>
                        <a:pt x="16" y="4"/>
                      </a:lnTo>
                      <a:lnTo>
                        <a:pt x="21" y="1"/>
                      </a:lnTo>
                      <a:lnTo>
                        <a:pt x="26" y="0"/>
                      </a:lnTo>
                      <a:lnTo>
                        <a:pt x="31" y="0"/>
                      </a:lnTo>
                      <a:lnTo>
                        <a:pt x="31" y="0"/>
                      </a:lnTo>
                      <a:lnTo>
                        <a:pt x="38" y="0"/>
                      </a:lnTo>
                      <a:lnTo>
                        <a:pt x="43" y="2"/>
                      </a:lnTo>
                      <a:lnTo>
                        <a:pt x="47" y="5"/>
                      </a:lnTo>
                      <a:lnTo>
                        <a:pt x="50" y="9"/>
                      </a:lnTo>
                      <a:lnTo>
                        <a:pt x="51" y="13"/>
                      </a:lnTo>
                      <a:lnTo>
                        <a:pt x="52" y="18"/>
                      </a:lnTo>
                      <a:lnTo>
                        <a:pt x="52" y="30"/>
                      </a:lnTo>
                      <a:lnTo>
                        <a:pt x="52" y="30"/>
                      </a:lnTo>
                      <a:lnTo>
                        <a:pt x="52" y="41"/>
                      </a:lnTo>
                      <a:lnTo>
                        <a:pt x="51" y="45"/>
                      </a:lnTo>
                      <a:lnTo>
                        <a:pt x="49" y="50"/>
                      </a:lnTo>
                      <a:lnTo>
                        <a:pt x="47" y="52"/>
                      </a:lnTo>
                      <a:lnTo>
                        <a:pt x="42" y="55"/>
                      </a:lnTo>
                      <a:lnTo>
                        <a:pt x="38" y="56"/>
                      </a:lnTo>
                      <a:lnTo>
                        <a:pt x="31" y="56"/>
                      </a:lnTo>
                      <a:lnTo>
                        <a:pt x="31" y="56"/>
                      </a:lnTo>
                      <a:lnTo>
                        <a:pt x="26" y="56"/>
                      </a:lnTo>
                      <a:lnTo>
                        <a:pt x="22" y="55"/>
                      </a:lnTo>
                      <a:lnTo>
                        <a:pt x="17" y="53"/>
                      </a:lnTo>
                      <a:lnTo>
                        <a:pt x="14" y="48"/>
                      </a:lnTo>
                      <a:lnTo>
                        <a:pt x="14" y="48"/>
                      </a:lnTo>
                      <a:lnTo>
                        <a:pt x="14" y="80"/>
                      </a:lnTo>
                      <a:lnTo>
                        <a:pt x="0" y="80"/>
                      </a:lnTo>
                      <a:lnTo>
                        <a:pt x="0" y="0"/>
                      </a:lnTo>
                      <a:lnTo>
                        <a:pt x="14" y="0"/>
                      </a:lnTo>
                      <a:lnTo>
                        <a:pt x="13" y="9"/>
                      </a:lnTo>
                      <a:close/>
                      <a:moveTo>
                        <a:pt x="39" y="30"/>
                      </a:moveTo>
                      <a:lnTo>
                        <a:pt x="39" y="30"/>
                      </a:lnTo>
                      <a:lnTo>
                        <a:pt x="39" y="21"/>
                      </a:lnTo>
                      <a:lnTo>
                        <a:pt x="38" y="15"/>
                      </a:lnTo>
                      <a:lnTo>
                        <a:pt x="36" y="13"/>
                      </a:lnTo>
                      <a:lnTo>
                        <a:pt x="35" y="11"/>
                      </a:lnTo>
                      <a:lnTo>
                        <a:pt x="31" y="11"/>
                      </a:lnTo>
                      <a:lnTo>
                        <a:pt x="27" y="10"/>
                      </a:lnTo>
                      <a:lnTo>
                        <a:pt x="27" y="10"/>
                      </a:lnTo>
                      <a:lnTo>
                        <a:pt x="23" y="11"/>
                      </a:lnTo>
                      <a:lnTo>
                        <a:pt x="20" y="11"/>
                      </a:lnTo>
                      <a:lnTo>
                        <a:pt x="17" y="13"/>
                      </a:lnTo>
                      <a:lnTo>
                        <a:pt x="15" y="15"/>
                      </a:lnTo>
                      <a:lnTo>
                        <a:pt x="14" y="21"/>
                      </a:lnTo>
                      <a:lnTo>
                        <a:pt x="14" y="30"/>
                      </a:lnTo>
                      <a:lnTo>
                        <a:pt x="14" y="30"/>
                      </a:lnTo>
                      <a:lnTo>
                        <a:pt x="14" y="38"/>
                      </a:lnTo>
                      <a:lnTo>
                        <a:pt x="16" y="42"/>
                      </a:lnTo>
                      <a:lnTo>
                        <a:pt x="18" y="44"/>
                      </a:lnTo>
                      <a:lnTo>
                        <a:pt x="21" y="45"/>
                      </a:lnTo>
                      <a:lnTo>
                        <a:pt x="27" y="46"/>
                      </a:lnTo>
                      <a:lnTo>
                        <a:pt x="27" y="46"/>
                      </a:lnTo>
                      <a:lnTo>
                        <a:pt x="33" y="45"/>
                      </a:lnTo>
                      <a:lnTo>
                        <a:pt x="35" y="44"/>
                      </a:lnTo>
                      <a:lnTo>
                        <a:pt x="37" y="43"/>
                      </a:lnTo>
                      <a:lnTo>
                        <a:pt x="39" y="38"/>
                      </a:lnTo>
                      <a:lnTo>
                        <a:pt x="39" y="30"/>
                      </a:lnTo>
                      <a:lnTo>
                        <a:pt x="39" y="30"/>
                      </a:lnTo>
                      <a:close/>
                    </a:path>
                  </a:pathLst>
                </a:custGeom>
                <a:solidFill>
                  <a:srgbClr val="40A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6" name="Freeform 1704"/>
                <p:cNvSpPr>
                  <a:spLocks noEditPoints="1"/>
                </p:cNvSpPr>
                <p:nvPr/>
              </p:nvSpPr>
              <p:spPr bwMode="auto">
                <a:xfrm>
                  <a:off x="4187679" y="5143726"/>
                  <a:ext cx="82550" cy="127000"/>
                </a:xfrm>
                <a:custGeom>
                  <a:avLst/>
                  <a:gdLst>
                    <a:gd name="T0" fmla="*/ 12 w 52"/>
                    <a:gd name="T1" fmla="*/ 9 h 80"/>
                    <a:gd name="T2" fmla="*/ 13 w 52"/>
                    <a:gd name="T3" fmla="*/ 9 h 80"/>
                    <a:gd name="T4" fmla="*/ 13 w 52"/>
                    <a:gd name="T5" fmla="*/ 9 h 80"/>
                    <a:gd name="T6" fmla="*/ 16 w 52"/>
                    <a:gd name="T7" fmla="*/ 4 h 80"/>
                    <a:gd name="T8" fmla="*/ 19 w 52"/>
                    <a:gd name="T9" fmla="*/ 1 h 80"/>
                    <a:gd name="T10" fmla="*/ 25 w 52"/>
                    <a:gd name="T11" fmla="*/ 0 h 80"/>
                    <a:gd name="T12" fmla="*/ 30 w 52"/>
                    <a:gd name="T13" fmla="*/ 0 h 80"/>
                    <a:gd name="T14" fmla="*/ 30 w 52"/>
                    <a:gd name="T15" fmla="*/ 0 h 80"/>
                    <a:gd name="T16" fmla="*/ 37 w 52"/>
                    <a:gd name="T17" fmla="*/ 0 h 80"/>
                    <a:gd name="T18" fmla="*/ 42 w 52"/>
                    <a:gd name="T19" fmla="*/ 2 h 80"/>
                    <a:gd name="T20" fmla="*/ 45 w 52"/>
                    <a:gd name="T21" fmla="*/ 5 h 80"/>
                    <a:gd name="T22" fmla="*/ 48 w 52"/>
                    <a:gd name="T23" fmla="*/ 9 h 80"/>
                    <a:gd name="T24" fmla="*/ 49 w 52"/>
                    <a:gd name="T25" fmla="*/ 13 h 80"/>
                    <a:gd name="T26" fmla="*/ 51 w 52"/>
                    <a:gd name="T27" fmla="*/ 18 h 80"/>
                    <a:gd name="T28" fmla="*/ 52 w 52"/>
                    <a:gd name="T29" fmla="*/ 30 h 80"/>
                    <a:gd name="T30" fmla="*/ 52 w 52"/>
                    <a:gd name="T31" fmla="*/ 30 h 80"/>
                    <a:gd name="T32" fmla="*/ 51 w 52"/>
                    <a:gd name="T33" fmla="*/ 41 h 80"/>
                    <a:gd name="T34" fmla="*/ 49 w 52"/>
                    <a:gd name="T35" fmla="*/ 45 h 80"/>
                    <a:gd name="T36" fmla="*/ 47 w 52"/>
                    <a:gd name="T37" fmla="*/ 50 h 80"/>
                    <a:gd name="T38" fmla="*/ 45 w 52"/>
                    <a:gd name="T39" fmla="*/ 52 h 80"/>
                    <a:gd name="T40" fmla="*/ 41 w 52"/>
                    <a:gd name="T41" fmla="*/ 55 h 80"/>
                    <a:gd name="T42" fmla="*/ 37 w 52"/>
                    <a:gd name="T43" fmla="*/ 56 h 80"/>
                    <a:gd name="T44" fmla="*/ 30 w 52"/>
                    <a:gd name="T45" fmla="*/ 56 h 80"/>
                    <a:gd name="T46" fmla="*/ 30 w 52"/>
                    <a:gd name="T47" fmla="*/ 56 h 80"/>
                    <a:gd name="T48" fmla="*/ 25 w 52"/>
                    <a:gd name="T49" fmla="*/ 56 h 80"/>
                    <a:gd name="T50" fmla="*/ 20 w 52"/>
                    <a:gd name="T51" fmla="*/ 55 h 80"/>
                    <a:gd name="T52" fmla="*/ 16 w 52"/>
                    <a:gd name="T53" fmla="*/ 53 h 80"/>
                    <a:gd name="T54" fmla="*/ 13 w 52"/>
                    <a:gd name="T55" fmla="*/ 48 h 80"/>
                    <a:gd name="T56" fmla="*/ 13 w 52"/>
                    <a:gd name="T57" fmla="*/ 48 h 80"/>
                    <a:gd name="T58" fmla="*/ 13 w 52"/>
                    <a:gd name="T59" fmla="*/ 80 h 80"/>
                    <a:gd name="T60" fmla="*/ 0 w 52"/>
                    <a:gd name="T61" fmla="*/ 80 h 80"/>
                    <a:gd name="T62" fmla="*/ 0 w 52"/>
                    <a:gd name="T63" fmla="*/ 0 h 80"/>
                    <a:gd name="T64" fmla="*/ 13 w 52"/>
                    <a:gd name="T65" fmla="*/ 0 h 80"/>
                    <a:gd name="T66" fmla="*/ 12 w 52"/>
                    <a:gd name="T67" fmla="*/ 9 h 80"/>
                    <a:gd name="T68" fmla="*/ 38 w 52"/>
                    <a:gd name="T69" fmla="*/ 30 h 80"/>
                    <a:gd name="T70" fmla="*/ 38 w 52"/>
                    <a:gd name="T71" fmla="*/ 30 h 80"/>
                    <a:gd name="T72" fmla="*/ 38 w 52"/>
                    <a:gd name="T73" fmla="*/ 21 h 80"/>
                    <a:gd name="T74" fmla="*/ 37 w 52"/>
                    <a:gd name="T75" fmla="*/ 15 h 80"/>
                    <a:gd name="T76" fmla="*/ 35 w 52"/>
                    <a:gd name="T77" fmla="*/ 13 h 80"/>
                    <a:gd name="T78" fmla="*/ 33 w 52"/>
                    <a:gd name="T79" fmla="*/ 11 h 80"/>
                    <a:gd name="T80" fmla="*/ 30 w 52"/>
                    <a:gd name="T81" fmla="*/ 11 h 80"/>
                    <a:gd name="T82" fmla="*/ 26 w 52"/>
                    <a:gd name="T83" fmla="*/ 10 h 80"/>
                    <a:gd name="T84" fmla="*/ 26 w 52"/>
                    <a:gd name="T85" fmla="*/ 10 h 80"/>
                    <a:gd name="T86" fmla="*/ 21 w 52"/>
                    <a:gd name="T87" fmla="*/ 11 h 80"/>
                    <a:gd name="T88" fmla="*/ 18 w 52"/>
                    <a:gd name="T89" fmla="*/ 11 h 80"/>
                    <a:gd name="T90" fmla="*/ 16 w 52"/>
                    <a:gd name="T91" fmla="*/ 13 h 80"/>
                    <a:gd name="T92" fmla="*/ 14 w 52"/>
                    <a:gd name="T93" fmla="*/ 15 h 80"/>
                    <a:gd name="T94" fmla="*/ 13 w 52"/>
                    <a:gd name="T95" fmla="*/ 21 h 80"/>
                    <a:gd name="T96" fmla="*/ 13 w 52"/>
                    <a:gd name="T97" fmla="*/ 30 h 80"/>
                    <a:gd name="T98" fmla="*/ 13 w 52"/>
                    <a:gd name="T99" fmla="*/ 30 h 80"/>
                    <a:gd name="T100" fmla="*/ 13 w 52"/>
                    <a:gd name="T101" fmla="*/ 38 h 80"/>
                    <a:gd name="T102" fmla="*/ 15 w 52"/>
                    <a:gd name="T103" fmla="*/ 42 h 80"/>
                    <a:gd name="T104" fmla="*/ 17 w 52"/>
                    <a:gd name="T105" fmla="*/ 44 h 80"/>
                    <a:gd name="T106" fmla="*/ 19 w 52"/>
                    <a:gd name="T107" fmla="*/ 45 h 80"/>
                    <a:gd name="T108" fmla="*/ 26 w 52"/>
                    <a:gd name="T109" fmla="*/ 46 h 80"/>
                    <a:gd name="T110" fmla="*/ 26 w 52"/>
                    <a:gd name="T111" fmla="*/ 46 h 80"/>
                    <a:gd name="T112" fmla="*/ 32 w 52"/>
                    <a:gd name="T113" fmla="*/ 45 h 80"/>
                    <a:gd name="T114" fmla="*/ 33 w 52"/>
                    <a:gd name="T115" fmla="*/ 44 h 80"/>
                    <a:gd name="T116" fmla="*/ 35 w 52"/>
                    <a:gd name="T117" fmla="*/ 43 h 80"/>
                    <a:gd name="T118" fmla="*/ 38 w 52"/>
                    <a:gd name="T119" fmla="*/ 38 h 80"/>
                    <a:gd name="T120" fmla="*/ 38 w 52"/>
                    <a:gd name="T121" fmla="*/ 30 h 80"/>
                    <a:gd name="T122" fmla="*/ 38 w 52"/>
                    <a:gd name="T123"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 h="80">
                      <a:moveTo>
                        <a:pt x="12" y="9"/>
                      </a:moveTo>
                      <a:lnTo>
                        <a:pt x="13" y="9"/>
                      </a:lnTo>
                      <a:lnTo>
                        <a:pt x="13" y="9"/>
                      </a:lnTo>
                      <a:lnTo>
                        <a:pt x="16" y="4"/>
                      </a:lnTo>
                      <a:lnTo>
                        <a:pt x="19" y="1"/>
                      </a:lnTo>
                      <a:lnTo>
                        <a:pt x="25" y="0"/>
                      </a:lnTo>
                      <a:lnTo>
                        <a:pt x="30" y="0"/>
                      </a:lnTo>
                      <a:lnTo>
                        <a:pt x="30" y="0"/>
                      </a:lnTo>
                      <a:lnTo>
                        <a:pt x="37" y="0"/>
                      </a:lnTo>
                      <a:lnTo>
                        <a:pt x="42" y="2"/>
                      </a:lnTo>
                      <a:lnTo>
                        <a:pt x="45" y="5"/>
                      </a:lnTo>
                      <a:lnTo>
                        <a:pt x="48" y="9"/>
                      </a:lnTo>
                      <a:lnTo>
                        <a:pt x="49" y="13"/>
                      </a:lnTo>
                      <a:lnTo>
                        <a:pt x="51" y="18"/>
                      </a:lnTo>
                      <a:lnTo>
                        <a:pt x="52" y="30"/>
                      </a:lnTo>
                      <a:lnTo>
                        <a:pt x="52" y="30"/>
                      </a:lnTo>
                      <a:lnTo>
                        <a:pt x="51" y="41"/>
                      </a:lnTo>
                      <a:lnTo>
                        <a:pt x="49" y="45"/>
                      </a:lnTo>
                      <a:lnTo>
                        <a:pt x="47" y="50"/>
                      </a:lnTo>
                      <a:lnTo>
                        <a:pt x="45" y="52"/>
                      </a:lnTo>
                      <a:lnTo>
                        <a:pt x="41" y="55"/>
                      </a:lnTo>
                      <a:lnTo>
                        <a:pt x="37" y="56"/>
                      </a:lnTo>
                      <a:lnTo>
                        <a:pt x="30" y="56"/>
                      </a:lnTo>
                      <a:lnTo>
                        <a:pt x="30" y="56"/>
                      </a:lnTo>
                      <a:lnTo>
                        <a:pt x="25" y="56"/>
                      </a:lnTo>
                      <a:lnTo>
                        <a:pt x="20" y="55"/>
                      </a:lnTo>
                      <a:lnTo>
                        <a:pt x="16" y="53"/>
                      </a:lnTo>
                      <a:lnTo>
                        <a:pt x="13" y="48"/>
                      </a:lnTo>
                      <a:lnTo>
                        <a:pt x="13" y="48"/>
                      </a:lnTo>
                      <a:lnTo>
                        <a:pt x="13" y="80"/>
                      </a:lnTo>
                      <a:lnTo>
                        <a:pt x="0" y="80"/>
                      </a:lnTo>
                      <a:lnTo>
                        <a:pt x="0" y="0"/>
                      </a:lnTo>
                      <a:lnTo>
                        <a:pt x="13" y="0"/>
                      </a:lnTo>
                      <a:lnTo>
                        <a:pt x="12" y="9"/>
                      </a:lnTo>
                      <a:close/>
                      <a:moveTo>
                        <a:pt x="38" y="30"/>
                      </a:moveTo>
                      <a:lnTo>
                        <a:pt x="38" y="30"/>
                      </a:lnTo>
                      <a:lnTo>
                        <a:pt x="38" y="21"/>
                      </a:lnTo>
                      <a:lnTo>
                        <a:pt x="37" y="15"/>
                      </a:lnTo>
                      <a:lnTo>
                        <a:pt x="35" y="13"/>
                      </a:lnTo>
                      <a:lnTo>
                        <a:pt x="33" y="11"/>
                      </a:lnTo>
                      <a:lnTo>
                        <a:pt x="30" y="11"/>
                      </a:lnTo>
                      <a:lnTo>
                        <a:pt x="26" y="10"/>
                      </a:lnTo>
                      <a:lnTo>
                        <a:pt x="26" y="10"/>
                      </a:lnTo>
                      <a:lnTo>
                        <a:pt x="21" y="11"/>
                      </a:lnTo>
                      <a:lnTo>
                        <a:pt x="18" y="11"/>
                      </a:lnTo>
                      <a:lnTo>
                        <a:pt x="16" y="13"/>
                      </a:lnTo>
                      <a:lnTo>
                        <a:pt x="14" y="15"/>
                      </a:lnTo>
                      <a:lnTo>
                        <a:pt x="13" y="21"/>
                      </a:lnTo>
                      <a:lnTo>
                        <a:pt x="13" y="30"/>
                      </a:lnTo>
                      <a:lnTo>
                        <a:pt x="13" y="30"/>
                      </a:lnTo>
                      <a:lnTo>
                        <a:pt x="13" y="38"/>
                      </a:lnTo>
                      <a:lnTo>
                        <a:pt x="15" y="42"/>
                      </a:lnTo>
                      <a:lnTo>
                        <a:pt x="17" y="44"/>
                      </a:lnTo>
                      <a:lnTo>
                        <a:pt x="19" y="45"/>
                      </a:lnTo>
                      <a:lnTo>
                        <a:pt x="26" y="46"/>
                      </a:lnTo>
                      <a:lnTo>
                        <a:pt x="26" y="46"/>
                      </a:lnTo>
                      <a:lnTo>
                        <a:pt x="32" y="45"/>
                      </a:lnTo>
                      <a:lnTo>
                        <a:pt x="33" y="44"/>
                      </a:lnTo>
                      <a:lnTo>
                        <a:pt x="35" y="43"/>
                      </a:lnTo>
                      <a:lnTo>
                        <a:pt x="38" y="38"/>
                      </a:lnTo>
                      <a:lnTo>
                        <a:pt x="38" y="30"/>
                      </a:lnTo>
                      <a:lnTo>
                        <a:pt x="38" y="30"/>
                      </a:lnTo>
                      <a:close/>
                    </a:path>
                  </a:pathLst>
                </a:custGeom>
                <a:solidFill>
                  <a:srgbClr val="40A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88" name="Gruppieren 387"/>
              <p:cNvGrpSpPr/>
              <p:nvPr/>
            </p:nvGrpSpPr>
            <p:grpSpPr>
              <a:xfrm>
                <a:off x="3497115" y="4562701"/>
                <a:ext cx="396876" cy="396875"/>
                <a:chOff x="3497115" y="4562701"/>
                <a:chExt cx="396876" cy="396875"/>
              </a:xfrm>
            </p:grpSpPr>
            <p:sp>
              <p:nvSpPr>
                <p:cNvPr id="389" name="Freeform 1705"/>
                <p:cNvSpPr>
                  <a:spLocks/>
                </p:cNvSpPr>
                <p:nvPr/>
              </p:nvSpPr>
              <p:spPr bwMode="auto">
                <a:xfrm>
                  <a:off x="3497115" y="4562701"/>
                  <a:ext cx="396876" cy="396875"/>
                </a:xfrm>
                <a:custGeom>
                  <a:avLst/>
                  <a:gdLst>
                    <a:gd name="T0" fmla="*/ 35 w 250"/>
                    <a:gd name="T1" fmla="*/ 0 h 250"/>
                    <a:gd name="T2" fmla="*/ 35 w 250"/>
                    <a:gd name="T3" fmla="*/ 0 h 250"/>
                    <a:gd name="T4" fmla="*/ 30 w 250"/>
                    <a:gd name="T5" fmla="*/ 1 h 250"/>
                    <a:gd name="T6" fmla="*/ 25 w 250"/>
                    <a:gd name="T7" fmla="*/ 2 h 250"/>
                    <a:gd name="T8" fmla="*/ 18 w 250"/>
                    <a:gd name="T9" fmla="*/ 4 h 250"/>
                    <a:gd name="T10" fmla="*/ 12 w 250"/>
                    <a:gd name="T11" fmla="*/ 9 h 250"/>
                    <a:gd name="T12" fmla="*/ 8 w 250"/>
                    <a:gd name="T13" fmla="*/ 12 h 250"/>
                    <a:gd name="T14" fmla="*/ 5 w 250"/>
                    <a:gd name="T15" fmla="*/ 15 h 250"/>
                    <a:gd name="T16" fmla="*/ 3 w 250"/>
                    <a:gd name="T17" fmla="*/ 19 h 250"/>
                    <a:gd name="T18" fmla="*/ 1 w 250"/>
                    <a:gd name="T19" fmla="*/ 25 h 250"/>
                    <a:gd name="T20" fmla="*/ 0 w 250"/>
                    <a:gd name="T21" fmla="*/ 30 h 250"/>
                    <a:gd name="T22" fmla="*/ 0 w 250"/>
                    <a:gd name="T23" fmla="*/ 37 h 250"/>
                    <a:gd name="T24" fmla="*/ 0 w 250"/>
                    <a:gd name="T25" fmla="*/ 214 h 250"/>
                    <a:gd name="T26" fmla="*/ 0 w 250"/>
                    <a:gd name="T27" fmla="*/ 214 h 250"/>
                    <a:gd name="T28" fmla="*/ 0 w 250"/>
                    <a:gd name="T29" fmla="*/ 220 h 250"/>
                    <a:gd name="T30" fmla="*/ 2 w 250"/>
                    <a:gd name="T31" fmla="*/ 226 h 250"/>
                    <a:gd name="T32" fmla="*/ 4 w 250"/>
                    <a:gd name="T33" fmla="*/ 232 h 250"/>
                    <a:gd name="T34" fmla="*/ 8 w 250"/>
                    <a:gd name="T35" fmla="*/ 238 h 250"/>
                    <a:gd name="T36" fmla="*/ 12 w 250"/>
                    <a:gd name="T37" fmla="*/ 242 h 250"/>
                    <a:gd name="T38" fmla="*/ 15 w 250"/>
                    <a:gd name="T39" fmla="*/ 245 h 250"/>
                    <a:gd name="T40" fmla="*/ 19 w 250"/>
                    <a:gd name="T41" fmla="*/ 247 h 250"/>
                    <a:gd name="T42" fmla="*/ 23 w 250"/>
                    <a:gd name="T43" fmla="*/ 248 h 250"/>
                    <a:gd name="T44" fmla="*/ 30 w 250"/>
                    <a:gd name="T45" fmla="*/ 249 h 250"/>
                    <a:gd name="T46" fmla="*/ 35 w 250"/>
                    <a:gd name="T47" fmla="*/ 250 h 250"/>
                    <a:gd name="T48" fmla="*/ 214 w 250"/>
                    <a:gd name="T49" fmla="*/ 250 h 250"/>
                    <a:gd name="T50" fmla="*/ 214 w 250"/>
                    <a:gd name="T51" fmla="*/ 250 h 250"/>
                    <a:gd name="T52" fmla="*/ 219 w 250"/>
                    <a:gd name="T53" fmla="*/ 249 h 250"/>
                    <a:gd name="T54" fmla="*/ 225 w 250"/>
                    <a:gd name="T55" fmla="*/ 248 h 250"/>
                    <a:gd name="T56" fmla="*/ 232 w 250"/>
                    <a:gd name="T57" fmla="*/ 246 h 250"/>
                    <a:gd name="T58" fmla="*/ 238 w 250"/>
                    <a:gd name="T59" fmla="*/ 242 h 250"/>
                    <a:gd name="T60" fmla="*/ 242 w 250"/>
                    <a:gd name="T61" fmla="*/ 238 h 250"/>
                    <a:gd name="T62" fmla="*/ 244 w 250"/>
                    <a:gd name="T63" fmla="*/ 235 h 250"/>
                    <a:gd name="T64" fmla="*/ 247 w 250"/>
                    <a:gd name="T65" fmla="*/ 231 h 250"/>
                    <a:gd name="T66" fmla="*/ 248 w 250"/>
                    <a:gd name="T67" fmla="*/ 226 h 250"/>
                    <a:gd name="T68" fmla="*/ 249 w 250"/>
                    <a:gd name="T69" fmla="*/ 220 h 250"/>
                    <a:gd name="T70" fmla="*/ 250 w 250"/>
                    <a:gd name="T71" fmla="*/ 214 h 250"/>
                    <a:gd name="T72" fmla="*/ 250 w 250"/>
                    <a:gd name="T73" fmla="*/ 37 h 250"/>
                    <a:gd name="T74" fmla="*/ 250 w 250"/>
                    <a:gd name="T75" fmla="*/ 37 h 250"/>
                    <a:gd name="T76" fmla="*/ 249 w 250"/>
                    <a:gd name="T77" fmla="*/ 30 h 250"/>
                    <a:gd name="T78" fmla="*/ 248 w 250"/>
                    <a:gd name="T79" fmla="*/ 25 h 250"/>
                    <a:gd name="T80" fmla="*/ 245 w 250"/>
                    <a:gd name="T81" fmla="*/ 18 h 250"/>
                    <a:gd name="T82" fmla="*/ 242 w 250"/>
                    <a:gd name="T83" fmla="*/ 12 h 250"/>
                    <a:gd name="T84" fmla="*/ 238 w 250"/>
                    <a:gd name="T85" fmla="*/ 9 h 250"/>
                    <a:gd name="T86" fmla="*/ 235 w 250"/>
                    <a:gd name="T87" fmla="*/ 5 h 250"/>
                    <a:gd name="T88" fmla="*/ 231 w 250"/>
                    <a:gd name="T89" fmla="*/ 3 h 250"/>
                    <a:gd name="T90" fmla="*/ 225 w 250"/>
                    <a:gd name="T91" fmla="*/ 2 h 250"/>
                    <a:gd name="T92" fmla="*/ 220 w 250"/>
                    <a:gd name="T93" fmla="*/ 1 h 250"/>
                    <a:gd name="T94" fmla="*/ 214 w 250"/>
                    <a:gd name="T95" fmla="*/ 0 h 250"/>
                    <a:gd name="T96" fmla="*/ 35 w 250"/>
                    <a:gd name="T9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250">
                      <a:moveTo>
                        <a:pt x="35" y="0"/>
                      </a:moveTo>
                      <a:lnTo>
                        <a:pt x="35" y="0"/>
                      </a:lnTo>
                      <a:lnTo>
                        <a:pt x="30" y="1"/>
                      </a:lnTo>
                      <a:lnTo>
                        <a:pt x="25" y="2"/>
                      </a:lnTo>
                      <a:lnTo>
                        <a:pt x="18" y="4"/>
                      </a:lnTo>
                      <a:lnTo>
                        <a:pt x="12" y="9"/>
                      </a:lnTo>
                      <a:lnTo>
                        <a:pt x="8" y="12"/>
                      </a:lnTo>
                      <a:lnTo>
                        <a:pt x="5" y="15"/>
                      </a:lnTo>
                      <a:lnTo>
                        <a:pt x="3" y="19"/>
                      </a:lnTo>
                      <a:lnTo>
                        <a:pt x="1" y="25"/>
                      </a:lnTo>
                      <a:lnTo>
                        <a:pt x="0" y="30"/>
                      </a:lnTo>
                      <a:lnTo>
                        <a:pt x="0" y="37"/>
                      </a:lnTo>
                      <a:lnTo>
                        <a:pt x="0" y="214"/>
                      </a:lnTo>
                      <a:lnTo>
                        <a:pt x="0" y="214"/>
                      </a:lnTo>
                      <a:lnTo>
                        <a:pt x="0" y="220"/>
                      </a:lnTo>
                      <a:lnTo>
                        <a:pt x="2" y="226"/>
                      </a:lnTo>
                      <a:lnTo>
                        <a:pt x="4" y="232"/>
                      </a:lnTo>
                      <a:lnTo>
                        <a:pt x="8" y="238"/>
                      </a:lnTo>
                      <a:lnTo>
                        <a:pt x="12" y="242"/>
                      </a:lnTo>
                      <a:lnTo>
                        <a:pt x="15" y="245"/>
                      </a:lnTo>
                      <a:lnTo>
                        <a:pt x="19" y="247"/>
                      </a:lnTo>
                      <a:lnTo>
                        <a:pt x="23" y="248"/>
                      </a:lnTo>
                      <a:lnTo>
                        <a:pt x="30" y="249"/>
                      </a:lnTo>
                      <a:lnTo>
                        <a:pt x="35" y="250"/>
                      </a:lnTo>
                      <a:lnTo>
                        <a:pt x="214" y="250"/>
                      </a:lnTo>
                      <a:lnTo>
                        <a:pt x="214" y="250"/>
                      </a:lnTo>
                      <a:lnTo>
                        <a:pt x="219" y="249"/>
                      </a:lnTo>
                      <a:lnTo>
                        <a:pt x="225" y="248"/>
                      </a:lnTo>
                      <a:lnTo>
                        <a:pt x="232" y="246"/>
                      </a:lnTo>
                      <a:lnTo>
                        <a:pt x="238" y="242"/>
                      </a:lnTo>
                      <a:lnTo>
                        <a:pt x="242" y="238"/>
                      </a:lnTo>
                      <a:lnTo>
                        <a:pt x="244" y="235"/>
                      </a:lnTo>
                      <a:lnTo>
                        <a:pt x="247" y="231"/>
                      </a:lnTo>
                      <a:lnTo>
                        <a:pt x="248" y="226"/>
                      </a:lnTo>
                      <a:lnTo>
                        <a:pt x="249" y="220"/>
                      </a:lnTo>
                      <a:lnTo>
                        <a:pt x="250" y="214"/>
                      </a:lnTo>
                      <a:lnTo>
                        <a:pt x="250" y="37"/>
                      </a:lnTo>
                      <a:lnTo>
                        <a:pt x="250" y="37"/>
                      </a:lnTo>
                      <a:lnTo>
                        <a:pt x="249" y="30"/>
                      </a:lnTo>
                      <a:lnTo>
                        <a:pt x="248" y="25"/>
                      </a:lnTo>
                      <a:lnTo>
                        <a:pt x="245" y="18"/>
                      </a:lnTo>
                      <a:lnTo>
                        <a:pt x="242" y="12"/>
                      </a:lnTo>
                      <a:lnTo>
                        <a:pt x="238" y="9"/>
                      </a:lnTo>
                      <a:lnTo>
                        <a:pt x="235" y="5"/>
                      </a:lnTo>
                      <a:lnTo>
                        <a:pt x="231" y="3"/>
                      </a:lnTo>
                      <a:lnTo>
                        <a:pt x="225" y="2"/>
                      </a:lnTo>
                      <a:lnTo>
                        <a:pt x="220" y="1"/>
                      </a:lnTo>
                      <a:lnTo>
                        <a:pt x="214" y="0"/>
                      </a:lnTo>
                      <a:lnTo>
                        <a:pt x="35" y="0"/>
                      </a:lnTo>
                      <a:close/>
                    </a:path>
                  </a:pathLst>
                </a:custGeom>
                <a:solidFill>
                  <a:srgbClr val="C6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0" name="Freeform 1706"/>
                <p:cNvSpPr>
                  <a:spLocks noEditPoints="1"/>
                </p:cNvSpPr>
                <p:nvPr/>
              </p:nvSpPr>
              <p:spPr bwMode="auto">
                <a:xfrm>
                  <a:off x="3539977" y="4691289"/>
                  <a:ext cx="119063" cy="125413"/>
                </a:xfrm>
                <a:custGeom>
                  <a:avLst/>
                  <a:gdLst>
                    <a:gd name="T0" fmla="*/ 20 w 75"/>
                    <a:gd name="T1" fmla="*/ 64 h 79"/>
                    <a:gd name="T2" fmla="*/ 16 w 75"/>
                    <a:gd name="T3" fmla="*/ 79 h 79"/>
                    <a:gd name="T4" fmla="*/ 0 w 75"/>
                    <a:gd name="T5" fmla="*/ 79 h 79"/>
                    <a:gd name="T6" fmla="*/ 27 w 75"/>
                    <a:gd name="T7" fmla="*/ 0 h 79"/>
                    <a:gd name="T8" fmla="*/ 48 w 75"/>
                    <a:gd name="T9" fmla="*/ 0 h 79"/>
                    <a:gd name="T10" fmla="*/ 75 w 75"/>
                    <a:gd name="T11" fmla="*/ 79 h 79"/>
                    <a:gd name="T12" fmla="*/ 60 w 75"/>
                    <a:gd name="T13" fmla="*/ 79 h 79"/>
                    <a:gd name="T14" fmla="*/ 55 w 75"/>
                    <a:gd name="T15" fmla="*/ 64 h 79"/>
                    <a:gd name="T16" fmla="*/ 20 w 75"/>
                    <a:gd name="T17" fmla="*/ 64 h 79"/>
                    <a:gd name="T18" fmla="*/ 38 w 75"/>
                    <a:gd name="T19" fmla="*/ 12 h 79"/>
                    <a:gd name="T20" fmla="*/ 38 w 75"/>
                    <a:gd name="T21" fmla="*/ 12 h 79"/>
                    <a:gd name="T22" fmla="*/ 25 w 75"/>
                    <a:gd name="T23" fmla="*/ 53 h 79"/>
                    <a:gd name="T24" fmla="*/ 52 w 75"/>
                    <a:gd name="T25" fmla="*/ 53 h 79"/>
                    <a:gd name="T26" fmla="*/ 38 w 75"/>
                    <a:gd name="T27"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79">
                      <a:moveTo>
                        <a:pt x="20" y="64"/>
                      </a:moveTo>
                      <a:lnTo>
                        <a:pt x="16" y="79"/>
                      </a:lnTo>
                      <a:lnTo>
                        <a:pt x="0" y="79"/>
                      </a:lnTo>
                      <a:lnTo>
                        <a:pt x="27" y="0"/>
                      </a:lnTo>
                      <a:lnTo>
                        <a:pt x="48" y="0"/>
                      </a:lnTo>
                      <a:lnTo>
                        <a:pt x="75" y="79"/>
                      </a:lnTo>
                      <a:lnTo>
                        <a:pt x="60" y="79"/>
                      </a:lnTo>
                      <a:lnTo>
                        <a:pt x="55" y="64"/>
                      </a:lnTo>
                      <a:lnTo>
                        <a:pt x="20" y="64"/>
                      </a:lnTo>
                      <a:close/>
                      <a:moveTo>
                        <a:pt x="38" y="12"/>
                      </a:moveTo>
                      <a:lnTo>
                        <a:pt x="38" y="12"/>
                      </a:lnTo>
                      <a:lnTo>
                        <a:pt x="25" y="53"/>
                      </a:lnTo>
                      <a:lnTo>
                        <a:pt x="52" y="53"/>
                      </a:lnTo>
                      <a:lnTo>
                        <a:pt x="38" y="12"/>
                      </a:lnTo>
                      <a:close/>
                    </a:path>
                  </a:pathLst>
                </a:custGeom>
                <a:solidFill>
                  <a:srgbClr val="40A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1" name="Freeform 1707"/>
                <p:cNvSpPr>
                  <a:spLocks noEditPoints="1"/>
                </p:cNvSpPr>
                <p:nvPr/>
              </p:nvSpPr>
              <p:spPr bwMode="auto">
                <a:xfrm>
                  <a:off x="3670153" y="4727801"/>
                  <a:ext cx="82550" cy="125413"/>
                </a:xfrm>
                <a:custGeom>
                  <a:avLst/>
                  <a:gdLst>
                    <a:gd name="T0" fmla="*/ 13 w 52"/>
                    <a:gd name="T1" fmla="*/ 9 h 79"/>
                    <a:gd name="T2" fmla="*/ 13 w 52"/>
                    <a:gd name="T3" fmla="*/ 9 h 79"/>
                    <a:gd name="T4" fmla="*/ 13 w 52"/>
                    <a:gd name="T5" fmla="*/ 9 h 79"/>
                    <a:gd name="T6" fmla="*/ 16 w 52"/>
                    <a:gd name="T7" fmla="*/ 5 h 79"/>
                    <a:gd name="T8" fmla="*/ 19 w 52"/>
                    <a:gd name="T9" fmla="*/ 2 h 79"/>
                    <a:gd name="T10" fmla="*/ 25 w 52"/>
                    <a:gd name="T11" fmla="*/ 1 h 79"/>
                    <a:gd name="T12" fmla="*/ 30 w 52"/>
                    <a:gd name="T13" fmla="*/ 0 h 79"/>
                    <a:gd name="T14" fmla="*/ 30 w 52"/>
                    <a:gd name="T15" fmla="*/ 0 h 79"/>
                    <a:gd name="T16" fmla="*/ 36 w 52"/>
                    <a:gd name="T17" fmla="*/ 1 h 79"/>
                    <a:gd name="T18" fmla="*/ 42 w 52"/>
                    <a:gd name="T19" fmla="*/ 3 h 79"/>
                    <a:gd name="T20" fmla="*/ 46 w 52"/>
                    <a:gd name="T21" fmla="*/ 5 h 79"/>
                    <a:gd name="T22" fmla="*/ 48 w 52"/>
                    <a:gd name="T23" fmla="*/ 8 h 79"/>
                    <a:gd name="T24" fmla="*/ 49 w 52"/>
                    <a:gd name="T25" fmla="*/ 13 h 79"/>
                    <a:gd name="T26" fmla="*/ 51 w 52"/>
                    <a:gd name="T27" fmla="*/ 18 h 79"/>
                    <a:gd name="T28" fmla="*/ 52 w 52"/>
                    <a:gd name="T29" fmla="*/ 30 h 79"/>
                    <a:gd name="T30" fmla="*/ 52 w 52"/>
                    <a:gd name="T31" fmla="*/ 30 h 79"/>
                    <a:gd name="T32" fmla="*/ 51 w 52"/>
                    <a:gd name="T33" fmla="*/ 41 h 79"/>
                    <a:gd name="T34" fmla="*/ 49 w 52"/>
                    <a:gd name="T35" fmla="*/ 46 h 79"/>
                    <a:gd name="T36" fmla="*/ 47 w 52"/>
                    <a:gd name="T37" fmla="*/ 49 h 79"/>
                    <a:gd name="T38" fmla="*/ 45 w 52"/>
                    <a:gd name="T39" fmla="*/ 52 h 79"/>
                    <a:gd name="T40" fmla="*/ 41 w 52"/>
                    <a:gd name="T41" fmla="*/ 55 h 79"/>
                    <a:gd name="T42" fmla="*/ 36 w 52"/>
                    <a:gd name="T43" fmla="*/ 56 h 79"/>
                    <a:gd name="T44" fmla="*/ 30 w 52"/>
                    <a:gd name="T45" fmla="*/ 57 h 79"/>
                    <a:gd name="T46" fmla="*/ 30 w 52"/>
                    <a:gd name="T47" fmla="*/ 57 h 79"/>
                    <a:gd name="T48" fmla="*/ 25 w 52"/>
                    <a:gd name="T49" fmla="*/ 57 h 79"/>
                    <a:gd name="T50" fmla="*/ 20 w 52"/>
                    <a:gd name="T51" fmla="*/ 55 h 79"/>
                    <a:gd name="T52" fmla="*/ 16 w 52"/>
                    <a:gd name="T53" fmla="*/ 52 h 79"/>
                    <a:gd name="T54" fmla="*/ 13 w 52"/>
                    <a:gd name="T55" fmla="*/ 48 h 79"/>
                    <a:gd name="T56" fmla="*/ 13 w 52"/>
                    <a:gd name="T57" fmla="*/ 48 h 79"/>
                    <a:gd name="T58" fmla="*/ 13 w 52"/>
                    <a:gd name="T59" fmla="*/ 79 h 79"/>
                    <a:gd name="T60" fmla="*/ 0 w 52"/>
                    <a:gd name="T61" fmla="*/ 79 h 79"/>
                    <a:gd name="T62" fmla="*/ 0 w 52"/>
                    <a:gd name="T63" fmla="*/ 1 h 79"/>
                    <a:gd name="T64" fmla="*/ 13 w 52"/>
                    <a:gd name="T65" fmla="*/ 1 h 79"/>
                    <a:gd name="T66" fmla="*/ 13 w 52"/>
                    <a:gd name="T67" fmla="*/ 9 h 79"/>
                    <a:gd name="T68" fmla="*/ 38 w 52"/>
                    <a:gd name="T69" fmla="*/ 30 h 79"/>
                    <a:gd name="T70" fmla="*/ 38 w 52"/>
                    <a:gd name="T71" fmla="*/ 30 h 79"/>
                    <a:gd name="T72" fmla="*/ 38 w 52"/>
                    <a:gd name="T73" fmla="*/ 21 h 79"/>
                    <a:gd name="T74" fmla="*/ 36 w 52"/>
                    <a:gd name="T75" fmla="*/ 16 h 79"/>
                    <a:gd name="T76" fmla="*/ 35 w 52"/>
                    <a:gd name="T77" fmla="*/ 14 h 79"/>
                    <a:gd name="T78" fmla="*/ 33 w 52"/>
                    <a:gd name="T79" fmla="*/ 11 h 79"/>
                    <a:gd name="T80" fmla="*/ 30 w 52"/>
                    <a:gd name="T81" fmla="*/ 10 h 79"/>
                    <a:gd name="T82" fmla="*/ 26 w 52"/>
                    <a:gd name="T83" fmla="*/ 10 h 79"/>
                    <a:gd name="T84" fmla="*/ 26 w 52"/>
                    <a:gd name="T85" fmla="*/ 10 h 79"/>
                    <a:gd name="T86" fmla="*/ 21 w 52"/>
                    <a:gd name="T87" fmla="*/ 10 h 79"/>
                    <a:gd name="T88" fmla="*/ 18 w 52"/>
                    <a:gd name="T89" fmla="*/ 11 h 79"/>
                    <a:gd name="T90" fmla="*/ 16 w 52"/>
                    <a:gd name="T91" fmla="*/ 13 h 79"/>
                    <a:gd name="T92" fmla="*/ 14 w 52"/>
                    <a:gd name="T93" fmla="*/ 15 h 79"/>
                    <a:gd name="T94" fmla="*/ 14 w 52"/>
                    <a:gd name="T95" fmla="*/ 18 h 79"/>
                    <a:gd name="T96" fmla="*/ 13 w 52"/>
                    <a:gd name="T97" fmla="*/ 21 h 79"/>
                    <a:gd name="T98" fmla="*/ 13 w 52"/>
                    <a:gd name="T99" fmla="*/ 30 h 79"/>
                    <a:gd name="T100" fmla="*/ 13 w 52"/>
                    <a:gd name="T101" fmla="*/ 30 h 79"/>
                    <a:gd name="T102" fmla="*/ 13 w 52"/>
                    <a:gd name="T103" fmla="*/ 37 h 79"/>
                    <a:gd name="T104" fmla="*/ 15 w 52"/>
                    <a:gd name="T105" fmla="*/ 43 h 79"/>
                    <a:gd name="T106" fmla="*/ 17 w 52"/>
                    <a:gd name="T107" fmla="*/ 45 h 79"/>
                    <a:gd name="T108" fmla="*/ 19 w 52"/>
                    <a:gd name="T109" fmla="*/ 46 h 79"/>
                    <a:gd name="T110" fmla="*/ 26 w 52"/>
                    <a:gd name="T111" fmla="*/ 46 h 79"/>
                    <a:gd name="T112" fmla="*/ 26 w 52"/>
                    <a:gd name="T113" fmla="*/ 46 h 79"/>
                    <a:gd name="T114" fmla="*/ 32 w 52"/>
                    <a:gd name="T115" fmla="*/ 46 h 79"/>
                    <a:gd name="T116" fmla="*/ 34 w 52"/>
                    <a:gd name="T117" fmla="*/ 45 h 79"/>
                    <a:gd name="T118" fmla="*/ 35 w 52"/>
                    <a:gd name="T119" fmla="*/ 44 h 79"/>
                    <a:gd name="T120" fmla="*/ 38 w 52"/>
                    <a:gd name="T121" fmla="*/ 38 h 79"/>
                    <a:gd name="T122" fmla="*/ 38 w 52"/>
                    <a:gd name="T123" fmla="*/ 30 h 79"/>
                    <a:gd name="T124" fmla="*/ 38 w 52"/>
                    <a:gd name="T125" fmla="*/ 3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9">
                      <a:moveTo>
                        <a:pt x="13" y="9"/>
                      </a:moveTo>
                      <a:lnTo>
                        <a:pt x="13" y="9"/>
                      </a:lnTo>
                      <a:lnTo>
                        <a:pt x="13" y="9"/>
                      </a:lnTo>
                      <a:lnTo>
                        <a:pt x="16" y="5"/>
                      </a:lnTo>
                      <a:lnTo>
                        <a:pt x="19" y="2"/>
                      </a:lnTo>
                      <a:lnTo>
                        <a:pt x="25" y="1"/>
                      </a:lnTo>
                      <a:lnTo>
                        <a:pt x="30" y="0"/>
                      </a:lnTo>
                      <a:lnTo>
                        <a:pt x="30" y="0"/>
                      </a:lnTo>
                      <a:lnTo>
                        <a:pt x="36" y="1"/>
                      </a:lnTo>
                      <a:lnTo>
                        <a:pt x="42" y="3"/>
                      </a:lnTo>
                      <a:lnTo>
                        <a:pt x="46" y="5"/>
                      </a:lnTo>
                      <a:lnTo>
                        <a:pt x="48" y="8"/>
                      </a:lnTo>
                      <a:lnTo>
                        <a:pt x="49" y="13"/>
                      </a:lnTo>
                      <a:lnTo>
                        <a:pt x="51" y="18"/>
                      </a:lnTo>
                      <a:lnTo>
                        <a:pt x="52" y="30"/>
                      </a:lnTo>
                      <a:lnTo>
                        <a:pt x="52" y="30"/>
                      </a:lnTo>
                      <a:lnTo>
                        <a:pt x="51" y="41"/>
                      </a:lnTo>
                      <a:lnTo>
                        <a:pt x="49" y="46"/>
                      </a:lnTo>
                      <a:lnTo>
                        <a:pt x="47" y="49"/>
                      </a:lnTo>
                      <a:lnTo>
                        <a:pt x="45" y="52"/>
                      </a:lnTo>
                      <a:lnTo>
                        <a:pt x="41" y="55"/>
                      </a:lnTo>
                      <a:lnTo>
                        <a:pt x="36" y="56"/>
                      </a:lnTo>
                      <a:lnTo>
                        <a:pt x="30" y="57"/>
                      </a:lnTo>
                      <a:lnTo>
                        <a:pt x="30" y="57"/>
                      </a:lnTo>
                      <a:lnTo>
                        <a:pt x="25" y="57"/>
                      </a:lnTo>
                      <a:lnTo>
                        <a:pt x="20" y="55"/>
                      </a:lnTo>
                      <a:lnTo>
                        <a:pt x="16" y="52"/>
                      </a:lnTo>
                      <a:lnTo>
                        <a:pt x="13" y="48"/>
                      </a:lnTo>
                      <a:lnTo>
                        <a:pt x="13" y="48"/>
                      </a:lnTo>
                      <a:lnTo>
                        <a:pt x="13" y="79"/>
                      </a:lnTo>
                      <a:lnTo>
                        <a:pt x="0" y="79"/>
                      </a:lnTo>
                      <a:lnTo>
                        <a:pt x="0" y="1"/>
                      </a:lnTo>
                      <a:lnTo>
                        <a:pt x="13" y="1"/>
                      </a:lnTo>
                      <a:lnTo>
                        <a:pt x="13" y="9"/>
                      </a:lnTo>
                      <a:close/>
                      <a:moveTo>
                        <a:pt x="38" y="30"/>
                      </a:moveTo>
                      <a:lnTo>
                        <a:pt x="38" y="30"/>
                      </a:lnTo>
                      <a:lnTo>
                        <a:pt x="38" y="21"/>
                      </a:lnTo>
                      <a:lnTo>
                        <a:pt x="36" y="16"/>
                      </a:lnTo>
                      <a:lnTo>
                        <a:pt x="35" y="14"/>
                      </a:lnTo>
                      <a:lnTo>
                        <a:pt x="33" y="11"/>
                      </a:lnTo>
                      <a:lnTo>
                        <a:pt x="30" y="10"/>
                      </a:lnTo>
                      <a:lnTo>
                        <a:pt x="26" y="10"/>
                      </a:lnTo>
                      <a:lnTo>
                        <a:pt x="26" y="10"/>
                      </a:lnTo>
                      <a:lnTo>
                        <a:pt x="21" y="10"/>
                      </a:lnTo>
                      <a:lnTo>
                        <a:pt x="18" y="11"/>
                      </a:lnTo>
                      <a:lnTo>
                        <a:pt x="16" y="13"/>
                      </a:lnTo>
                      <a:lnTo>
                        <a:pt x="14" y="15"/>
                      </a:lnTo>
                      <a:lnTo>
                        <a:pt x="14" y="18"/>
                      </a:lnTo>
                      <a:lnTo>
                        <a:pt x="13" y="21"/>
                      </a:lnTo>
                      <a:lnTo>
                        <a:pt x="13" y="30"/>
                      </a:lnTo>
                      <a:lnTo>
                        <a:pt x="13" y="30"/>
                      </a:lnTo>
                      <a:lnTo>
                        <a:pt x="13" y="37"/>
                      </a:lnTo>
                      <a:lnTo>
                        <a:pt x="15" y="43"/>
                      </a:lnTo>
                      <a:lnTo>
                        <a:pt x="17" y="45"/>
                      </a:lnTo>
                      <a:lnTo>
                        <a:pt x="19" y="46"/>
                      </a:lnTo>
                      <a:lnTo>
                        <a:pt x="26" y="46"/>
                      </a:lnTo>
                      <a:lnTo>
                        <a:pt x="26" y="46"/>
                      </a:lnTo>
                      <a:lnTo>
                        <a:pt x="32" y="46"/>
                      </a:lnTo>
                      <a:lnTo>
                        <a:pt x="34" y="45"/>
                      </a:lnTo>
                      <a:lnTo>
                        <a:pt x="35" y="44"/>
                      </a:lnTo>
                      <a:lnTo>
                        <a:pt x="38" y="38"/>
                      </a:lnTo>
                      <a:lnTo>
                        <a:pt x="38" y="30"/>
                      </a:lnTo>
                      <a:lnTo>
                        <a:pt x="38" y="30"/>
                      </a:lnTo>
                      <a:close/>
                    </a:path>
                  </a:pathLst>
                </a:custGeom>
                <a:solidFill>
                  <a:srgbClr val="40A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2" name="Freeform 1708"/>
                <p:cNvSpPr>
                  <a:spLocks noEditPoints="1"/>
                </p:cNvSpPr>
                <p:nvPr/>
              </p:nvSpPr>
              <p:spPr bwMode="auto">
                <a:xfrm>
                  <a:off x="3768578" y="4727801"/>
                  <a:ext cx="82550" cy="125413"/>
                </a:xfrm>
                <a:custGeom>
                  <a:avLst/>
                  <a:gdLst>
                    <a:gd name="T0" fmla="*/ 13 w 52"/>
                    <a:gd name="T1" fmla="*/ 9 h 79"/>
                    <a:gd name="T2" fmla="*/ 13 w 52"/>
                    <a:gd name="T3" fmla="*/ 9 h 79"/>
                    <a:gd name="T4" fmla="*/ 13 w 52"/>
                    <a:gd name="T5" fmla="*/ 9 h 79"/>
                    <a:gd name="T6" fmla="*/ 17 w 52"/>
                    <a:gd name="T7" fmla="*/ 5 h 79"/>
                    <a:gd name="T8" fmla="*/ 21 w 52"/>
                    <a:gd name="T9" fmla="*/ 2 h 79"/>
                    <a:gd name="T10" fmla="*/ 25 w 52"/>
                    <a:gd name="T11" fmla="*/ 1 h 79"/>
                    <a:gd name="T12" fmla="*/ 31 w 52"/>
                    <a:gd name="T13" fmla="*/ 0 h 79"/>
                    <a:gd name="T14" fmla="*/ 31 w 52"/>
                    <a:gd name="T15" fmla="*/ 0 h 79"/>
                    <a:gd name="T16" fmla="*/ 37 w 52"/>
                    <a:gd name="T17" fmla="*/ 1 h 79"/>
                    <a:gd name="T18" fmla="*/ 43 w 52"/>
                    <a:gd name="T19" fmla="*/ 3 h 79"/>
                    <a:gd name="T20" fmla="*/ 47 w 52"/>
                    <a:gd name="T21" fmla="*/ 5 h 79"/>
                    <a:gd name="T22" fmla="*/ 49 w 52"/>
                    <a:gd name="T23" fmla="*/ 8 h 79"/>
                    <a:gd name="T24" fmla="*/ 51 w 52"/>
                    <a:gd name="T25" fmla="*/ 13 h 79"/>
                    <a:gd name="T26" fmla="*/ 51 w 52"/>
                    <a:gd name="T27" fmla="*/ 18 h 79"/>
                    <a:gd name="T28" fmla="*/ 52 w 52"/>
                    <a:gd name="T29" fmla="*/ 30 h 79"/>
                    <a:gd name="T30" fmla="*/ 52 w 52"/>
                    <a:gd name="T31" fmla="*/ 30 h 79"/>
                    <a:gd name="T32" fmla="*/ 51 w 52"/>
                    <a:gd name="T33" fmla="*/ 41 h 79"/>
                    <a:gd name="T34" fmla="*/ 50 w 52"/>
                    <a:gd name="T35" fmla="*/ 46 h 79"/>
                    <a:gd name="T36" fmla="*/ 49 w 52"/>
                    <a:gd name="T37" fmla="*/ 49 h 79"/>
                    <a:gd name="T38" fmla="*/ 46 w 52"/>
                    <a:gd name="T39" fmla="*/ 52 h 79"/>
                    <a:gd name="T40" fmla="*/ 43 w 52"/>
                    <a:gd name="T41" fmla="*/ 55 h 79"/>
                    <a:gd name="T42" fmla="*/ 37 w 52"/>
                    <a:gd name="T43" fmla="*/ 56 h 79"/>
                    <a:gd name="T44" fmla="*/ 31 w 52"/>
                    <a:gd name="T45" fmla="*/ 57 h 79"/>
                    <a:gd name="T46" fmla="*/ 31 w 52"/>
                    <a:gd name="T47" fmla="*/ 57 h 79"/>
                    <a:gd name="T48" fmla="*/ 25 w 52"/>
                    <a:gd name="T49" fmla="*/ 57 h 79"/>
                    <a:gd name="T50" fmla="*/ 21 w 52"/>
                    <a:gd name="T51" fmla="*/ 55 h 79"/>
                    <a:gd name="T52" fmla="*/ 17 w 52"/>
                    <a:gd name="T53" fmla="*/ 52 h 79"/>
                    <a:gd name="T54" fmla="*/ 14 w 52"/>
                    <a:gd name="T55" fmla="*/ 48 h 79"/>
                    <a:gd name="T56" fmla="*/ 13 w 52"/>
                    <a:gd name="T57" fmla="*/ 48 h 79"/>
                    <a:gd name="T58" fmla="*/ 13 w 52"/>
                    <a:gd name="T59" fmla="*/ 79 h 79"/>
                    <a:gd name="T60" fmla="*/ 0 w 52"/>
                    <a:gd name="T61" fmla="*/ 79 h 79"/>
                    <a:gd name="T62" fmla="*/ 0 w 52"/>
                    <a:gd name="T63" fmla="*/ 1 h 79"/>
                    <a:gd name="T64" fmla="*/ 13 w 52"/>
                    <a:gd name="T65" fmla="*/ 1 h 79"/>
                    <a:gd name="T66" fmla="*/ 13 w 52"/>
                    <a:gd name="T67" fmla="*/ 9 h 79"/>
                    <a:gd name="T68" fmla="*/ 38 w 52"/>
                    <a:gd name="T69" fmla="*/ 30 h 79"/>
                    <a:gd name="T70" fmla="*/ 38 w 52"/>
                    <a:gd name="T71" fmla="*/ 30 h 79"/>
                    <a:gd name="T72" fmla="*/ 38 w 52"/>
                    <a:gd name="T73" fmla="*/ 21 h 79"/>
                    <a:gd name="T74" fmla="*/ 37 w 52"/>
                    <a:gd name="T75" fmla="*/ 16 h 79"/>
                    <a:gd name="T76" fmla="*/ 36 w 52"/>
                    <a:gd name="T77" fmla="*/ 14 h 79"/>
                    <a:gd name="T78" fmla="*/ 34 w 52"/>
                    <a:gd name="T79" fmla="*/ 11 h 79"/>
                    <a:gd name="T80" fmla="*/ 31 w 52"/>
                    <a:gd name="T81" fmla="*/ 10 h 79"/>
                    <a:gd name="T82" fmla="*/ 27 w 52"/>
                    <a:gd name="T83" fmla="*/ 10 h 79"/>
                    <a:gd name="T84" fmla="*/ 27 w 52"/>
                    <a:gd name="T85" fmla="*/ 10 h 79"/>
                    <a:gd name="T86" fmla="*/ 22 w 52"/>
                    <a:gd name="T87" fmla="*/ 10 h 79"/>
                    <a:gd name="T88" fmla="*/ 19 w 52"/>
                    <a:gd name="T89" fmla="*/ 11 h 79"/>
                    <a:gd name="T90" fmla="*/ 17 w 52"/>
                    <a:gd name="T91" fmla="*/ 13 h 79"/>
                    <a:gd name="T92" fmla="*/ 16 w 52"/>
                    <a:gd name="T93" fmla="*/ 15 h 79"/>
                    <a:gd name="T94" fmla="*/ 14 w 52"/>
                    <a:gd name="T95" fmla="*/ 18 h 79"/>
                    <a:gd name="T96" fmla="*/ 13 w 52"/>
                    <a:gd name="T97" fmla="*/ 21 h 79"/>
                    <a:gd name="T98" fmla="*/ 13 w 52"/>
                    <a:gd name="T99" fmla="*/ 30 h 79"/>
                    <a:gd name="T100" fmla="*/ 13 w 52"/>
                    <a:gd name="T101" fmla="*/ 30 h 79"/>
                    <a:gd name="T102" fmla="*/ 14 w 52"/>
                    <a:gd name="T103" fmla="*/ 37 h 79"/>
                    <a:gd name="T104" fmla="*/ 16 w 52"/>
                    <a:gd name="T105" fmla="*/ 43 h 79"/>
                    <a:gd name="T106" fmla="*/ 18 w 52"/>
                    <a:gd name="T107" fmla="*/ 45 h 79"/>
                    <a:gd name="T108" fmla="*/ 20 w 52"/>
                    <a:gd name="T109" fmla="*/ 46 h 79"/>
                    <a:gd name="T110" fmla="*/ 27 w 52"/>
                    <a:gd name="T111" fmla="*/ 46 h 79"/>
                    <a:gd name="T112" fmla="*/ 27 w 52"/>
                    <a:gd name="T113" fmla="*/ 46 h 79"/>
                    <a:gd name="T114" fmla="*/ 33 w 52"/>
                    <a:gd name="T115" fmla="*/ 46 h 79"/>
                    <a:gd name="T116" fmla="*/ 35 w 52"/>
                    <a:gd name="T117" fmla="*/ 45 h 79"/>
                    <a:gd name="T118" fmla="*/ 36 w 52"/>
                    <a:gd name="T119" fmla="*/ 44 h 79"/>
                    <a:gd name="T120" fmla="*/ 38 w 52"/>
                    <a:gd name="T121" fmla="*/ 38 h 79"/>
                    <a:gd name="T122" fmla="*/ 38 w 52"/>
                    <a:gd name="T123" fmla="*/ 30 h 79"/>
                    <a:gd name="T124" fmla="*/ 38 w 52"/>
                    <a:gd name="T125" fmla="*/ 3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9">
                      <a:moveTo>
                        <a:pt x="13" y="9"/>
                      </a:moveTo>
                      <a:lnTo>
                        <a:pt x="13" y="9"/>
                      </a:lnTo>
                      <a:lnTo>
                        <a:pt x="13" y="9"/>
                      </a:lnTo>
                      <a:lnTo>
                        <a:pt x="17" y="5"/>
                      </a:lnTo>
                      <a:lnTo>
                        <a:pt x="21" y="2"/>
                      </a:lnTo>
                      <a:lnTo>
                        <a:pt x="25" y="1"/>
                      </a:lnTo>
                      <a:lnTo>
                        <a:pt x="31" y="0"/>
                      </a:lnTo>
                      <a:lnTo>
                        <a:pt x="31" y="0"/>
                      </a:lnTo>
                      <a:lnTo>
                        <a:pt x="37" y="1"/>
                      </a:lnTo>
                      <a:lnTo>
                        <a:pt x="43" y="3"/>
                      </a:lnTo>
                      <a:lnTo>
                        <a:pt x="47" y="5"/>
                      </a:lnTo>
                      <a:lnTo>
                        <a:pt x="49" y="8"/>
                      </a:lnTo>
                      <a:lnTo>
                        <a:pt x="51" y="13"/>
                      </a:lnTo>
                      <a:lnTo>
                        <a:pt x="51" y="18"/>
                      </a:lnTo>
                      <a:lnTo>
                        <a:pt x="52" y="30"/>
                      </a:lnTo>
                      <a:lnTo>
                        <a:pt x="52" y="30"/>
                      </a:lnTo>
                      <a:lnTo>
                        <a:pt x="51" y="41"/>
                      </a:lnTo>
                      <a:lnTo>
                        <a:pt x="50" y="46"/>
                      </a:lnTo>
                      <a:lnTo>
                        <a:pt x="49" y="49"/>
                      </a:lnTo>
                      <a:lnTo>
                        <a:pt x="46" y="52"/>
                      </a:lnTo>
                      <a:lnTo>
                        <a:pt x="43" y="55"/>
                      </a:lnTo>
                      <a:lnTo>
                        <a:pt x="37" y="56"/>
                      </a:lnTo>
                      <a:lnTo>
                        <a:pt x="31" y="57"/>
                      </a:lnTo>
                      <a:lnTo>
                        <a:pt x="31" y="57"/>
                      </a:lnTo>
                      <a:lnTo>
                        <a:pt x="25" y="57"/>
                      </a:lnTo>
                      <a:lnTo>
                        <a:pt x="21" y="55"/>
                      </a:lnTo>
                      <a:lnTo>
                        <a:pt x="17" y="52"/>
                      </a:lnTo>
                      <a:lnTo>
                        <a:pt x="14" y="48"/>
                      </a:lnTo>
                      <a:lnTo>
                        <a:pt x="13" y="48"/>
                      </a:lnTo>
                      <a:lnTo>
                        <a:pt x="13" y="79"/>
                      </a:lnTo>
                      <a:lnTo>
                        <a:pt x="0" y="79"/>
                      </a:lnTo>
                      <a:lnTo>
                        <a:pt x="0" y="1"/>
                      </a:lnTo>
                      <a:lnTo>
                        <a:pt x="13" y="1"/>
                      </a:lnTo>
                      <a:lnTo>
                        <a:pt x="13" y="9"/>
                      </a:lnTo>
                      <a:close/>
                      <a:moveTo>
                        <a:pt x="38" y="30"/>
                      </a:moveTo>
                      <a:lnTo>
                        <a:pt x="38" y="30"/>
                      </a:lnTo>
                      <a:lnTo>
                        <a:pt x="38" y="21"/>
                      </a:lnTo>
                      <a:lnTo>
                        <a:pt x="37" y="16"/>
                      </a:lnTo>
                      <a:lnTo>
                        <a:pt x="36" y="14"/>
                      </a:lnTo>
                      <a:lnTo>
                        <a:pt x="34" y="11"/>
                      </a:lnTo>
                      <a:lnTo>
                        <a:pt x="31" y="10"/>
                      </a:lnTo>
                      <a:lnTo>
                        <a:pt x="27" y="10"/>
                      </a:lnTo>
                      <a:lnTo>
                        <a:pt x="27" y="10"/>
                      </a:lnTo>
                      <a:lnTo>
                        <a:pt x="22" y="10"/>
                      </a:lnTo>
                      <a:lnTo>
                        <a:pt x="19" y="11"/>
                      </a:lnTo>
                      <a:lnTo>
                        <a:pt x="17" y="13"/>
                      </a:lnTo>
                      <a:lnTo>
                        <a:pt x="16" y="15"/>
                      </a:lnTo>
                      <a:lnTo>
                        <a:pt x="14" y="18"/>
                      </a:lnTo>
                      <a:lnTo>
                        <a:pt x="13" y="21"/>
                      </a:lnTo>
                      <a:lnTo>
                        <a:pt x="13" y="30"/>
                      </a:lnTo>
                      <a:lnTo>
                        <a:pt x="13" y="30"/>
                      </a:lnTo>
                      <a:lnTo>
                        <a:pt x="14" y="37"/>
                      </a:lnTo>
                      <a:lnTo>
                        <a:pt x="16" y="43"/>
                      </a:lnTo>
                      <a:lnTo>
                        <a:pt x="18" y="45"/>
                      </a:lnTo>
                      <a:lnTo>
                        <a:pt x="20" y="46"/>
                      </a:lnTo>
                      <a:lnTo>
                        <a:pt x="27" y="46"/>
                      </a:lnTo>
                      <a:lnTo>
                        <a:pt x="27" y="46"/>
                      </a:lnTo>
                      <a:lnTo>
                        <a:pt x="33" y="46"/>
                      </a:lnTo>
                      <a:lnTo>
                        <a:pt x="35" y="45"/>
                      </a:lnTo>
                      <a:lnTo>
                        <a:pt x="36" y="44"/>
                      </a:lnTo>
                      <a:lnTo>
                        <a:pt x="38" y="38"/>
                      </a:lnTo>
                      <a:lnTo>
                        <a:pt x="38" y="30"/>
                      </a:lnTo>
                      <a:lnTo>
                        <a:pt x="38" y="30"/>
                      </a:lnTo>
                      <a:close/>
                    </a:path>
                  </a:pathLst>
                </a:custGeom>
                <a:solidFill>
                  <a:srgbClr val="40A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347" name="Gruppieren 346"/>
            <p:cNvGrpSpPr/>
            <p:nvPr/>
          </p:nvGrpSpPr>
          <p:grpSpPr>
            <a:xfrm>
              <a:off x="7756708" y="2825157"/>
              <a:ext cx="1457328" cy="995363"/>
              <a:chOff x="8116748" y="3329213"/>
              <a:chExt cx="1457328" cy="995363"/>
            </a:xfrm>
          </p:grpSpPr>
          <p:sp>
            <p:nvSpPr>
              <p:cNvPr id="368" name="Freeform 1643"/>
              <p:cNvSpPr>
                <a:spLocks/>
              </p:cNvSpPr>
              <p:nvPr/>
            </p:nvSpPr>
            <p:spPr bwMode="auto">
              <a:xfrm>
                <a:off x="8116748" y="3329213"/>
                <a:ext cx="1457328" cy="995363"/>
              </a:xfrm>
              <a:custGeom>
                <a:avLst/>
                <a:gdLst>
                  <a:gd name="T0" fmla="*/ 112 w 918"/>
                  <a:gd name="T1" fmla="*/ 268 h 627"/>
                  <a:gd name="T2" fmla="*/ 114 w 918"/>
                  <a:gd name="T3" fmla="*/ 233 h 627"/>
                  <a:gd name="T4" fmla="*/ 126 w 918"/>
                  <a:gd name="T5" fmla="*/ 182 h 627"/>
                  <a:gd name="T6" fmla="*/ 148 w 918"/>
                  <a:gd name="T7" fmla="*/ 134 h 627"/>
                  <a:gd name="T8" fmla="*/ 168 w 918"/>
                  <a:gd name="T9" fmla="*/ 104 h 627"/>
                  <a:gd name="T10" fmla="*/ 203 w 918"/>
                  <a:gd name="T11" fmla="*/ 67 h 627"/>
                  <a:gd name="T12" fmla="*/ 248 w 918"/>
                  <a:gd name="T13" fmla="*/ 36 h 627"/>
                  <a:gd name="T14" fmla="*/ 279 w 918"/>
                  <a:gd name="T15" fmla="*/ 20 h 627"/>
                  <a:gd name="T16" fmla="*/ 330 w 918"/>
                  <a:gd name="T17" fmla="*/ 5 h 627"/>
                  <a:gd name="T18" fmla="*/ 385 w 918"/>
                  <a:gd name="T19" fmla="*/ 0 h 627"/>
                  <a:gd name="T20" fmla="*/ 424 w 918"/>
                  <a:gd name="T21" fmla="*/ 3 h 627"/>
                  <a:gd name="T22" fmla="*/ 479 w 918"/>
                  <a:gd name="T23" fmla="*/ 17 h 627"/>
                  <a:gd name="T24" fmla="*/ 530 w 918"/>
                  <a:gd name="T25" fmla="*/ 42 h 627"/>
                  <a:gd name="T26" fmla="*/ 562 w 918"/>
                  <a:gd name="T27" fmla="*/ 64 h 627"/>
                  <a:gd name="T28" fmla="*/ 601 w 918"/>
                  <a:gd name="T29" fmla="*/ 105 h 627"/>
                  <a:gd name="T30" fmla="*/ 630 w 918"/>
                  <a:gd name="T31" fmla="*/ 153 h 627"/>
                  <a:gd name="T32" fmla="*/ 648 w 918"/>
                  <a:gd name="T33" fmla="*/ 142 h 627"/>
                  <a:gd name="T34" fmla="*/ 676 w 918"/>
                  <a:gd name="T35" fmla="*/ 130 h 627"/>
                  <a:gd name="T36" fmla="*/ 707 w 918"/>
                  <a:gd name="T37" fmla="*/ 127 h 627"/>
                  <a:gd name="T38" fmla="*/ 732 w 918"/>
                  <a:gd name="T39" fmla="*/ 129 h 627"/>
                  <a:gd name="T40" fmla="*/ 767 w 918"/>
                  <a:gd name="T41" fmla="*/ 141 h 627"/>
                  <a:gd name="T42" fmla="*/ 796 w 918"/>
                  <a:gd name="T43" fmla="*/ 164 h 627"/>
                  <a:gd name="T44" fmla="*/ 812 w 918"/>
                  <a:gd name="T45" fmla="*/ 182 h 627"/>
                  <a:gd name="T46" fmla="*/ 827 w 918"/>
                  <a:gd name="T47" fmla="*/ 214 h 627"/>
                  <a:gd name="T48" fmla="*/ 833 w 918"/>
                  <a:gd name="T49" fmla="*/ 251 h 627"/>
                  <a:gd name="T50" fmla="*/ 832 w 918"/>
                  <a:gd name="T51" fmla="*/ 270 h 627"/>
                  <a:gd name="T52" fmla="*/ 827 w 918"/>
                  <a:gd name="T53" fmla="*/ 288 h 627"/>
                  <a:gd name="T54" fmla="*/ 856 w 918"/>
                  <a:gd name="T55" fmla="*/ 308 h 627"/>
                  <a:gd name="T56" fmla="*/ 880 w 918"/>
                  <a:gd name="T57" fmla="*/ 334 h 627"/>
                  <a:gd name="T58" fmla="*/ 893 w 918"/>
                  <a:gd name="T59" fmla="*/ 354 h 627"/>
                  <a:gd name="T60" fmla="*/ 908 w 918"/>
                  <a:gd name="T61" fmla="*/ 386 h 627"/>
                  <a:gd name="T62" fmla="*/ 917 w 918"/>
                  <a:gd name="T63" fmla="*/ 421 h 627"/>
                  <a:gd name="T64" fmla="*/ 918 w 918"/>
                  <a:gd name="T65" fmla="*/ 444 h 627"/>
                  <a:gd name="T66" fmla="*/ 910 w 918"/>
                  <a:gd name="T67" fmla="*/ 497 h 627"/>
                  <a:gd name="T68" fmla="*/ 888 w 918"/>
                  <a:gd name="T69" fmla="*/ 543 h 627"/>
                  <a:gd name="T70" fmla="*/ 865 w 918"/>
                  <a:gd name="T71" fmla="*/ 571 h 627"/>
                  <a:gd name="T72" fmla="*/ 822 w 918"/>
                  <a:gd name="T73" fmla="*/ 602 h 627"/>
                  <a:gd name="T74" fmla="*/ 772 w 918"/>
                  <a:gd name="T75" fmla="*/ 621 h 627"/>
                  <a:gd name="T76" fmla="*/ 734 w 918"/>
                  <a:gd name="T77" fmla="*/ 627 h 627"/>
                  <a:gd name="T78" fmla="*/ 191 w 918"/>
                  <a:gd name="T79" fmla="*/ 627 h 627"/>
                  <a:gd name="T80" fmla="*/ 186 w 918"/>
                  <a:gd name="T81" fmla="*/ 627 h 627"/>
                  <a:gd name="T82" fmla="*/ 163 w 918"/>
                  <a:gd name="T83" fmla="*/ 626 h 627"/>
                  <a:gd name="T84" fmla="*/ 112 w 918"/>
                  <a:gd name="T85" fmla="*/ 614 h 627"/>
                  <a:gd name="T86" fmla="*/ 67 w 918"/>
                  <a:gd name="T87" fmla="*/ 587 h 627"/>
                  <a:gd name="T88" fmla="*/ 41 w 918"/>
                  <a:gd name="T89" fmla="*/ 561 h 627"/>
                  <a:gd name="T90" fmla="*/ 14 w 918"/>
                  <a:gd name="T91" fmla="*/ 517 h 627"/>
                  <a:gd name="T92" fmla="*/ 1 w 918"/>
                  <a:gd name="T93" fmla="*/ 467 h 627"/>
                  <a:gd name="T94" fmla="*/ 1 w 918"/>
                  <a:gd name="T95" fmla="*/ 436 h 627"/>
                  <a:gd name="T96" fmla="*/ 9 w 918"/>
                  <a:gd name="T97" fmla="*/ 397 h 627"/>
                  <a:gd name="T98" fmla="*/ 24 w 918"/>
                  <a:gd name="T99" fmla="*/ 361 h 627"/>
                  <a:gd name="T100" fmla="*/ 39 w 918"/>
                  <a:gd name="T101" fmla="*/ 339 h 627"/>
                  <a:gd name="T102" fmla="*/ 67 w 918"/>
                  <a:gd name="T103" fmla="*/ 312 h 627"/>
                  <a:gd name="T104" fmla="*/ 100 w 918"/>
                  <a:gd name="T105" fmla="*/ 290 h 627"/>
                  <a:gd name="T106" fmla="*/ 112 w 918"/>
                  <a:gd name="T107" fmla="*/ 27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8" h="627">
                    <a:moveTo>
                      <a:pt x="112" y="277"/>
                    </a:moveTo>
                    <a:lnTo>
                      <a:pt x="112" y="277"/>
                    </a:lnTo>
                    <a:lnTo>
                      <a:pt x="112" y="268"/>
                    </a:lnTo>
                    <a:lnTo>
                      <a:pt x="112" y="268"/>
                    </a:lnTo>
                    <a:lnTo>
                      <a:pt x="112" y="250"/>
                    </a:lnTo>
                    <a:lnTo>
                      <a:pt x="114" y="233"/>
                    </a:lnTo>
                    <a:lnTo>
                      <a:pt x="117" y="216"/>
                    </a:lnTo>
                    <a:lnTo>
                      <a:pt x="120" y="198"/>
                    </a:lnTo>
                    <a:lnTo>
                      <a:pt x="126" y="182"/>
                    </a:lnTo>
                    <a:lnTo>
                      <a:pt x="132" y="166"/>
                    </a:lnTo>
                    <a:lnTo>
                      <a:pt x="140" y="150"/>
                    </a:lnTo>
                    <a:lnTo>
                      <a:pt x="148" y="134"/>
                    </a:lnTo>
                    <a:lnTo>
                      <a:pt x="148" y="134"/>
                    </a:lnTo>
                    <a:lnTo>
                      <a:pt x="158" y="118"/>
                    </a:lnTo>
                    <a:lnTo>
                      <a:pt x="168" y="104"/>
                    </a:lnTo>
                    <a:lnTo>
                      <a:pt x="178" y="91"/>
                    </a:lnTo>
                    <a:lnTo>
                      <a:pt x="191" y="78"/>
                    </a:lnTo>
                    <a:lnTo>
                      <a:pt x="203" y="67"/>
                    </a:lnTo>
                    <a:lnTo>
                      <a:pt x="217" y="56"/>
                    </a:lnTo>
                    <a:lnTo>
                      <a:pt x="231" y="45"/>
                    </a:lnTo>
                    <a:lnTo>
                      <a:pt x="248" y="36"/>
                    </a:lnTo>
                    <a:lnTo>
                      <a:pt x="248" y="36"/>
                    </a:lnTo>
                    <a:lnTo>
                      <a:pt x="263" y="28"/>
                    </a:lnTo>
                    <a:lnTo>
                      <a:pt x="279" y="20"/>
                    </a:lnTo>
                    <a:lnTo>
                      <a:pt x="296" y="14"/>
                    </a:lnTo>
                    <a:lnTo>
                      <a:pt x="312" y="9"/>
                    </a:lnTo>
                    <a:lnTo>
                      <a:pt x="330" y="5"/>
                    </a:lnTo>
                    <a:lnTo>
                      <a:pt x="348" y="2"/>
                    </a:lnTo>
                    <a:lnTo>
                      <a:pt x="365" y="1"/>
                    </a:lnTo>
                    <a:lnTo>
                      <a:pt x="385" y="0"/>
                    </a:lnTo>
                    <a:lnTo>
                      <a:pt x="385" y="0"/>
                    </a:lnTo>
                    <a:lnTo>
                      <a:pt x="404" y="1"/>
                    </a:lnTo>
                    <a:lnTo>
                      <a:pt x="424" y="3"/>
                    </a:lnTo>
                    <a:lnTo>
                      <a:pt x="442" y="6"/>
                    </a:lnTo>
                    <a:lnTo>
                      <a:pt x="461" y="10"/>
                    </a:lnTo>
                    <a:lnTo>
                      <a:pt x="479" y="17"/>
                    </a:lnTo>
                    <a:lnTo>
                      <a:pt x="497" y="23"/>
                    </a:lnTo>
                    <a:lnTo>
                      <a:pt x="513" y="32"/>
                    </a:lnTo>
                    <a:lnTo>
                      <a:pt x="530" y="42"/>
                    </a:lnTo>
                    <a:lnTo>
                      <a:pt x="530" y="42"/>
                    </a:lnTo>
                    <a:lnTo>
                      <a:pt x="547" y="53"/>
                    </a:lnTo>
                    <a:lnTo>
                      <a:pt x="562" y="64"/>
                    </a:lnTo>
                    <a:lnTo>
                      <a:pt x="576" y="77"/>
                    </a:lnTo>
                    <a:lnTo>
                      <a:pt x="589" y="90"/>
                    </a:lnTo>
                    <a:lnTo>
                      <a:pt x="601" y="105"/>
                    </a:lnTo>
                    <a:lnTo>
                      <a:pt x="611" y="121"/>
                    </a:lnTo>
                    <a:lnTo>
                      <a:pt x="621" y="137"/>
                    </a:lnTo>
                    <a:lnTo>
                      <a:pt x="630" y="153"/>
                    </a:lnTo>
                    <a:lnTo>
                      <a:pt x="630" y="153"/>
                    </a:lnTo>
                    <a:lnTo>
                      <a:pt x="638" y="148"/>
                    </a:lnTo>
                    <a:lnTo>
                      <a:pt x="648" y="142"/>
                    </a:lnTo>
                    <a:lnTo>
                      <a:pt x="657" y="137"/>
                    </a:lnTo>
                    <a:lnTo>
                      <a:pt x="666" y="134"/>
                    </a:lnTo>
                    <a:lnTo>
                      <a:pt x="676" y="130"/>
                    </a:lnTo>
                    <a:lnTo>
                      <a:pt x="686" y="129"/>
                    </a:lnTo>
                    <a:lnTo>
                      <a:pt x="697" y="127"/>
                    </a:lnTo>
                    <a:lnTo>
                      <a:pt x="707" y="127"/>
                    </a:lnTo>
                    <a:lnTo>
                      <a:pt x="707" y="127"/>
                    </a:lnTo>
                    <a:lnTo>
                      <a:pt x="720" y="128"/>
                    </a:lnTo>
                    <a:lnTo>
                      <a:pt x="732" y="129"/>
                    </a:lnTo>
                    <a:lnTo>
                      <a:pt x="744" y="132"/>
                    </a:lnTo>
                    <a:lnTo>
                      <a:pt x="756" y="136"/>
                    </a:lnTo>
                    <a:lnTo>
                      <a:pt x="767" y="141"/>
                    </a:lnTo>
                    <a:lnTo>
                      <a:pt x="777" y="148"/>
                    </a:lnTo>
                    <a:lnTo>
                      <a:pt x="786" y="155"/>
                    </a:lnTo>
                    <a:lnTo>
                      <a:pt x="796" y="164"/>
                    </a:lnTo>
                    <a:lnTo>
                      <a:pt x="796" y="164"/>
                    </a:lnTo>
                    <a:lnTo>
                      <a:pt x="805" y="172"/>
                    </a:lnTo>
                    <a:lnTo>
                      <a:pt x="812" y="182"/>
                    </a:lnTo>
                    <a:lnTo>
                      <a:pt x="819" y="193"/>
                    </a:lnTo>
                    <a:lnTo>
                      <a:pt x="824" y="204"/>
                    </a:lnTo>
                    <a:lnTo>
                      <a:pt x="827" y="214"/>
                    </a:lnTo>
                    <a:lnTo>
                      <a:pt x="831" y="226"/>
                    </a:lnTo>
                    <a:lnTo>
                      <a:pt x="833" y="238"/>
                    </a:lnTo>
                    <a:lnTo>
                      <a:pt x="833" y="251"/>
                    </a:lnTo>
                    <a:lnTo>
                      <a:pt x="833" y="251"/>
                    </a:lnTo>
                    <a:lnTo>
                      <a:pt x="833" y="261"/>
                    </a:lnTo>
                    <a:lnTo>
                      <a:pt x="832" y="270"/>
                    </a:lnTo>
                    <a:lnTo>
                      <a:pt x="829" y="279"/>
                    </a:lnTo>
                    <a:lnTo>
                      <a:pt x="827" y="288"/>
                    </a:lnTo>
                    <a:lnTo>
                      <a:pt x="827" y="288"/>
                    </a:lnTo>
                    <a:lnTo>
                      <a:pt x="838" y="294"/>
                    </a:lnTo>
                    <a:lnTo>
                      <a:pt x="847" y="301"/>
                    </a:lnTo>
                    <a:lnTo>
                      <a:pt x="856" y="308"/>
                    </a:lnTo>
                    <a:lnTo>
                      <a:pt x="865" y="316"/>
                    </a:lnTo>
                    <a:lnTo>
                      <a:pt x="873" y="325"/>
                    </a:lnTo>
                    <a:lnTo>
                      <a:pt x="880" y="334"/>
                    </a:lnTo>
                    <a:lnTo>
                      <a:pt x="887" y="344"/>
                    </a:lnTo>
                    <a:lnTo>
                      <a:pt x="893" y="354"/>
                    </a:lnTo>
                    <a:lnTo>
                      <a:pt x="893" y="354"/>
                    </a:lnTo>
                    <a:lnTo>
                      <a:pt x="900" y="365"/>
                    </a:lnTo>
                    <a:lnTo>
                      <a:pt x="904" y="375"/>
                    </a:lnTo>
                    <a:lnTo>
                      <a:pt x="908" y="386"/>
                    </a:lnTo>
                    <a:lnTo>
                      <a:pt x="912" y="397"/>
                    </a:lnTo>
                    <a:lnTo>
                      <a:pt x="915" y="409"/>
                    </a:lnTo>
                    <a:lnTo>
                      <a:pt x="917" y="421"/>
                    </a:lnTo>
                    <a:lnTo>
                      <a:pt x="918" y="433"/>
                    </a:lnTo>
                    <a:lnTo>
                      <a:pt x="918" y="444"/>
                    </a:lnTo>
                    <a:lnTo>
                      <a:pt x="918" y="444"/>
                    </a:lnTo>
                    <a:lnTo>
                      <a:pt x="917" y="463"/>
                    </a:lnTo>
                    <a:lnTo>
                      <a:pt x="915" y="480"/>
                    </a:lnTo>
                    <a:lnTo>
                      <a:pt x="910" y="497"/>
                    </a:lnTo>
                    <a:lnTo>
                      <a:pt x="905" y="514"/>
                    </a:lnTo>
                    <a:lnTo>
                      <a:pt x="897" y="529"/>
                    </a:lnTo>
                    <a:lnTo>
                      <a:pt x="888" y="543"/>
                    </a:lnTo>
                    <a:lnTo>
                      <a:pt x="878" y="557"/>
                    </a:lnTo>
                    <a:lnTo>
                      <a:pt x="865" y="571"/>
                    </a:lnTo>
                    <a:lnTo>
                      <a:pt x="865" y="571"/>
                    </a:lnTo>
                    <a:lnTo>
                      <a:pt x="851" y="583"/>
                    </a:lnTo>
                    <a:lnTo>
                      <a:pt x="837" y="593"/>
                    </a:lnTo>
                    <a:lnTo>
                      <a:pt x="822" y="602"/>
                    </a:lnTo>
                    <a:lnTo>
                      <a:pt x="807" y="611"/>
                    </a:lnTo>
                    <a:lnTo>
                      <a:pt x="790" y="616"/>
                    </a:lnTo>
                    <a:lnTo>
                      <a:pt x="772" y="621"/>
                    </a:lnTo>
                    <a:lnTo>
                      <a:pt x="755" y="625"/>
                    </a:lnTo>
                    <a:lnTo>
                      <a:pt x="737" y="627"/>
                    </a:lnTo>
                    <a:lnTo>
                      <a:pt x="734" y="627"/>
                    </a:lnTo>
                    <a:lnTo>
                      <a:pt x="733" y="627"/>
                    </a:lnTo>
                    <a:lnTo>
                      <a:pt x="732" y="627"/>
                    </a:lnTo>
                    <a:lnTo>
                      <a:pt x="191" y="627"/>
                    </a:lnTo>
                    <a:lnTo>
                      <a:pt x="191" y="627"/>
                    </a:lnTo>
                    <a:lnTo>
                      <a:pt x="186" y="627"/>
                    </a:lnTo>
                    <a:lnTo>
                      <a:pt x="186" y="627"/>
                    </a:lnTo>
                    <a:lnTo>
                      <a:pt x="182" y="627"/>
                    </a:lnTo>
                    <a:lnTo>
                      <a:pt x="182" y="627"/>
                    </a:lnTo>
                    <a:lnTo>
                      <a:pt x="163" y="626"/>
                    </a:lnTo>
                    <a:lnTo>
                      <a:pt x="145" y="624"/>
                    </a:lnTo>
                    <a:lnTo>
                      <a:pt x="129" y="619"/>
                    </a:lnTo>
                    <a:lnTo>
                      <a:pt x="112" y="614"/>
                    </a:lnTo>
                    <a:lnTo>
                      <a:pt x="96" y="606"/>
                    </a:lnTo>
                    <a:lnTo>
                      <a:pt x="81" y="598"/>
                    </a:lnTo>
                    <a:lnTo>
                      <a:pt x="67" y="587"/>
                    </a:lnTo>
                    <a:lnTo>
                      <a:pt x="53" y="575"/>
                    </a:lnTo>
                    <a:lnTo>
                      <a:pt x="53" y="575"/>
                    </a:lnTo>
                    <a:lnTo>
                      <a:pt x="41" y="561"/>
                    </a:lnTo>
                    <a:lnTo>
                      <a:pt x="31" y="547"/>
                    </a:lnTo>
                    <a:lnTo>
                      <a:pt x="22" y="533"/>
                    </a:lnTo>
                    <a:lnTo>
                      <a:pt x="14" y="517"/>
                    </a:lnTo>
                    <a:lnTo>
                      <a:pt x="8" y="502"/>
                    </a:lnTo>
                    <a:lnTo>
                      <a:pt x="5" y="484"/>
                    </a:lnTo>
                    <a:lnTo>
                      <a:pt x="1" y="467"/>
                    </a:lnTo>
                    <a:lnTo>
                      <a:pt x="0" y="449"/>
                    </a:lnTo>
                    <a:lnTo>
                      <a:pt x="0" y="449"/>
                    </a:lnTo>
                    <a:lnTo>
                      <a:pt x="1" y="436"/>
                    </a:lnTo>
                    <a:lnTo>
                      <a:pt x="2" y="423"/>
                    </a:lnTo>
                    <a:lnTo>
                      <a:pt x="5" y="410"/>
                    </a:lnTo>
                    <a:lnTo>
                      <a:pt x="9" y="397"/>
                    </a:lnTo>
                    <a:lnTo>
                      <a:pt x="13" y="385"/>
                    </a:lnTo>
                    <a:lnTo>
                      <a:pt x="18" y="373"/>
                    </a:lnTo>
                    <a:lnTo>
                      <a:pt x="24" y="361"/>
                    </a:lnTo>
                    <a:lnTo>
                      <a:pt x="32" y="349"/>
                    </a:lnTo>
                    <a:lnTo>
                      <a:pt x="32" y="349"/>
                    </a:lnTo>
                    <a:lnTo>
                      <a:pt x="39" y="339"/>
                    </a:lnTo>
                    <a:lnTo>
                      <a:pt x="48" y="329"/>
                    </a:lnTo>
                    <a:lnTo>
                      <a:pt x="58" y="320"/>
                    </a:lnTo>
                    <a:lnTo>
                      <a:pt x="67" y="312"/>
                    </a:lnTo>
                    <a:lnTo>
                      <a:pt x="77" y="304"/>
                    </a:lnTo>
                    <a:lnTo>
                      <a:pt x="88" y="297"/>
                    </a:lnTo>
                    <a:lnTo>
                      <a:pt x="100" y="290"/>
                    </a:lnTo>
                    <a:lnTo>
                      <a:pt x="112" y="285"/>
                    </a:lnTo>
                    <a:lnTo>
                      <a:pt x="112" y="285"/>
                    </a:lnTo>
                    <a:lnTo>
                      <a:pt x="112" y="277"/>
                    </a:lnTo>
                    <a:close/>
                  </a:path>
                </a:pathLst>
              </a:custGeom>
              <a:solidFill>
                <a:srgbClr val="3D6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9" name="Freeform 1644"/>
              <p:cNvSpPr>
                <a:spLocks/>
              </p:cNvSpPr>
              <p:nvPr/>
            </p:nvSpPr>
            <p:spPr bwMode="auto">
              <a:xfrm>
                <a:off x="8116748" y="3329213"/>
                <a:ext cx="1457328" cy="995363"/>
              </a:xfrm>
              <a:custGeom>
                <a:avLst/>
                <a:gdLst>
                  <a:gd name="T0" fmla="*/ 112 w 918"/>
                  <a:gd name="T1" fmla="*/ 268 h 627"/>
                  <a:gd name="T2" fmla="*/ 114 w 918"/>
                  <a:gd name="T3" fmla="*/ 233 h 627"/>
                  <a:gd name="T4" fmla="*/ 126 w 918"/>
                  <a:gd name="T5" fmla="*/ 182 h 627"/>
                  <a:gd name="T6" fmla="*/ 148 w 918"/>
                  <a:gd name="T7" fmla="*/ 134 h 627"/>
                  <a:gd name="T8" fmla="*/ 168 w 918"/>
                  <a:gd name="T9" fmla="*/ 104 h 627"/>
                  <a:gd name="T10" fmla="*/ 203 w 918"/>
                  <a:gd name="T11" fmla="*/ 67 h 627"/>
                  <a:gd name="T12" fmla="*/ 248 w 918"/>
                  <a:gd name="T13" fmla="*/ 36 h 627"/>
                  <a:gd name="T14" fmla="*/ 279 w 918"/>
                  <a:gd name="T15" fmla="*/ 20 h 627"/>
                  <a:gd name="T16" fmla="*/ 330 w 918"/>
                  <a:gd name="T17" fmla="*/ 5 h 627"/>
                  <a:gd name="T18" fmla="*/ 385 w 918"/>
                  <a:gd name="T19" fmla="*/ 0 h 627"/>
                  <a:gd name="T20" fmla="*/ 424 w 918"/>
                  <a:gd name="T21" fmla="*/ 3 h 627"/>
                  <a:gd name="T22" fmla="*/ 479 w 918"/>
                  <a:gd name="T23" fmla="*/ 17 h 627"/>
                  <a:gd name="T24" fmla="*/ 530 w 918"/>
                  <a:gd name="T25" fmla="*/ 42 h 627"/>
                  <a:gd name="T26" fmla="*/ 562 w 918"/>
                  <a:gd name="T27" fmla="*/ 64 h 627"/>
                  <a:gd name="T28" fmla="*/ 601 w 918"/>
                  <a:gd name="T29" fmla="*/ 105 h 627"/>
                  <a:gd name="T30" fmla="*/ 630 w 918"/>
                  <a:gd name="T31" fmla="*/ 153 h 627"/>
                  <a:gd name="T32" fmla="*/ 648 w 918"/>
                  <a:gd name="T33" fmla="*/ 142 h 627"/>
                  <a:gd name="T34" fmla="*/ 676 w 918"/>
                  <a:gd name="T35" fmla="*/ 130 h 627"/>
                  <a:gd name="T36" fmla="*/ 707 w 918"/>
                  <a:gd name="T37" fmla="*/ 127 h 627"/>
                  <a:gd name="T38" fmla="*/ 732 w 918"/>
                  <a:gd name="T39" fmla="*/ 129 h 627"/>
                  <a:gd name="T40" fmla="*/ 767 w 918"/>
                  <a:gd name="T41" fmla="*/ 141 h 627"/>
                  <a:gd name="T42" fmla="*/ 796 w 918"/>
                  <a:gd name="T43" fmla="*/ 164 h 627"/>
                  <a:gd name="T44" fmla="*/ 812 w 918"/>
                  <a:gd name="T45" fmla="*/ 182 h 627"/>
                  <a:gd name="T46" fmla="*/ 827 w 918"/>
                  <a:gd name="T47" fmla="*/ 214 h 627"/>
                  <a:gd name="T48" fmla="*/ 833 w 918"/>
                  <a:gd name="T49" fmla="*/ 251 h 627"/>
                  <a:gd name="T50" fmla="*/ 832 w 918"/>
                  <a:gd name="T51" fmla="*/ 270 h 627"/>
                  <a:gd name="T52" fmla="*/ 827 w 918"/>
                  <a:gd name="T53" fmla="*/ 288 h 627"/>
                  <a:gd name="T54" fmla="*/ 856 w 918"/>
                  <a:gd name="T55" fmla="*/ 308 h 627"/>
                  <a:gd name="T56" fmla="*/ 880 w 918"/>
                  <a:gd name="T57" fmla="*/ 334 h 627"/>
                  <a:gd name="T58" fmla="*/ 893 w 918"/>
                  <a:gd name="T59" fmla="*/ 354 h 627"/>
                  <a:gd name="T60" fmla="*/ 908 w 918"/>
                  <a:gd name="T61" fmla="*/ 386 h 627"/>
                  <a:gd name="T62" fmla="*/ 917 w 918"/>
                  <a:gd name="T63" fmla="*/ 421 h 627"/>
                  <a:gd name="T64" fmla="*/ 918 w 918"/>
                  <a:gd name="T65" fmla="*/ 444 h 627"/>
                  <a:gd name="T66" fmla="*/ 910 w 918"/>
                  <a:gd name="T67" fmla="*/ 497 h 627"/>
                  <a:gd name="T68" fmla="*/ 888 w 918"/>
                  <a:gd name="T69" fmla="*/ 543 h 627"/>
                  <a:gd name="T70" fmla="*/ 865 w 918"/>
                  <a:gd name="T71" fmla="*/ 571 h 627"/>
                  <a:gd name="T72" fmla="*/ 822 w 918"/>
                  <a:gd name="T73" fmla="*/ 602 h 627"/>
                  <a:gd name="T74" fmla="*/ 772 w 918"/>
                  <a:gd name="T75" fmla="*/ 621 h 627"/>
                  <a:gd name="T76" fmla="*/ 734 w 918"/>
                  <a:gd name="T77" fmla="*/ 627 h 627"/>
                  <a:gd name="T78" fmla="*/ 191 w 918"/>
                  <a:gd name="T79" fmla="*/ 627 h 627"/>
                  <a:gd name="T80" fmla="*/ 186 w 918"/>
                  <a:gd name="T81" fmla="*/ 627 h 627"/>
                  <a:gd name="T82" fmla="*/ 163 w 918"/>
                  <a:gd name="T83" fmla="*/ 626 h 627"/>
                  <a:gd name="T84" fmla="*/ 112 w 918"/>
                  <a:gd name="T85" fmla="*/ 614 h 627"/>
                  <a:gd name="T86" fmla="*/ 67 w 918"/>
                  <a:gd name="T87" fmla="*/ 587 h 627"/>
                  <a:gd name="T88" fmla="*/ 41 w 918"/>
                  <a:gd name="T89" fmla="*/ 561 h 627"/>
                  <a:gd name="T90" fmla="*/ 14 w 918"/>
                  <a:gd name="T91" fmla="*/ 517 h 627"/>
                  <a:gd name="T92" fmla="*/ 1 w 918"/>
                  <a:gd name="T93" fmla="*/ 467 h 627"/>
                  <a:gd name="T94" fmla="*/ 1 w 918"/>
                  <a:gd name="T95" fmla="*/ 436 h 627"/>
                  <a:gd name="T96" fmla="*/ 9 w 918"/>
                  <a:gd name="T97" fmla="*/ 397 h 627"/>
                  <a:gd name="T98" fmla="*/ 24 w 918"/>
                  <a:gd name="T99" fmla="*/ 361 h 627"/>
                  <a:gd name="T100" fmla="*/ 39 w 918"/>
                  <a:gd name="T101" fmla="*/ 339 h 627"/>
                  <a:gd name="T102" fmla="*/ 67 w 918"/>
                  <a:gd name="T103" fmla="*/ 312 h 627"/>
                  <a:gd name="T104" fmla="*/ 100 w 918"/>
                  <a:gd name="T105" fmla="*/ 290 h 627"/>
                  <a:gd name="T106" fmla="*/ 112 w 918"/>
                  <a:gd name="T107" fmla="*/ 27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8" h="627">
                    <a:moveTo>
                      <a:pt x="112" y="277"/>
                    </a:moveTo>
                    <a:lnTo>
                      <a:pt x="112" y="277"/>
                    </a:lnTo>
                    <a:lnTo>
                      <a:pt x="112" y="268"/>
                    </a:lnTo>
                    <a:lnTo>
                      <a:pt x="112" y="268"/>
                    </a:lnTo>
                    <a:lnTo>
                      <a:pt x="112" y="250"/>
                    </a:lnTo>
                    <a:lnTo>
                      <a:pt x="114" y="233"/>
                    </a:lnTo>
                    <a:lnTo>
                      <a:pt x="117" y="216"/>
                    </a:lnTo>
                    <a:lnTo>
                      <a:pt x="120" y="198"/>
                    </a:lnTo>
                    <a:lnTo>
                      <a:pt x="126" y="182"/>
                    </a:lnTo>
                    <a:lnTo>
                      <a:pt x="132" y="166"/>
                    </a:lnTo>
                    <a:lnTo>
                      <a:pt x="140" y="150"/>
                    </a:lnTo>
                    <a:lnTo>
                      <a:pt x="148" y="134"/>
                    </a:lnTo>
                    <a:lnTo>
                      <a:pt x="148" y="134"/>
                    </a:lnTo>
                    <a:lnTo>
                      <a:pt x="158" y="118"/>
                    </a:lnTo>
                    <a:lnTo>
                      <a:pt x="168" y="104"/>
                    </a:lnTo>
                    <a:lnTo>
                      <a:pt x="178" y="91"/>
                    </a:lnTo>
                    <a:lnTo>
                      <a:pt x="191" y="78"/>
                    </a:lnTo>
                    <a:lnTo>
                      <a:pt x="203" y="67"/>
                    </a:lnTo>
                    <a:lnTo>
                      <a:pt x="217" y="56"/>
                    </a:lnTo>
                    <a:lnTo>
                      <a:pt x="231" y="45"/>
                    </a:lnTo>
                    <a:lnTo>
                      <a:pt x="248" y="36"/>
                    </a:lnTo>
                    <a:lnTo>
                      <a:pt x="248" y="36"/>
                    </a:lnTo>
                    <a:lnTo>
                      <a:pt x="263" y="28"/>
                    </a:lnTo>
                    <a:lnTo>
                      <a:pt x="279" y="20"/>
                    </a:lnTo>
                    <a:lnTo>
                      <a:pt x="296" y="14"/>
                    </a:lnTo>
                    <a:lnTo>
                      <a:pt x="312" y="9"/>
                    </a:lnTo>
                    <a:lnTo>
                      <a:pt x="330" y="5"/>
                    </a:lnTo>
                    <a:lnTo>
                      <a:pt x="348" y="2"/>
                    </a:lnTo>
                    <a:lnTo>
                      <a:pt x="365" y="1"/>
                    </a:lnTo>
                    <a:lnTo>
                      <a:pt x="385" y="0"/>
                    </a:lnTo>
                    <a:lnTo>
                      <a:pt x="385" y="0"/>
                    </a:lnTo>
                    <a:lnTo>
                      <a:pt x="404" y="1"/>
                    </a:lnTo>
                    <a:lnTo>
                      <a:pt x="424" y="3"/>
                    </a:lnTo>
                    <a:lnTo>
                      <a:pt x="442" y="6"/>
                    </a:lnTo>
                    <a:lnTo>
                      <a:pt x="461" y="10"/>
                    </a:lnTo>
                    <a:lnTo>
                      <a:pt x="479" y="17"/>
                    </a:lnTo>
                    <a:lnTo>
                      <a:pt x="497" y="23"/>
                    </a:lnTo>
                    <a:lnTo>
                      <a:pt x="513" y="32"/>
                    </a:lnTo>
                    <a:lnTo>
                      <a:pt x="530" y="42"/>
                    </a:lnTo>
                    <a:lnTo>
                      <a:pt x="530" y="42"/>
                    </a:lnTo>
                    <a:lnTo>
                      <a:pt x="547" y="53"/>
                    </a:lnTo>
                    <a:lnTo>
                      <a:pt x="562" y="64"/>
                    </a:lnTo>
                    <a:lnTo>
                      <a:pt x="576" y="77"/>
                    </a:lnTo>
                    <a:lnTo>
                      <a:pt x="589" y="90"/>
                    </a:lnTo>
                    <a:lnTo>
                      <a:pt x="601" y="105"/>
                    </a:lnTo>
                    <a:lnTo>
                      <a:pt x="611" y="121"/>
                    </a:lnTo>
                    <a:lnTo>
                      <a:pt x="621" y="137"/>
                    </a:lnTo>
                    <a:lnTo>
                      <a:pt x="630" y="153"/>
                    </a:lnTo>
                    <a:lnTo>
                      <a:pt x="630" y="153"/>
                    </a:lnTo>
                    <a:lnTo>
                      <a:pt x="638" y="148"/>
                    </a:lnTo>
                    <a:lnTo>
                      <a:pt x="648" y="142"/>
                    </a:lnTo>
                    <a:lnTo>
                      <a:pt x="657" y="137"/>
                    </a:lnTo>
                    <a:lnTo>
                      <a:pt x="666" y="134"/>
                    </a:lnTo>
                    <a:lnTo>
                      <a:pt x="676" y="130"/>
                    </a:lnTo>
                    <a:lnTo>
                      <a:pt x="686" y="129"/>
                    </a:lnTo>
                    <a:lnTo>
                      <a:pt x="697" y="127"/>
                    </a:lnTo>
                    <a:lnTo>
                      <a:pt x="707" y="127"/>
                    </a:lnTo>
                    <a:lnTo>
                      <a:pt x="707" y="127"/>
                    </a:lnTo>
                    <a:lnTo>
                      <a:pt x="720" y="128"/>
                    </a:lnTo>
                    <a:lnTo>
                      <a:pt x="732" y="129"/>
                    </a:lnTo>
                    <a:lnTo>
                      <a:pt x="744" y="132"/>
                    </a:lnTo>
                    <a:lnTo>
                      <a:pt x="756" y="136"/>
                    </a:lnTo>
                    <a:lnTo>
                      <a:pt x="767" y="141"/>
                    </a:lnTo>
                    <a:lnTo>
                      <a:pt x="777" y="148"/>
                    </a:lnTo>
                    <a:lnTo>
                      <a:pt x="786" y="155"/>
                    </a:lnTo>
                    <a:lnTo>
                      <a:pt x="796" y="164"/>
                    </a:lnTo>
                    <a:lnTo>
                      <a:pt x="796" y="164"/>
                    </a:lnTo>
                    <a:lnTo>
                      <a:pt x="805" y="172"/>
                    </a:lnTo>
                    <a:lnTo>
                      <a:pt x="812" y="182"/>
                    </a:lnTo>
                    <a:lnTo>
                      <a:pt x="819" y="193"/>
                    </a:lnTo>
                    <a:lnTo>
                      <a:pt x="824" y="204"/>
                    </a:lnTo>
                    <a:lnTo>
                      <a:pt x="827" y="214"/>
                    </a:lnTo>
                    <a:lnTo>
                      <a:pt x="831" y="226"/>
                    </a:lnTo>
                    <a:lnTo>
                      <a:pt x="833" y="238"/>
                    </a:lnTo>
                    <a:lnTo>
                      <a:pt x="833" y="251"/>
                    </a:lnTo>
                    <a:lnTo>
                      <a:pt x="833" y="251"/>
                    </a:lnTo>
                    <a:lnTo>
                      <a:pt x="833" y="261"/>
                    </a:lnTo>
                    <a:lnTo>
                      <a:pt x="832" y="270"/>
                    </a:lnTo>
                    <a:lnTo>
                      <a:pt x="829" y="279"/>
                    </a:lnTo>
                    <a:lnTo>
                      <a:pt x="827" y="288"/>
                    </a:lnTo>
                    <a:lnTo>
                      <a:pt x="827" y="288"/>
                    </a:lnTo>
                    <a:lnTo>
                      <a:pt x="838" y="294"/>
                    </a:lnTo>
                    <a:lnTo>
                      <a:pt x="847" y="301"/>
                    </a:lnTo>
                    <a:lnTo>
                      <a:pt x="856" y="308"/>
                    </a:lnTo>
                    <a:lnTo>
                      <a:pt x="865" y="316"/>
                    </a:lnTo>
                    <a:lnTo>
                      <a:pt x="873" y="325"/>
                    </a:lnTo>
                    <a:lnTo>
                      <a:pt x="880" y="334"/>
                    </a:lnTo>
                    <a:lnTo>
                      <a:pt x="887" y="344"/>
                    </a:lnTo>
                    <a:lnTo>
                      <a:pt x="893" y="354"/>
                    </a:lnTo>
                    <a:lnTo>
                      <a:pt x="893" y="354"/>
                    </a:lnTo>
                    <a:lnTo>
                      <a:pt x="900" y="365"/>
                    </a:lnTo>
                    <a:lnTo>
                      <a:pt x="904" y="375"/>
                    </a:lnTo>
                    <a:lnTo>
                      <a:pt x="908" y="386"/>
                    </a:lnTo>
                    <a:lnTo>
                      <a:pt x="912" y="397"/>
                    </a:lnTo>
                    <a:lnTo>
                      <a:pt x="915" y="409"/>
                    </a:lnTo>
                    <a:lnTo>
                      <a:pt x="917" y="421"/>
                    </a:lnTo>
                    <a:lnTo>
                      <a:pt x="918" y="433"/>
                    </a:lnTo>
                    <a:lnTo>
                      <a:pt x="918" y="444"/>
                    </a:lnTo>
                    <a:lnTo>
                      <a:pt x="918" y="444"/>
                    </a:lnTo>
                    <a:lnTo>
                      <a:pt x="917" y="463"/>
                    </a:lnTo>
                    <a:lnTo>
                      <a:pt x="915" y="480"/>
                    </a:lnTo>
                    <a:lnTo>
                      <a:pt x="910" y="497"/>
                    </a:lnTo>
                    <a:lnTo>
                      <a:pt x="905" y="514"/>
                    </a:lnTo>
                    <a:lnTo>
                      <a:pt x="897" y="529"/>
                    </a:lnTo>
                    <a:lnTo>
                      <a:pt x="888" y="543"/>
                    </a:lnTo>
                    <a:lnTo>
                      <a:pt x="878" y="557"/>
                    </a:lnTo>
                    <a:lnTo>
                      <a:pt x="865" y="571"/>
                    </a:lnTo>
                    <a:lnTo>
                      <a:pt x="865" y="571"/>
                    </a:lnTo>
                    <a:lnTo>
                      <a:pt x="851" y="583"/>
                    </a:lnTo>
                    <a:lnTo>
                      <a:pt x="837" y="593"/>
                    </a:lnTo>
                    <a:lnTo>
                      <a:pt x="822" y="602"/>
                    </a:lnTo>
                    <a:lnTo>
                      <a:pt x="807" y="611"/>
                    </a:lnTo>
                    <a:lnTo>
                      <a:pt x="790" y="616"/>
                    </a:lnTo>
                    <a:lnTo>
                      <a:pt x="772" y="621"/>
                    </a:lnTo>
                    <a:lnTo>
                      <a:pt x="755" y="625"/>
                    </a:lnTo>
                    <a:lnTo>
                      <a:pt x="737" y="627"/>
                    </a:lnTo>
                    <a:lnTo>
                      <a:pt x="734" y="627"/>
                    </a:lnTo>
                    <a:lnTo>
                      <a:pt x="733" y="627"/>
                    </a:lnTo>
                    <a:lnTo>
                      <a:pt x="732" y="627"/>
                    </a:lnTo>
                    <a:lnTo>
                      <a:pt x="191" y="627"/>
                    </a:lnTo>
                    <a:lnTo>
                      <a:pt x="191" y="627"/>
                    </a:lnTo>
                    <a:lnTo>
                      <a:pt x="186" y="627"/>
                    </a:lnTo>
                    <a:lnTo>
                      <a:pt x="186" y="627"/>
                    </a:lnTo>
                    <a:lnTo>
                      <a:pt x="182" y="627"/>
                    </a:lnTo>
                    <a:lnTo>
                      <a:pt x="182" y="627"/>
                    </a:lnTo>
                    <a:lnTo>
                      <a:pt x="163" y="626"/>
                    </a:lnTo>
                    <a:lnTo>
                      <a:pt x="145" y="624"/>
                    </a:lnTo>
                    <a:lnTo>
                      <a:pt x="129" y="619"/>
                    </a:lnTo>
                    <a:lnTo>
                      <a:pt x="112" y="614"/>
                    </a:lnTo>
                    <a:lnTo>
                      <a:pt x="96" y="606"/>
                    </a:lnTo>
                    <a:lnTo>
                      <a:pt x="81" y="598"/>
                    </a:lnTo>
                    <a:lnTo>
                      <a:pt x="67" y="587"/>
                    </a:lnTo>
                    <a:lnTo>
                      <a:pt x="53" y="575"/>
                    </a:lnTo>
                    <a:lnTo>
                      <a:pt x="53" y="575"/>
                    </a:lnTo>
                    <a:lnTo>
                      <a:pt x="41" y="561"/>
                    </a:lnTo>
                    <a:lnTo>
                      <a:pt x="31" y="547"/>
                    </a:lnTo>
                    <a:lnTo>
                      <a:pt x="22" y="533"/>
                    </a:lnTo>
                    <a:lnTo>
                      <a:pt x="14" y="517"/>
                    </a:lnTo>
                    <a:lnTo>
                      <a:pt x="8" y="502"/>
                    </a:lnTo>
                    <a:lnTo>
                      <a:pt x="5" y="484"/>
                    </a:lnTo>
                    <a:lnTo>
                      <a:pt x="1" y="467"/>
                    </a:lnTo>
                    <a:lnTo>
                      <a:pt x="0" y="449"/>
                    </a:lnTo>
                    <a:lnTo>
                      <a:pt x="0" y="449"/>
                    </a:lnTo>
                    <a:lnTo>
                      <a:pt x="1" y="436"/>
                    </a:lnTo>
                    <a:lnTo>
                      <a:pt x="2" y="423"/>
                    </a:lnTo>
                    <a:lnTo>
                      <a:pt x="5" y="410"/>
                    </a:lnTo>
                    <a:lnTo>
                      <a:pt x="9" y="397"/>
                    </a:lnTo>
                    <a:lnTo>
                      <a:pt x="13" y="385"/>
                    </a:lnTo>
                    <a:lnTo>
                      <a:pt x="18" y="373"/>
                    </a:lnTo>
                    <a:lnTo>
                      <a:pt x="24" y="361"/>
                    </a:lnTo>
                    <a:lnTo>
                      <a:pt x="32" y="349"/>
                    </a:lnTo>
                    <a:lnTo>
                      <a:pt x="32" y="349"/>
                    </a:lnTo>
                    <a:lnTo>
                      <a:pt x="39" y="339"/>
                    </a:lnTo>
                    <a:lnTo>
                      <a:pt x="48" y="329"/>
                    </a:lnTo>
                    <a:lnTo>
                      <a:pt x="58" y="320"/>
                    </a:lnTo>
                    <a:lnTo>
                      <a:pt x="67" y="312"/>
                    </a:lnTo>
                    <a:lnTo>
                      <a:pt x="77" y="304"/>
                    </a:lnTo>
                    <a:lnTo>
                      <a:pt x="88" y="297"/>
                    </a:lnTo>
                    <a:lnTo>
                      <a:pt x="100" y="290"/>
                    </a:lnTo>
                    <a:lnTo>
                      <a:pt x="112" y="285"/>
                    </a:lnTo>
                    <a:lnTo>
                      <a:pt x="112" y="285"/>
                    </a:lnTo>
                    <a:lnTo>
                      <a:pt x="112"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370" name="Gruppieren 369"/>
              <p:cNvGrpSpPr/>
              <p:nvPr/>
            </p:nvGrpSpPr>
            <p:grpSpPr>
              <a:xfrm>
                <a:off x="8300899" y="3848326"/>
                <a:ext cx="396876" cy="396875"/>
                <a:chOff x="8300899" y="3848326"/>
                <a:chExt cx="396876" cy="396875"/>
              </a:xfrm>
            </p:grpSpPr>
            <p:sp>
              <p:nvSpPr>
                <p:cNvPr id="381" name="Freeform 1681"/>
                <p:cNvSpPr>
                  <a:spLocks/>
                </p:cNvSpPr>
                <p:nvPr/>
              </p:nvSpPr>
              <p:spPr bwMode="auto">
                <a:xfrm>
                  <a:off x="8300899" y="3848326"/>
                  <a:ext cx="396876" cy="396875"/>
                </a:xfrm>
                <a:custGeom>
                  <a:avLst/>
                  <a:gdLst>
                    <a:gd name="T0" fmla="*/ 37 w 250"/>
                    <a:gd name="T1" fmla="*/ 0 h 250"/>
                    <a:gd name="T2" fmla="*/ 37 w 250"/>
                    <a:gd name="T3" fmla="*/ 0 h 250"/>
                    <a:gd name="T4" fmla="*/ 30 w 250"/>
                    <a:gd name="T5" fmla="*/ 1 h 250"/>
                    <a:gd name="T6" fmla="*/ 25 w 250"/>
                    <a:gd name="T7" fmla="*/ 2 h 250"/>
                    <a:gd name="T8" fmla="*/ 18 w 250"/>
                    <a:gd name="T9" fmla="*/ 5 h 250"/>
                    <a:gd name="T10" fmla="*/ 12 w 250"/>
                    <a:gd name="T11" fmla="*/ 9 h 250"/>
                    <a:gd name="T12" fmla="*/ 8 w 250"/>
                    <a:gd name="T13" fmla="*/ 12 h 250"/>
                    <a:gd name="T14" fmla="*/ 5 w 250"/>
                    <a:gd name="T15" fmla="*/ 16 h 250"/>
                    <a:gd name="T16" fmla="*/ 3 w 250"/>
                    <a:gd name="T17" fmla="*/ 19 h 250"/>
                    <a:gd name="T18" fmla="*/ 2 w 250"/>
                    <a:gd name="T19" fmla="*/ 25 h 250"/>
                    <a:gd name="T20" fmla="*/ 1 w 250"/>
                    <a:gd name="T21" fmla="*/ 30 h 250"/>
                    <a:gd name="T22" fmla="*/ 0 w 250"/>
                    <a:gd name="T23" fmla="*/ 36 h 250"/>
                    <a:gd name="T24" fmla="*/ 0 w 250"/>
                    <a:gd name="T25" fmla="*/ 215 h 250"/>
                    <a:gd name="T26" fmla="*/ 0 w 250"/>
                    <a:gd name="T27" fmla="*/ 215 h 250"/>
                    <a:gd name="T28" fmla="*/ 1 w 250"/>
                    <a:gd name="T29" fmla="*/ 220 h 250"/>
                    <a:gd name="T30" fmla="*/ 2 w 250"/>
                    <a:gd name="T31" fmla="*/ 225 h 250"/>
                    <a:gd name="T32" fmla="*/ 4 w 250"/>
                    <a:gd name="T33" fmla="*/ 232 h 250"/>
                    <a:gd name="T34" fmla="*/ 8 w 250"/>
                    <a:gd name="T35" fmla="*/ 239 h 250"/>
                    <a:gd name="T36" fmla="*/ 12 w 250"/>
                    <a:gd name="T37" fmla="*/ 242 h 250"/>
                    <a:gd name="T38" fmla="*/ 15 w 250"/>
                    <a:gd name="T39" fmla="*/ 245 h 250"/>
                    <a:gd name="T40" fmla="*/ 19 w 250"/>
                    <a:gd name="T41" fmla="*/ 247 h 250"/>
                    <a:gd name="T42" fmla="*/ 25 w 250"/>
                    <a:gd name="T43" fmla="*/ 249 h 250"/>
                    <a:gd name="T44" fmla="*/ 30 w 250"/>
                    <a:gd name="T45" fmla="*/ 250 h 250"/>
                    <a:gd name="T46" fmla="*/ 37 w 250"/>
                    <a:gd name="T47" fmla="*/ 250 h 250"/>
                    <a:gd name="T48" fmla="*/ 214 w 250"/>
                    <a:gd name="T49" fmla="*/ 250 h 250"/>
                    <a:gd name="T50" fmla="*/ 214 w 250"/>
                    <a:gd name="T51" fmla="*/ 250 h 250"/>
                    <a:gd name="T52" fmla="*/ 220 w 250"/>
                    <a:gd name="T53" fmla="*/ 250 h 250"/>
                    <a:gd name="T54" fmla="*/ 225 w 250"/>
                    <a:gd name="T55" fmla="*/ 248 h 250"/>
                    <a:gd name="T56" fmla="*/ 232 w 250"/>
                    <a:gd name="T57" fmla="*/ 246 h 250"/>
                    <a:gd name="T58" fmla="*/ 238 w 250"/>
                    <a:gd name="T59" fmla="*/ 242 h 250"/>
                    <a:gd name="T60" fmla="*/ 242 w 250"/>
                    <a:gd name="T61" fmla="*/ 238 h 250"/>
                    <a:gd name="T62" fmla="*/ 245 w 250"/>
                    <a:gd name="T63" fmla="*/ 235 h 250"/>
                    <a:gd name="T64" fmla="*/ 247 w 250"/>
                    <a:gd name="T65" fmla="*/ 231 h 250"/>
                    <a:gd name="T66" fmla="*/ 248 w 250"/>
                    <a:gd name="T67" fmla="*/ 226 h 250"/>
                    <a:gd name="T68" fmla="*/ 250 w 250"/>
                    <a:gd name="T69" fmla="*/ 221 h 250"/>
                    <a:gd name="T70" fmla="*/ 250 w 250"/>
                    <a:gd name="T71" fmla="*/ 215 h 250"/>
                    <a:gd name="T72" fmla="*/ 250 w 250"/>
                    <a:gd name="T73" fmla="*/ 36 h 250"/>
                    <a:gd name="T74" fmla="*/ 250 w 250"/>
                    <a:gd name="T75" fmla="*/ 36 h 250"/>
                    <a:gd name="T76" fmla="*/ 249 w 250"/>
                    <a:gd name="T77" fmla="*/ 31 h 250"/>
                    <a:gd name="T78" fmla="*/ 248 w 250"/>
                    <a:gd name="T79" fmla="*/ 25 h 250"/>
                    <a:gd name="T80" fmla="*/ 246 w 250"/>
                    <a:gd name="T81" fmla="*/ 18 h 250"/>
                    <a:gd name="T82" fmla="*/ 242 w 250"/>
                    <a:gd name="T83" fmla="*/ 12 h 250"/>
                    <a:gd name="T84" fmla="*/ 238 w 250"/>
                    <a:gd name="T85" fmla="*/ 8 h 250"/>
                    <a:gd name="T86" fmla="*/ 235 w 250"/>
                    <a:gd name="T87" fmla="*/ 6 h 250"/>
                    <a:gd name="T88" fmla="*/ 231 w 250"/>
                    <a:gd name="T89" fmla="*/ 4 h 250"/>
                    <a:gd name="T90" fmla="*/ 227 w 250"/>
                    <a:gd name="T91" fmla="*/ 2 h 250"/>
                    <a:gd name="T92" fmla="*/ 220 w 250"/>
                    <a:gd name="T93" fmla="*/ 1 h 250"/>
                    <a:gd name="T94" fmla="*/ 214 w 250"/>
                    <a:gd name="T95" fmla="*/ 0 h 250"/>
                    <a:gd name="T96" fmla="*/ 37 w 250"/>
                    <a:gd name="T9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250">
                      <a:moveTo>
                        <a:pt x="37" y="0"/>
                      </a:moveTo>
                      <a:lnTo>
                        <a:pt x="37" y="0"/>
                      </a:lnTo>
                      <a:lnTo>
                        <a:pt x="30" y="1"/>
                      </a:lnTo>
                      <a:lnTo>
                        <a:pt x="25" y="2"/>
                      </a:lnTo>
                      <a:lnTo>
                        <a:pt x="18" y="5"/>
                      </a:lnTo>
                      <a:lnTo>
                        <a:pt x="12" y="9"/>
                      </a:lnTo>
                      <a:lnTo>
                        <a:pt x="8" y="12"/>
                      </a:lnTo>
                      <a:lnTo>
                        <a:pt x="5" y="16"/>
                      </a:lnTo>
                      <a:lnTo>
                        <a:pt x="3" y="19"/>
                      </a:lnTo>
                      <a:lnTo>
                        <a:pt x="2" y="25"/>
                      </a:lnTo>
                      <a:lnTo>
                        <a:pt x="1" y="30"/>
                      </a:lnTo>
                      <a:lnTo>
                        <a:pt x="0" y="36"/>
                      </a:lnTo>
                      <a:lnTo>
                        <a:pt x="0" y="215"/>
                      </a:lnTo>
                      <a:lnTo>
                        <a:pt x="0" y="215"/>
                      </a:lnTo>
                      <a:lnTo>
                        <a:pt x="1" y="220"/>
                      </a:lnTo>
                      <a:lnTo>
                        <a:pt x="2" y="225"/>
                      </a:lnTo>
                      <a:lnTo>
                        <a:pt x="4" y="232"/>
                      </a:lnTo>
                      <a:lnTo>
                        <a:pt x="8" y="239"/>
                      </a:lnTo>
                      <a:lnTo>
                        <a:pt x="12" y="242"/>
                      </a:lnTo>
                      <a:lnTo>
                        <a:pt x="15" y="245"/>
                      </a:lnTo>
                      <a:lnTo>
                        <a:pt x="19" y="247"/>
                      </a:lnTo>
                      <a:lnTo>
                        <a:pt x="25" y="249"/>
                      </a:lnTo>
                      <a:lnTo>
                        <a:pt x="30" y="250"/>
                      </a:lnTo>
                      <a:lnTo>
                        <a:pt x="37" y="250"/>
                      </a:lnTo>
                      <a:lnTo>
                        <a:pt x="214" y="250"/>
                      </a:lnTo>
                      <a:lnTo>
                        <a:pt x="214" y="250"/>
                      </a:lnTo>
                      <a:lnTo>
                        <a:pt x="220" y="250"/>
                      </a:lnTo>
                      <a:lnTo>
                        <a:pt x="225" y="248"/>
                      </a:lnTo>
                      <a:lnTo>
                        <a:pt x="232" y="246"/>
                      </a:lnTo>
                      <a:lnTo>
                        <a:pt x="238" y="242"/>
                      </a:lnTo>
                      <a:lnTo>
                        <a:pt x="242" y="238"/>
                      </a:lnTo>
                      <a:lnTo>
                        <a:pt x="245" y="235"/>
                      </a:lnTo>
                      <a:lnTo>
                        <a:pt x="247" y="231"/>
                      </a:lnTo>
                      <a:lnTo>
                        <a:pt x="248" y="226"/>
                      </a:lnTo>
                      <a:lnTo>
                        <a:pt x="250" y="221"/>
                      </a:lnTo>
                      <a:lnTo>
                        <a:pt x="250" y="215"/>
                      </a:lnTo>
                      <a:lnTo>
                        <a:pt x="250" y="36"/>
                      </a:lnTo>
                      <a:lnTo>
                        <a:pt x="250" y="36"/>
                      </a:lnTo>
                      <a:lnTo>
                        <a:pt x="249" y="31"/>
                      </a:lnTo>
                      <a:lnTo>
                        <a:pt x="248" y="25"/>
                      </a:lnTo>
                      <a:lnTo>
                        <a:pt x="246" y="18"/>
                      </a:lnTo>
                      <a:lnTo>
                        <a:pt x="242" y="12"/>
                      </a:lnTo>
                      <a:lnTo>
                        <a:pt x="238" y="8"/>
                      </a:lnTo>
                      <a:lnTo>
                        <a:pt x="235" y="6"/>
                      </a:lnTo>
                      <a:lnTo>
                        <a:pt x="231" y="4"/>
                      </a:lnTo>
                      <a:lnTo>
                        <a:pt x="227" y="2"/>
                      </a:lnTo>
                      <a:lnTo>
                        <a:pt x="220" y="1"/>
                      </a:lnTo>
                      <a:lnTo>
                        <a:pt x="214" y="0"/>
                      </a:lnTo>
                      <a:lnTo>
                        <a:pt x="37" y="0"/>
                      </a:lnTo>
                      <a:close/>
                    </a:path>
                  </a:pathLst>
                </a:custGeom>
                <a:solidFill>
                  <a:srgbClr val="8BA4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2" name="Freeform 1682"/>
                <p:cNvSpPr>
                  <a:spLocks noEditPoints="1"/>
                </p:cNvSpPr>
                <p:nvPr/>
              </p:nvSpPr>
              <p:spPr bwMode="auto">
                <a:xfrm>
                  <a:off x="8345349" y="3976913"/>
                  <a:ext cx="117475" cy="127000"/>
                </a:xfrm>
                <a:custGeom>
                  <a:avLst/>
                  <a:gdLst>
                    <a:gd name="T0" fmla="*/ 20 w 74"/>
                    <a:gd name="T1" fmla="*/ 64 h 80"/>
                    <a:gd name="T2" fmla="*/ 15 w 74"/>
                    <a:gd name="T3" fmla="*/ 80 h 80"/>
                    <a:gd name="T4" fmla="*/ 0 w 74"/>
                    <a:gd name="T5" fmla="*/ 80 h 80"/>
                    <a:gd name="T6" fmla="*/ 26 w 74"/>
                    <a:gd name="T7" fmla="*/ 0 h 80"/>
                    <a:gd name="T8" fmla="*/ 49 w 74"/>
                    <a:gd name="T9" fmla="*/ 0 h 80"/>
                    <a:gd name="T10" fmla="*/ 74 w 74"/>
                    <a:gd name="T11" fmla="*/ 80 h 80"/>
                    <a:gd name="T12" fmla="*/ 59 w 74"/>
                    <a:gd name="T13" fmla="*/ 80 h 80"/>
                    <a:gd name="T14" fmla="*/ 54 w 74"/>
                    <a:gd name="T15" fmla="*/ 64 h 80"/>
                    <a:gd name="T16" fmla="*/ 20 w 74"/>
                    <a:gd name="T17" fmla="*/ 64 h 80"/>
                    <a:gd name="T18" fmla="*/ 38 w 74"/>
                    <a:gd name="T19" fmla="*/ 12 h 80"/>
                    <a:gd name="T20" fmla="*/ 37 w 74"/>
                    <a:gd name="T21" fmla="*/ 12 h 80"/>
                    <a:gd name="T22" fmla="*/ 24 w 74"/>
                    <a:gd name="T23" fmla="*/ 53 h 80"/>
                    <a:gd name="T24" fmla="*/ 51 w 74"/>
                    <a:gd name="T25" fmla="*/ 53 h 80"/>
                    <a:gd name="T26" fmla="*/ 38 w 74"/>
                    <a:gd name="T2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80">
                      <a:moveTo>
                        <a:pt x="20" y="64"/>
                      </a:moveTo>
                      <a:lnTo>
                        <a:pt x="15" y="80"/>
                      </a:lnTo>
                      <a:lnTo>
                        <a:pt x="0" y="80"/>
                      </a:lnTo>
                      <a:lnTo>
                        <a:pt x="26" y="0"/>
                      </a:lnTo>
                      <a:lnTo>
                        <a:pt x="49" y="0"/>
                      </a:lnTo>
                      <a:lnTo>
                        <a:pt x="74" y="80"/>
                      </a:lnTo>
                      <a:lnTo>
                        <a:pt x="59" y="80"/>
                      </a:lnTo>
                      <a:lnTo>
                        <a:pt x="54" y="64"/>
                      </a:lnTo>
                      <a:lnTo>
                        <a:pt x="20" y="64"/>
                      </a:lnTo>
                      <a:close/>
                      <a:moveTo>
                        <a:pt x="38" y="12"/>
                      </a:moveTo>
                      <a:lnTo>
                        <a:pt x="37" y="12"/>
                      </a:lnTo>
                      <a:lnTo>
                        <a:pt x="24" y="53"/>
                      </a:lnTo>
                      <a:lnTo>
                        <a:pt x="51" y="53"/>
                      </a:lnTo>
                      <a:lnTo>
                        <a:pt x="38" y="12"/>
                      </a:lnTo>
                      <a:close/>
                    </a:path>
                  </a:pathLst>
                </a:custGeom>
                <a:solidFill>
                  <a:srgbClr val="3D6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3" name="Freeform 1683"/>
                <p:cNvSpPr>
                  <a:spLocks noEditPoints="1"/>
                </p:cNvSpPr>
                <p:nvPr/>
              </p:nvSpPr>
              <p:spPr bwMode="auto">
                <a:xfrm>
                  <a:off x="8473936" y="4013426"/>
                  <a:ext cx="82550" cy="127000"/>
                </a:xfrm>
                <a:custGeom>
                  <a:avLst/>
                  <a:gdLst>
                    <a:gd name="T0" fmla="*/ 13 w 52"/>
                    <a:gd name="T1" fmla="*/ 9 h 80"/>
                    <a:gd name="T2" fmla="*/ 13 w 52"/>
                    <a:gd name="T3" fmla="*/ 9 h 80"/>
                    <a:gd name="T4" fmla="*/ 13 w 52"/>
                    <a:gd name="T5" fmla="*/ 9 h 80"/>
                    <a:gd name="T6" fmla="*/ 16 w 52"/>
                    <a:gd name="T7" fmla="*/ 5 h 80"/>
                    <a:gd name="T8" fmla="*/ 20 w 52"/>
                    <a:gd name="T9" fmla="*/ 2 h 80"/>
                    <a:gd name="T10" fmla="*/ 25 w 52"/>
                    <a:gd name="T11" fmla="*/ 0 h 80"/>
                    <a:gd name="T12" fmla="*/ 30 w 52"/>
                    <a:gd name="T13" fmla="*/ 0 h 80"/>
                    <a:gd name="T14" fmla="*/ 30 w 52"/>
                    <a:gd name="T15" fmla="*/ 0 h 80"/>
                    <a:gd name="T16" fmla="*/ 37 w 52"/>
                    <a:gd name="T17" fmla="*/ 0 h 80"/>
                    <a:gd name="T18" fmla="*/ 42 w 52"/>
                    <a:gd name="T19" fmla="*/ 3 h 80"/>
                    <a:gd name="T20" fmla="*/ 46 w 52"/>
                    <a:gd name="T21" fmla="*/ 5 h 80"/>
                    <a:gd name="T22" fmla="*/ 48 w 52"/>
                    <a:gd name="T23" fmla="*/ 9 h 80"/>
                    <a:gd name="T24" fmla="*/ 51 w 52"/>
                    <a:gd name="T25" fmla="*/ 13 h 80"/>
                    <a:gd name="T26" fmla="*/ 51 w 52"/>
                    <a:gd name="T27" fmla="*/ 19 h 80"/>
                    <a:gd name="T28" fmla="*/ 52 w 52"/>
                    <a:gd name="T29" fmla="*/ 30 h 80"/>
                    <a:gd name="T30" fmla="*/ 52 w 52"/>
                    <a:gd name="T31" fmla="*/ 30 h 80"/>
                    <a:gd name="T32" fmla="*/ 51 w 52"/>
                    <a:gd name="T33" fmla="*/ 41 h 80"/>
                    <a:gd name="T34" fmla="*/ 50 w 52"/>
                    <a:gd name="T35" fmla="*/ 46 h 80"/>
                    <a:gd name="T36" fmla="*/ 48 w 52"/>
                    <a:gd name="T37" fmla="*/ 49 h 80"/>
                    <a:gd name="T38" fmla="*/ 45 w 52"/>
                    <a:gd name="T39" fmla="*/ 52 h 80"/>
                    <a:gd name="T40" fmla="*/ 42 w 52"/>
                    <a:gd name="T41" fmla="*/ 54 h 80"/>
                    <a:gd name="T42" fmla="*/ 37 w 52"/>
                    <a:gd name="T43" fmla="*/ 57 h 80"/>
                    <a:gd name="T44" fmla="*/ 30 w 52"/>
                    <a:gd name="T45" fmla="*/ 57 h 80"/>
                    <a:gd name="T46" fmla="*/ 30 w 52"/>
                    <a:gd name="T47" fmla="*/ 57 h 80"/>
                    <a:gd name="T48" fmla="*/ 25 w 52"/>
                    <a:gd name="T49" fmla="*/ 57 h 80"/>
                    <a:gd name="T50" fmla="*/ 20 w 52"/>
                    <a:gd name="T51" fmla="*/ 56 h 80"/>
                    <a:gd name="T52" fmla="*/ 16 w 52"/>
                    <a:gd name="T53" fmla="*/ 53 h 80"/>
                    <a:gd name="T54" fmla="*/ 14 w 52"/>
                    <a:gd name="T55" fmla="*/ 49 h 80"/>
                    <a:gd name="T56" fmla="*/ 13 w 52"/>
                    <a:gd name="T57" fmla="*/ 49 h 80"/>
                    <a:gd name="T58" fmla="*/ 13 w 52"/>
                    <a:gd name="T59" fmla="*/ 80 h 80"/>
                    <a:gd name="T60" fmla="*/ 0 w 52"/>
                    <a:gd name="T61" fmla="*/ 80 h 80"/>
                    <a:gd name="T62" fmla="*/ 0 w 52"/>
                    <a:gd name="T63" fmla="*/ 0 h 80"/>
                    <a:gd name="T64" fmla="*/ 13 w 52"/>
                    <a:gd name="T65" fmla="*/ 0 h 80"/>
                    <a:gd name="T66" fmla="*/ 13 w 52"/>
                    <a:gd name="T67" fmla="*/ 9 h 80"/>
                    <a:gd name="T68" fmla="*/ 38 w 52"/>
                    <a:gd name="T69" fmla="*/ 30 h 80"/>
                    <a:gd name="T70" fmla="*/ 38 w 52"/>
                    <a:gd name="T71" fmla="*/ 30 h 80"/>
                    <a:gd name="T72" fmla="*/ 38 w 52"/>
                    <a:gd name="T73" fmla="*/ 22 h 80"/>
                    <a:gd name="T74" fmla="*/ 37 w 52"/>
                    <a:gd name="T75" fmla="*/ 16 h 80"/>
                    <a:gd name="T76" fmla="*/ 36 w 52"/>
                    <a:gd name="T77" fmla="*/ 13 h 80"/>
                    <a:gd name="T78" fmla="*/ 33 w 52"/>
                    <a:gd name="T79" fmla="*/ 11 h 80"/>
                    <a:gd name="T80" fmla="*/ 30 w 52"/>
                    <a:gd name="T81" fmla="*/ 10 h 80"/>
                    <a:gd name="T82" fmla="*/ 27 w 52"/>
                    <a:gd name="T83" fmla="*/ 10 h 80"/>
                    <a:gd name="T84" fmla="*/ 27 w 52"/>
                    <a:gd name="T85" fmla="*/ 10 h 80"/>
                    <a:gd name="T86" fmla="*/ 21 w 52"/>
                    <a:gd name="T87" fmla="*/ 10 h 80"/>
                    <a:gd name="T88" fmla="*/ 18 w 52"/>
                    <a:gd name="T89" fmla="*/ 11 h 80"/>
                    <a:gd name="T90" fmla="*/ 16 w 52"/>
                    <a:gd name="T91" fmla="*/ 13 h 80"/>
                    <a:gd name="T92" fmla="*/ 15 w 52"/>
                    <a:gd name="T93" fmla="*/ 16 h 80"/>
                    <a:gd name="T94" fmla="*/ 14 w 52"/>
                    <a:gd name="T95" fmla="*/ 18 h 80"/>
                    <a:gd name="T96" fmla="*/ 13 w 52"/>
                    <a:gd name="T97" fmla="*/ 21 h 80"/>
                    <a:gd name="T98" fmla="*/ 13 w 52"/>
                    <a:gd name="T99" fmla="*/ 30 h 80"/>
                    <a:gd name="T100" fmla="*/ 13 w 52"/>
                    <a:gd name="T101" fmla="*/ 30 h 80"/>
                    <a:gd name="T102" fmla="*/ 14 w 52"/>
                    <a:gd name="T103" fmla="*/ 37 h 80"/>
                    <a:gd name="T104" fmla="*/ 15 w 52"/>
                    <a:gd name="T105" fmla="*/ 43 h 80"/>
                    <a:gd name="T106" fmla="*/ 17 w 52"/>
                    <a:gd name="T107" fmla="*/ 45 h 80"/>
                    <a:gd name="T108" fmla="*/ 19 w 52"/>
                    <a:gd name="T109" fmla="*/ 46 h 80"/>
                    <a:gd name="T110" fmla="*/ 27 w 52"/>
                    <a:gd name="T111" fmla="*/ 47 h 80"/>
                    <a:gd name="T112" fmla="*/ 27 w 52"/>
                    <a:gd name="T113" fmla="*/ 47 h 80"/>
                    <a:gd name="T114" fmla="*/ 32 w 52"/>
                    <a:gd name="T115" fmla="*/ 46 h 80"/>
                    <a:gd name="T116" fmla="*/ 34 w 52"/>
                    <a:gd name="T117" fmla="*/ 45 h 80"/>
                    <a:gd name="T118" fmla="*/ 36 w 52"/>
                    <a:gd name="T119" fmla="*/ 44 h 80"/>
                    <a:gd name="T120" fmla="*/ 38 w 52"/>
                    <a:gd name="T121" fmla="*/ 38 h 80"/>
                    <a:gd name="T122" fmla="*/ 38 w 52"/>
                    <a:gd name="T123" fmla="*/ 30 h 80"/>
                    <a:gd name="T124" fmla="*/ 38 w 52"/>
                    <a:gd name="T125"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80">
                      <a:moveTo>
                        <a:pt x="13" y="9"/>
                      </a:moveTo>
                      <a:lnTo>
                        <a:pt x="13" y="9"/>
                      </a:lnTo>
                      <a:lnTo>
                        <a:pt x="13" y="9"/>
                      </a:lnTo>
                      <a:lnTo>
                        <a:pt x="16" y="5"/>
                      </a:lnTo>
                      <a:lnTo>
                        <a:pt x="20" y="2"/>
                      </a:lnTo>
                      <a:lnTo>
                        <a:pt x="25" y="0"/>
                      </a:lnTo>
                      <a:lnTo>
                        <a:pt x="30" y="0"/>
                      </a:lnTo>
                      <a:lnTo>
                        <a:pt x="30" y="0"/>
                      </a:lnTo>
                      <a:lnTo>
                        <a:pt x="37" y="0"/>
                      </a:lnTo>
                      <a:lnTo>
                        <a:pt x="42" y="3"/>
                      </a:lnTo>
                      <a:lnTo>
                        <a:pt x="46" y="5"/>
                      </a:lnTo>
                      <a:lnTo>
                        <a:pt x="48" y="9"/>
                      </a:lnTo>
                      <a:lnTo>
                        <a:pt x="51" y="13"/>
                      </a:lnTo>
                      <a:lnTo>
                        <a:pt x="51" y="19"/>
                      </a:lnTo>
                      <a:lnTo>
                        <a:pt x="52" y="30"/>
                      </a:lnTo>
                      <a:lnTo>
                        <a:pt x="52" y="30"/>
                      </a:lnTo>
                      <a:lnTo>
                        <a:pt x="51" y="41"/>
                      </a:lnTo>
                      <a:lnTo>
                        <a:pt x="50" y="46"/>
                      </a:lnTo>
                      <a:lnTo>
                        <a:pt x="48" y="49"/>
                      </a:lnTo>
                      <a:lnTo>
                        <a:pt x="45" y="52"/>
                      </a:lnTo>
                      <a:lnTo>
                        <a:pt x="42" y="54"/>
                      </a:lnTo>
                      <a:lnTo>
                        <a:pt x="37" y="57"/>
                      </a:lnTo>
                      <a:lnTo>
                        <a:pt x="30" y="57"/>
                      </a:lnTo>
                      <a:lnTo>
                        <a:pt x="30" y="57"/>
                      </a:lnTo>
                      <a:lnTo>
                        <a:pt x="25" y="57"/>
                      </a:lnTo>
                      <a:lnTo>
                        <a:pt x="20" y="56"/>
                      </a:lnTo>
                      <a:lnTo>
                        <a:pt x="16" y="53"/>
                      </a:lnTo>
                      <a:lnTo>
                        <a:pt x="14" y="49"/>
                      </a:lnTo>
                      <a:lnTo>
                        <a:pt x="13" y="49"/>
                      </a:lnTo>
                      <a:lnTo>
                        <a:pt x="13" y="80"/>
                      </a:lnTo>
                      <a:lnTo>
                        <a:pt x="0" y="80"/>
                      </a:lnTo>
                      <a:lnTo>
                        <a:pt x="0" y="0"/>
                      </a:lnTo>
                      <a:lnTo>
                        <a:pt x="13" y="0"/>
                      </a:lnTo>
                      <a:lnTo>
                        <a:pt x="13" y="9"/>
                      </a:lnTo>
                      <a:close/>
                      <a:moveTo>
                        <a:pt x="38" y="30"/>
                      </a:moveTo>
                      <a:lnTo>
                        <a:pt x="38" y="30"/>
                      </a:lnTo>
                      <a:lnTo>
                        <a:pt x="38" y="22"/>
                      </a:lnTo>
                      <a:lnTo>
                        <a:pt x="37" y="16"/>
                      </a:lnTo>
                      <a:lnTo>
                        <a:pt x="36" y="13"/>
                      </a:lnTo>
                      <a:lnTo>
                        <a:pt x="33" y="11"/>
                      </a:lnTo>
                      <a:lnTo>
                        <a:pt x="30" y="10"/>
                      </a:lnTo>
                      <a:lnTo>
                        <a:pt x="27" y="10"/>
                      </a:lnTo>
                      <a:lnTo>
                        <a:pt x="27" y="10"/>
                      </a:lnTo>
                      <a:lnTo>
                        <a:pt x="21" y="10"/>
                      </a:lnTo>
                      <a:lnTo>
                        <a:pt x="18" y="11"/>
                      </a:lnTo>
                      <a:lnTo>
                        <a:pt x="16" y="13"/>
                      </a:lnTo>
                      <a:lnTo>
                        <a:pt x="15" y="16"/>
                      </a:lnTo>
                      <a:lnTo>
                        <a:pt x="14" y="18"/>
                      </a:lnTo>
                      <a:lnTo>
                        <a:pt x="13" y="21"/>
                      </a:lnTo>
                      <a:lnTo>
                        <a:pt x="13" y="30"/>
                      </a:lnTo>
                      <a:lnTo>
                        <a:pt x="13" y="30"/>
                      </a:lnTo>
                      <a:lnTo>
                        <a:pt x="14" y="37"/>
                      </a:lnTo>
                      <a:lnTo>
                        <a:pt x="15" y="43"/>
                      </a:lnTo>
                      <a:lnTo>
                        <a:pt x="17" y="45"/>
                      </a:lnTo>
                      <a:lnTo>
                        <a:pt x="19" y="46"/>
                      </a:lnTo>
                      <a:lnTo>
                        <a:pt x="27" y="47"/>
                      </a:lnTo>
                      <a:lnTo>
                        <a:pt x="27" y="47"/>
                      </a:lnTo>
                      <a:lnTo>
                        <a:pt x="32" y="46"/>
                      </a:lnTo>
                      <a:lnTo>
                        <a:pt x="34" y="45"/>
                      </a:lnTo>
                      <a:lnTo>
                        <a:pt x="36" y="44"/>
                      </a:lnTo>
                      <a:lnTo>
                        <a:pt x="38" y="38"/>
                      </a:lnTo>
                      <a:lnTo>
                        <a:pt x="38" y="30"/>
                      </a:lnTo>
                      <a:lnTo>
                        <a:pt x="38" y="30"/>
                      </a:lnTo>
                      <a:close/>
                    </a:path>
                  </a:pathLst>
                </a:custGeom>
                <a:solidFill>
                  <a:srgbClr val="3D6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4" name="Freeform 1684"/>
                <p:cNvSpPr>
                  <a:spLocks noEditPoints="1"/>
                </p:cNvSpPr>
                <p:nvPr/>
              </p:nvSpPr>
              <p:spPr bwMode="auto">
                <a:xfrm>
                  <a:off x="8573949" y="4013426"/>
                  <a:ext cx="80963" cy="127000"/>
                </a:xfrm>
                <a:custGeom>
                  <a:avLst/>
                  <a:gdLst>
                    <a:gd name="T0" fmla="*/ 12 w 51"/>
                    <a:gd name="T1" fmla="*/ 9 h 80"/>
                    <a:gd name="T2" fmla="*/ 12 w 51"/>
                    <a:gd name="T3" fmla="*/ 9 h 80"/>
                    <a:gd name="T4" fmla="*/ 12 w 51"/>
                    <a:gd name="T5" fmla="*/ 9 h 80"/>
                    <a:gd name="T6" fmla="*/ 16 w 51"/>
                    <a:gd name="T7" fmla="*/ 5 h 80"/>
                    <a:gd name="T8" fmla="*/ 20 w 51"/>
                    <a:gd name="T9" fmla="*/ 2 h 80"/>
                    <a:gd name="T10" fmla="*/ 24 w 51"/>
                    <a:gd name="T11" fmla="*/ 0 h 80"/>
                    <a:gd name="T12" fmla="*/ 30 w 51"/>
                    <a:gd name="T13" fmla="*/ 0 h 80"/>
                    <a:gd name="T14" fmla="*/ 30 w 51"/>
                    <a:gd name="T15" fmla="*/ 0 h 80"/>
                    <a:gd name="T16" fmla="*/ 37 w 51"/>
                    <a:gd name="T17" fmla="*/ 0 h 80"/>
                    <a:gd name="T18" fmla="*/ 42 w 51"/>
                    <a:gd name="T19" fmla="*/ 3 h 80"/>
                    <a:gd name="T20" fmla="*/ 46 w 51"/>
                    <a:gd name="T21" fmla="*/ 5 h 80"/>
                    <a:gd name="T22" fmla="*/ 48 w 51"/>
                    <a:gd name="T23" fmla="*/ 9 h 80"/>
                    <a:gd name="T24" fmla="*/ 50 w 51"/>
                    <a:gd name="T25" fmla="*/ 13 h 80"/>
                    <a:gd name="T26" fmla="*/ 51 w 51"/>
                    <a:gd name="T27" fmla="*/ 19 h 80"/>
                    <a:gd name="T28" fmla="*/ 51 w 51"/>
                    <a:gd name="T29" fmla="*/ 30 h 80"/>
                    <a:gd name="T30" fmla="*/ 51 w 51"/>
                    <a:gd name="T31" fmla="*/ 30 h 80"/>
                    <a:gd name="T32" fmla="*/ 50 w 51"/>
                    <a:gd name="T33" fmla="*/ 41 h 80"/>
                    <a:gd name="T34" fmla="*/ 49 w 51"/>
                    <a:gd name="T35" fmla="*/ 46 h 80"/>
                    <a:gd name="T36" fmla="*/ 48 w 51"/>
                    <a:gd name="T37" fmla="*/ 49 h 80"/>
                    <a:gd name="T38" fmla="*/ 45 w 51"/>
                    <a:gd name="T39" fmla="*/ 52 h 80"/>
                    <a:gd name="T40" fmla="*/ 42 w 51"/>
                    <a:gd name="T41" fmla="*/ 54 h 80"/>
                    <a:gd name="T42" fmla="*/ 36 w 51"/>
                    <a:gd name="T43" fmla="*/ 57 h 80"/>
                    <a:gd name="T44" fmla="*/ 30 w 51"/>
                    <a:gd name="T45" fmla="*/ 57 h 80"/>
                    <a:gd name="T46" fmla="*/ 30 w 51"/>
                    <a:gd name="T47" fmla="*/ 57 h 80"/>
                    <a:gd name="T48" fmla="*/ 25 w 51"/>
                    <a:gd name="T49" fmla="*/ 57 h 80"/>
                    <a:gd name="T50" fmla="*/ 20 w 51"/>
                    <a:gd name="T51" fmla="*/ 56 h 80"/>
                    <a:gd name="T52" fmla="*/ 17 w 51"/>
                    <a:gd name="T53" fmla="*/ 53 h 80"/>
                    <a:gd name="T54" fmla="*/ 14 w 51"/>
                    <a:gd name="T55" fmla="*/ 49 h 80"/>
                    <a:gd name="T56" fmla="*/ 12 w 51"/>
                    <a:gd name="T57" fmla="*/ 49 h 80"/>
                    <a:gd name="T58" fmla="*/ 12 w 51"/>
                    <a:gd name="T59" fmla="*/ 80 h 80"/>
                    <a:gd name="T60" fmla="*/ 0 w 51"/>
                    <a:gd name="T61" fmla="*/ 80 h 80"/>
                    <a:gd name="T62" fmla="*/ 0 w 51"/>
                    <a:gd name="T63" fmla="*/ 0 h 80"/>
                    <a:gd name="T64" fmla="*/ 12 w 51"/>
                    <a:gd name="T65" fmla="*/ 0 h 80"/>
                    <a:gd name="T66" fmla="*/ 12 w 51"/>
                    <a:gd name="T67" fmla="*/ 9 h 80"/>
                    <a:gd name="T68" fmla="*/ 38 w 51"/>
                    <a:gd name="T69" fmla="*/ 30 h 80"/>
                    <a:gd name="T70" fmla="*/ 38 w 51"/>
                    <a:gd name="T71" fmla="*/ 30 h 80"/>
                    <a:gd name="T72" fmla="*/ 38 w 51"/>
                    <a:gd name="T73" fmla="*/ 22 h 80"/>
                    <a:gd name="T74" fmla="*/ 36 w 51"/>
                    <a:gd name="T75" fmla="*/ 16 h 80"/>
                    <a:gd name="T76" fmla="*/ 35 w 51"/>
                    <a:gd name="T77" fmla="*/ 13 h 80"/>
                    <a:gd name="T78" fmla="*/ 33 w 51"/>
                    <a:gd name="T79" fmla="*/ 11 h 80"/>
                    <a:gd name="T80" fmla="*/ 30 w 51"/>
                    <a:gd name="T81" fmla="*/ 10 h 80"/>
                    <a:gd name="T82" fmla="*/ 27 w 51"/>
                    <a:gd name="T83" fmla="*/ 10 h 80"/>
                    <a:gd name="T84" fmla="*/ 27 w 51"/>
                    <a:gd name="T85" fmla="*/ 10 h 80"/>
                    <a:gd name="T86" fmla="*/ 22 w 51"/>
                    <a:gd name="T87" fmla="*/ 10 h 80"/>
                    <a:gd name="T88" fmla="*/ 19 w 51"/>
                    <a:gd name="T89" fmla="*/ 11 h 80"/>
                    <a:gd name="T90" fmla="*/ 16 w 51"/>
                    <a:gd name="T91" fmla="*/ 13 h 80"/>
                    <a:gd name="T92" fmla="*/ 15 w 51"/>
                    <a:gd name="T93" fmla="*/ 16 h 80"/>
                    <a:gd name="T94" fmla="*/ 14 w 51"/>
                    <a:gd name="T95" fmla="*/ 18 h 80"/>
                    <a:gd name="T96" fmla="*/ 14 w 51"/>
                    <a:gd name="T97" fmla="*/ 21 h 80"/>
                    <a:gd name="T98" fmla="*/ 12 w 51"/>
                    <a:gd name="T99" fmla="*/ 30 h 80"/>
                    <a:gd name="T100" fmla="*/ 12 w 51"/>
                    <a:gd name="T101" fmla="*/ 30 h 80"/>
                    <a:gd name="T102" fmla="*/ 14 w 51"/>
                    <a:gd name="T103" fmla="*/ 37 h 80"/>
                    <a:gd name="T104" fmla="*/ 16 w 51"/>
                    <a:gd name="T105" fmla="*/ 43 h 80"/>
                    <a:gd name="T106" fmla="*/ 17 w 51"/>
                    <a:gd name="T107" fmla="*/ 45 h 80"/>
                    <a:gd name="T108" fmla="*/ 19 w 51"/>
                    <a:gd name="T109" fmla="*/ 46 h 80"/>
                    <a:gd name="T110" fmla="*/ 27 w 51"/>
                    <a:gd name="T111" fmla="*/ 47 h 80"/>
                    <a:gd name="T112" fmla="*/ 27 w 51"/>
                    <a:gd name="T113" fmla="*/ 47 h 80"/>
                    <a:gd name="T114" fmla="*/ 32 w 51"/>
                    <a:gd name="T115" fmla="*/ 46 h 80"/>
                    <a:gd name="T116" fmla="*/ 34 w 51"/>
                    <a:gd name="T117" fmla="*/ 45 h 80"/>
                    <a:gd name="T118" fmla="*/ 35 w 51"/>
                    <a:gd name="T119" fmla="*/ 44 h 80"/>
                    <a:gd name="T120" fmla="*/ 37 w 51"/>
                    <a:gd name="T121" fmla="*/ 38 h 80"/>
                    <a:gd name="T122" fmla="*/ 38 w 51"/>
                    <a:gd name="T123" fmla="*/ 30 h 80"/>
                    <a:gd name="T124" fmla="*/ 38 w 51"/>
                    <a:gd name="T125"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80">
                      <a:moveTo>
                        <a:pt x="12" y="9"/>
                      </a:moveTo>
                      <a:lnTo>
                        <a:pt x="12" y="9"/>
                      </a:lnTo>
                      <a:lnTo>
                        <a:pt x="12" y="9"/>
                      </a:lnTo>
                      <a:lnTo>
                        <a:pt x="16" y="5"/>
                      </a:lnTo>
                      <a:lnTo>
                        <a:pt x="20" y="2"/>
                      </a:lnTo>
                      <a:lnTo>
                        <a:pt x="24" y="0"/>
                      </a:lnTo>
                      <a:lnTo>
                        <a:pt x="30" y="0"/>
                      </a:lnTo>
                      <a:lnTo>
                        <a:pt x="30" y="0"/>
                      </a:lnTo>
                      <a:lnTo>
                        <a:pt x="37" y="0"/>
                      </a:lnTo>
                      <a:lnTo>
                        <a:pt x="42" y="3"/>
                      </a:lnTo>
                      <a:lnTo>
                        <a:pt x="46" y="5"/>
                      </a:lnTo>
                      <a:lnTo>
                        <a:pt x="48" y="9"/>
                      </a:lnTo>
                      <a:lnTo>
                        <a:pt x="50" y="13"/>
                      </a:lnTo>
                      <a:lnTo>
                        <a:pt x="51" y="19"/>
                      </a:lnTo>
                      <a:lnTo>
                        <a:pt x="51" y="30"/>
                      </a:lnTo>
                      <a:lnTo>
                        <a:pt x="51" y="30"/>
                      </a:lnTo>
                      <a:lnTo>
                        <a:pt x="50" y="41"/>
                      </a:lnTo>
                      <a:lnTo>
                        <a:pt x="49" y="46"/>
                      </a:lnTo>
                      <a:lnTo>
                        <a:pt x="48" y="49"/>
                      </a:lnTo>
                      <a:lnTo>
                        <a:pt x="45" y="52"/>
                      </a:lnTo>
                      <a:lnTo>
                        <a:pt x="42" y="54"/>
                      </a:lnTo>
                      <a:lnTo>
                        <a:pt x="36" y="57"/>
                      </a:lnTo>
                      <a:lnTo>
                        <a:pt x="30" y="57"/>
                      </a:lnTo>
                      <a:lnTo>
                        <a:pt x="30" y="57"/>
                      </a:lnTo>
                      <a:lnTo>
                        <a:pt x="25" y="57"/>
                      </a:lnTo>
                      <a:lnTo>
                        <a:pt x="20" y="56"/>
                      </a:lnTo>
                      <a:lnTo>
                        <a:pt x="17" y="53"/>
                      </a:lnTo>
                      <a:lnTo>
                        <a:pt x="14" y="49"/>
                      </a:lnTo>
                      <a:lnTo>
                        <a:pt x="12" y="49"/>
                      </a:lnTo>
                      <a:lnTo>
                        <a:pt x="12" y="80"/>
                      </a:lnTo>
                      <a:lnTo>
                        <a:pt x="0" y="80"/>
                      </a:lnTo>
                      <a:lnTo>
                        <a:pt x="0" y="0"/>
                      </a:lnTo>
                      <a:lnTo>
                        <a:pt x="12" y="0"/>
                      </a:lnTo>
                      <a:lnTo>
                        <a:pt x="12" y="9"/>
                      </a:lnTo>
                      <a:close/>
                      <a:moveTo>
                        <a:pt x="38" y="30"/>
                      </a:moveTo>
                      <a:lnTo>
                        <a:pt x="38" y="30"/>
                      </a:lnTo>
                      <a:lnTo>
                        <a:pt x="38" y="22"/>
                      </a:lnTo>
                      <a:lnTo>
                        <a:pt x="36" y="16"/>
                      </a:lnTo>
                      <a:lnTo>
                        <a:pt x="35" y="13"/>
                      </a:lnTo>
                      <a:lnTo>
                        <a:pt x="33" y="11"/>
                      </a:lnTo>
                      <a:lnTo>
                        <a:pt x="30" y="10"/>
                      </a:lnTo>
                      <a:lnTo>
                        <a:pt x="27" y="10"/>
                      </a:lnTo>
                      <a:lnTo>
                        <a:pt x="27" y="10"/>
                      </a:lnTo>
                      <a:lnTo>
                        <a:pt x="22" y="10"/>
                      </a:lnTo>
                      <a:lnTo>
                        <a:pt x="19" y="11"/>
                      </a:lnTo>
                      <a:lnTo>
                        <a:pt x="16" y="13"/>
                      </a:lnTo>
                      <a:lnTo>
                        <a:pt x="15" y="16"/>
                      </a:lnTo>
                      <a:lnTo>
                        <a:pt x="14" y="18"/>
                      </a:lnTo>
                      <a:lnTo>
                        <a:pt x="14" y="21"/>
                      </a:lnTo>
                      <a:lnTo>
                        <a:pt x="12" y="30"/>
                      </a:lnTo>
                      <a:lnTo>
                        <a:pt x="12" y="30"/>
                      </a:lnTo>
                      <a:lnTo>
                        <a:pt x="14" y="37"/>
                      </a:lnTo>
                      <a:lnTo>
                        <a:pt x="16" y="43"/>
                      </a:lnTo>
                      <a:lnTo>
                        <a:pt x="17" y="45"/>
                      </a:lnTo>
                      <a:lnTo>
                        <a:pt x="19" y="46"/>
                      </a:lnTo>
                      <a:lnTo>
                        <a:pt x="27" y="47"/>
                      </a:lnTo>
                      <a:lnTo>
                        <a:pt x="27" y="47"/>
                      </a:lnTo>
                      <a:lnTo>
                        <a:pt x="32" y="46"/>
                      </a:lnTo>
                      <a:lnTo>
                        <a:pt x="34" y="45"/>
                      </a:lnTo>
                      <a:lnTo>
                        <a:pt x="35" y="44"/>
                      </a:lnTo>
                      <a:lnTo>
                        <a:pt x="37" y="38"/>
                      </a:lnTo>
                      <a:lnTo>
                        <a:pt x="38" y="30"/>
                      </a:lnTo>
                      <a:lnTo>
                        <a:pt x="38" y="30"/>
                      </a:lnTo>
                      <a:close/>
                    </a:path>
                  </a:pathLst>
                </a:custGeom>
                <a:solidFill>
                  <a:srgbClr val="3D6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71" name="Gruppieren 370"/>
              <p:cNvGrpSpPr/>
              <p:nvPr/>
            </p:nvGrpSpPr>
            <p:grpSpPr>
              <a:xfrm>
                <a:off x="8804137" y="3845151"/>
                <a:ext cx="398463" cy="396875"/>
                <a:chOff x="8804137" y="3845151"/>
                <a:chExt cx="398463" cy="396875"/>
              </a:xfrm>
            </p:grpSpPr>
            <p:sp>
              <p:nvSpPr>
                <p:cNvPr id="377" name="Freeform 1685"/>
                <p:cNvSpPr>
                  <a:spLocks/>
                </p:cNvSpPr>
                <p:nvPr/>
              </p:nvSpPr>
              <p:spPr bwMode="auto">
                <a:xfrm>
                  <a:off x="8804137" y="3845151"/>
                  <a:ext cx="398463" cy="396875"/>
                </a:xfrm>
                <a:custGeom>
                  <a:avLst/>
                  <a:gdLst>
                    <a:gd name="T0" fmla="*/ 37 w 251"/>
                    <a:gd name="T1" fmla="*/ 0 h 250"/>
                    <a:gd name="T2" fmla="*/ 37 w 251"/>
                    <a:gd name="T3" fmla="*/ 0 h 250"/>
                    <a:gd name="T4" fmla="*/ 32 w 251"/>
                    <a:gd name="T5" fmla="*/ 1 h 250"/>
                    <a:gd name="T6" fmla="*/ 25 w 251"/>
                    <a:gd name="T7" fmla="*/ 2 h 250"/>
                    <a:gd name="T8" fmla="*/ 19 w 251"/>
                    <a:gd name="T9" fmla="*/ 4 h 250"/>
                    <a:gd name="T10" fmla="*/ 12 w 251"/>
                    <a:gd name="T11" fmla="*/ 8 h 250"/>
                    <a:gd name="T12" fmla="*/ 9 w 251"/>
                    <a:gd name="T13" fmla="*/ 11 h 250"/>
                    <a:gd name="T14" fmla="*/ 7 w 251"/>
                    <a:gd name="T15" fmla="*/ 15 h 250"/>
                    <a:gd name="T16" fmla="*/ 5 w 251"/>
                    <a:gd name="T17" fmla="*/ 19 h 250"/>
                    <a:gd name="T18" fmla="*/ 2 w 251"/>
                    <a:gd name="T19" fmla="*/ 24 h 250"/>
                    <a:gd name="T20" fmla="*/ 1 w 251"/>
                    <a:gd name="T21" fmla="*/ 30 h 250"/>
                    <a:gd name="T22" fmla="*/ 0 w 251"/>
                    <a:gd name="T23" fmla="*/ 36 h 250"/>
                    <a:gd name="T24" fmla="*/ 0 w 251"/>
                    <a:gd name="T25" fmla="*/ 213 h 250"/>
                    <a:gd name="T26" fmla="*/ 0 w 251"/>
                    <a:gd name="T27" fmla="*/ 213 h 250"/>
                    <a:gd name="T28" fmla="*/ 1 w 251"/>
                    <a:gd name="T29" fmla="*/ 220 h 250"/>
                    <a:gd name="T30" fmla="*/ 2 w 251"/>
                    <a:gd name="T31" fmla="*/ 225 h 250"/>
                    <a:gd name="T32" fmla="*/ 6 w 251"/>
                    <a:gd name="T33" fmla="*/ 232 h 250"/>
                    <a:gd name="T34" fmla="*/ 10 w 251"/>
                    <a:gd name="T35" fmla="*/ 238 h 250"/>
                    <a:gd name="T36" fmla="*/ 12 w 251"/>
                    <a:gd name="T37" fmla="*/ 241 h 250"/>
                    <a:gd name="T38" fmla="*/ 16 w 251"/>
                    <a:gd name="T39" fmla="*/ 245 h 250"/>
                    <a:gd name="T40" fmla="*/ 20 w 251"/>
                    <a:gd name="T41" fmla="*/ 247 h 250"/>
                    <a:gd name="T42" fmla="*/ 25 w 251"/>
                    <a:gd name="T43" fmla="*/ 248 h 250"/>
                    <a:gd name="T44" fmla="*/ 30 w 251"/>
                    <a:gd name="T45" fmla="*/ 250 h 250"/>
                    <a:gd name="T46" fmla="*/ 37 w 251"/>
                    <a:gd name="T47" fmla="*/ 250 h 250"/>
                    <a:gd name="T48" fmla="*/ 215 w 251"/>
                    <a:gd name="T49" fmla="*/ 250 h 250"/>
                    <a:gd name="T50" fmla="*/ 215 w 251"/>
                    <a:gd name="T51" fmla="*/ 250 h 250"/>
                    <a:gd name="T52" fmla="*/ 220 w 251"/>
                    <a:gd name="T53" fmla="*/ 249 h 250"/>
                    <a:gd name="T54" fmla="*/ 226 w 251"/>
                    <a:gd name="T55" fmla="*/ 248 h 250"/>
                    <a:gd name="T56" fmla="*/ 232 w 251"/>
                    <a:gd name="T57" fmla="*/ 246 h 250"/>
                    <a:gd name="T58" fmla="*/ 240 w 251"/>
                    <a:gd name="T59" fmla="*/ 241 h 250"/>
                    <a:gd name="T60" fmla="*/ 242 w 251"/>
                    <a:gd name="T61" fmla="*/ 238 h 250"/>
                    <a:gd name="T62" fmla="*/ 245 w 251"/>
                    <a:gd name="T63" fmla="*/ 235 h 250"/>
                    <a:gd name="T64" fmla="*/ 247 w 251"/>
                    <a:gd name="T65" fmla="*/ 231 h 250"/>
                    <a:gd name="T66" fmla="*/ 250 w 251"/>
                    <a:gd name="T67" fmla="*/ 225 h 250"/>
                    <a:gd name="T68" fmla="*/ 251 w 251"/>
                    <a:gd name="T69" fmla="*/ 220 h 250"/>
                    <a:gd name="T70" fmla="*/ 251 w 251"/>
                    <a:gd name="T71" fmla="*/ 213 h 250"/>
                    <a:gd name="T72" fmla="*/ 251 w 251"/>
                    <a:gd name="T73" fmla="*/ 36 h 250"/>
                    <a:gd name="T74" fmla="*/ 251 w 251"/>
                    <a:gd name="T75" fmla="*/ 36 h 250"/>
                    <a:gd name="T76" fmla="*/ 251 w 251"/>
                    <a:gd name="T77" fmla="*/ 30 h 250"/>
                    <a:gd name="T78" fmla="*/ 249 w 251"/>
                    <a:gd name="T79" fmla="*/ 24 h 250"/>
                    <a:gd name="T80" fmla="*/ 246 w 251"/>
                    <a:gd name="T81" fmla="*/ 18 h 250"/>
                    <a:gd name="T82" fmla="*/ 242 w 251"/>
                    <a:gd name="T83" fmla="*/ 11 h 250"/>
                    <a:gd name="T84" fmla="*/ 239 w 251"/>
                    <a:gd name="T85" fmla="*/ 8 h 250"/>
                    <a:gd name="T86" fmla="*/ 236 w 251"/>
                    <a:gd name="T87" fmla="*/ 5 h 250"/>
                    <a:gd name="T88" fmla="*/ 231 w 251"/>
                    <a:gd name="T89" fmla="*/ 3 h 250"/>
                    <a:gd name="T90" fmla="*/ 227 w 251"/>
                    <a:gd name="T91" fmla="*/ 2 h 250"/>
                    <a:gd name="T92" fmla="*/ 222 w 251"/>
                    <a:gd name="T93" fmla="*/ 1 h 250"/>
                    <a:gd name="T94" fmla="*/ 215 w 251"/>
                    <a:gd name="T95" fmla="*/ 0 h 250"/>
                    <a:gd name="T96" fmla="*/ 37 w 251"/>
                    <a:gd name="T9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1" h="250">
                      <a:moveTo>
                        <a:pt x="37" y="0"/>
                      </a:moveTo>
                      <a:lnTo>
                        <a:pt x="37" y="0"/>
                      </a:lnTo>
                      <a:lnTo>
                        <a:pt x="32" y="1"/>
                      </a:lnTo>
                      <a:lnTo>
                        <a:pt x="25" y="2"/>
                      </a:lnTo>
                      <a:lnTo>
                        <a:pt x="19" y="4"/>
                      </a:lnTo>
                      <a:lnTo>
                        <a:pt x="12" y="8"/>
                      </a:lnTo>
                      <a:lnTo>
                        <a:pt x="9" y="11"/>
                      </a:lnTo>
                      <a:lnTo>
                        <a:pt x="7" y="15"/>
                      </a:lnTo>
                      <a:lnTo>
                        <a:pt x="5" y="19"/>
                      </a:lnTo>
                      <a:lnTo>
                        <a:pt x="2" y="24"/>
                      </a:lnTo>
                      <a:lnTo>
                        <a:pt x="1" y="30"/>
                      </a:lnTo>
                      <a:lnTo>
                        <a:pt x="0" y="36"/>
                      </a:lnTo>
                      <a:lnTo>
                        <a:pt x="0" y="213"/>
                      </a:lnTo>
                      <a:lnTo>
                        <a:pt x="0" y="213"/>
                      </a:lnTo>
                      <a:lnTo>
                        <a:pt x="1" y="220"/>
                      </a:lnTo>
                      <a:lnTo>
                        <a:pt x="2" y="225"/>
                      </a:lnTo>
                      <a:lnTo>
                        <a:pt x="6" y="232"/>
                      </a:lnTo>
                      <a:lnTo>
                        <a:pt x="10" y="238"/>
                      </a:lnTo>
                      <a:lnTo>
                        <a:pt x="12" y="241"/>
                      </a:lnTo>
                      <a:lnTo>
                        <a:pt x="16" y="245"/>
                      </a:lnTo>
                      <a:lnTo>
                        <a:pt x="20" y="247"/>
                      </a:lnTo>
                      <a:lnTo>
                        <a:pt x="25" y="248"/>
                      </a:lnTo>
                      <a:lnTo>
                        <a:pt x="30" y="250"/>
                      </a:lnTo>
                      <a:lnTo>
                        <a:pt x="37" y="250"/>
                      </a:lnTo>
                      <a:lnTo>
                        <a:pt x="215" y="250"/>
                      </a:lnTo>
                      <a:lnTo>
                        <a:pt x="215" y="250"/>
                      </a:lnTo>
                      <a:lnTo>
                        <a:pt x="220" y="249"/>
                      </a:lnTo>
                      <a:lnTo>
                        <a:pt x="226" y="248"/>
                      </a:lnTo>
                      <a:lnTo>
                        <a:pt x="232" y="246"/>
                      </a:lnTo>
                      <a:lnTo>
                        <a:pt x="240" y="241"/>
                      </a:lnTo>
                      <a:lnTo>
                        <a:pt x="242" y="238"/>
                      </a:lnTo>
                      <a:lnTo>
                        <a:pt x="245" y="235"/>
                      </a:lnTo>
                      <a:lnTo>
                        <a:pt x="247" y="231"/>
                      </a:lnTo>
                      <a:lnTo>
                        <a:pt x="250" y="225"/>
                      </a:lnTo>
                      <a:lnTo>
                        <a:pt x="251" y="220"/>
                      </a:lnTo>
                      <a:lnTo>
                        <a:pt x="251" y="213"/>
                      </a:lnTo>
                      <a:lnTo>
                        <a:pt x="251" y="36"/>
                      </a:lnTo>
                      <a:lnTo>
                        <a:pt x="251" y="36"/>
                      </a:lnTo>
                      <a:lnTo>
                        <a:pt x="251" y="30"/>
                      </a:lnTo>
                      <a:lnTo>
                        <a:pt x="249" y="24"/>
                      </a:lnTo>
                      <a:lnTo>
                        <a:pt x="246" y="18"/>
                      </a:lnTo>
                      <a:lnTo>
                        <a:pt x="242" y="11"/>
                      </a:lnTo>
                      <a:lnTo>
                        <a:pt x="239" y="8"/>
                      </a:lnTo>
                      <a:lnTo>
                        <a:pt x="236" y="5"/>
                      </a:lnTo>
                      <a:lnTo>
                        <a:pt x="231" y="3"/>
                      </a:lnTo>
                      <a:lnTo>
                        <a:pt x="227" y="2"/>
                      </a:lnTo>
                      <a:lnTo>
                        <a:pt x="222" y="1"/>
                      </a:lnTo>
                      <a:lnTo>
                        <a:pt x="215" y="0"/>
                      </a:lnTo>
                      <a:lnTo>
                        <a:pt x="37" y="0"/>
                      </a:lnTo>
                      <a:close/>
                    </a:path>
                  </a:pathLst>
                </a:custGeom>
                <a:solidFill>
                  <a:srgbClr val="8BA4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8" name="Freeform 1686"/>
                <p:cNvSpPr>
                  <a:spLocks noEditPoints="1"/>
                </p:cNvSpPr>
                <p:nvPr/>
              </p:nvSpPr>
              <p:spPr bwMode="auto">
                <a:xfrm>
                  <a:off x="8848587" y="3973738"/>
                  <a:ext cx="120650" cy="123825"/>
                </a:xfrm>
                <a:custGeom>
                  <a:avLst/>
                  <a:gdLst>
                    <a:gd name="T0" fmla="*/ 21 w 76"/>
                    <a:gd name="T1" fmla="*/ 63 h 78"/>
                    <a:gd name="T2" fmla="*/ 15 w 76"/>
                    <a:gd name="T3" fmla="*/ 78 h 78"/>
                    <a:gd name="T4" fmla="*/ 0 w 76"/>
                    <a:gd name="T5" fmla="*/ 78 h 78"/>
                    <a:gd name="T6" fmla="*/ 26 w 76"/>
                    <a:gd name="T7" fmla="*/ 0 h 78"/>
                    <a:gd name="T8" fmla="*/ 49 w 76"/>
                    <a:gd name="T9" fmla="*/ 0 h 78"/>
                    <a:gd name="T10" fmla="*/ 76 w 76"/>
                    <a:gd name="T11" fmla="*/ 78 h 78"/>
                    <a:gd name="T12" fmla="*/ 60 w 76"/>
                    <a:gd name="T13" fmla="*/ 78 h 78"/>
                    <a:gd name="T14" fmla="*/ 55 w 76"/>
                    <a:gd name="T15" fmla="*/ 63 h 78"/>
                    <a:gd name="T16" fmla="*/ 21 w 76"/>
                    <a:gd name="T17" fmla="*/ 63 h 78"/>
                    <a:gd name="T18" fmla="*/ 38 w 76"/>
                    <a:gd name="T19" fmla="*/ 11 h 78"/>
                    <a:gd name="T20" fmla="*/ 38 w 76"/>
                    <a:gd name="T21" fmla="*/ 11 h 78"/>
                    <a:gd name="T22" fmla="*/ 24 w 76"/>
                    <a:gd name="T23" fmla="*/ 52 h 78"/>
                    <a:gd name="T24" fmla="*/ 51 w 76"/>
                    <a:gd name="T25" fmla="*/ 52 h 78"/>
                    <a:gd name="T26" fmla="*/ 38 w 76"/>
                    <a:gd name="T27" fmla="*/ 1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8">
                      <a:moveTo>
                        <a:pt x="21" y="63"/>
                      </a:moveTo>
                      <a:lnTo>
                        <a:pt x="15" y="78"/>
                      </a:lnTo>
                      <a:lnTo>
                        <a:pt x="0" y="78"/>
                      </a:lnTo>
                      <a:lnTo>
                        <a:pt x="26" y="0"/>
                      </a:lnTo>
                      <a:lnTo>
                        <a:pt x="49" y="0"/>
                      </a:lnTo>
                      <a:lnTo>
                        <a:pt x="76" y="78"/>
                      </a:lnTo>
                      <a:lnTo>
                        <a:pt x="60" y="78"/>
                      </a:lnTo>
                      <a:lnTo>
                        <a:pt x="55" y="63"/>
                      </a:lnTo>
                      <a:lnTo>
                        <a:pt x="21" y="63"/>
                      </a:lnTo>
                      <a:close/>
                      <a:moveTo>
                        <a:pt x="38" y="11"/>
                      </a:moveTo>
                      <a:lnTo>
                        <a:pt x="38" y="11"/>
                      </a:lnTo>
                      <a:lnTo>
                        <a:pt x="24" y="52"/>
                      </a:lnTo>
                      <a:lnTo>
                        <a:pt x="51" y="52"/>
                      </a:lnTo>
                      <a:lnTo>
                        <a:pt x="38" y="11"/>
                      </a:lnTo>
                      <a:close/>
                    </a:path>
                  </a:pathLst>
                </a:custGeom>
                <a:solidFill>
                  <a:srgbClr val="3D6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9" name="Freeform 1687"/>
                <p:cNvSpPr>
                  <a:spLocks noEditPoints="1"/>
                </p:cNvSpPr>
                <p:nvPr/>
              </p:nvSpPr>
              <p:spPr bwMode="auto">
                <a:xfrm>
                  <a:off x="8977175" y="4008663"/>
                  <a:ext cx="82550" cy="127000"/>
                </a:xfrm>
                <a:custGeom>
                  <a:avLst/>
                  <a:gdLst>
                    <a:gd name="T0" fmla="*/ 13 w 52"/>
                    <a:gd name="T1" fmla="*/ 10 h 80"/>
                    <a:gd name="T2" fmla="*/ 13 w 52"/>
                    <a:gd name="T3" fmla="*/ 10 h 80"/>
                    <a:gd name="T4" fmla="*/ 13 w 52"/>
                    <a:gd name="T5" fmla="*/ 10 h 80"/>
                    <a:gd name="T6" fmla="*/ 16 w 52"/>
                    <a:gd name="T7" fmla="*/ 6 h 80"/>
                    <a:gd name="T8" fmla="*/ 21 w 52"/>
                    <a:gd name="T9" fmla="*/ 2 h 80"/>
                    <a:gd name="T10" fmla="*/ 25 w 52"/>
                    <a:gd name="T11" fmla="*/ 1 h 80"/>
                    <a:gd name="T12" fmla="*/ 31 w 52"/>
                    <a:gd name="T13" fmla="*/ 0 h 80"/>
                    <a:gd name="T14" fmla="*/ 31 w 52"/>
                    <a:gd name="T15" fmla="*/ 0 h 80"/>
                    <a:gd name="T16" fmla="*/ 38 w 52"/>
                    <a:gd name="T17" fmla="*/ 1 h 80"/>
                    <a:gd name="T18" fmla="*/ 43 w 52"/>
                    <a:gd name="T19" fmla="*/ 3 h 80"/>
                    <a:gd name="T20" fmla="*/ 47 w 52"/>
                    <a:gd name="T21" fmla="*/ 6 h 80"/>
                    <a:gd name="T22" fmla="*/ 49 w 52"/>
                    <a:gd name="T23" fmla="*/ 9 h 80"/>
                    <a:gd name="T24" fmla="*/ 51 w 52"/>
                    <a:gd name="T25" fmla="*/ 13 h 80"/>
                    <a:gd name="T26" fmla="*/ 52 w 52"/>
                    <a:gd name="T27" fmla="*/ 19 h 80"/>
                    <a:gd name="T28" fmla="*/ 52 w 52"/>
                    <a:gd name="T29" fmla="*/ 30 h 80"/>
                    <a:gd name="T30" fmla="*/ 52 w 52"/>
                    <a:gd name="T31" fmla="*/ 30 h 80"/>
                    <a:gd name="T32" fmla="*/ 51 w 52"/>
                    <a:gd name="T33" fmla="*/ 41 h 80"/>
                    <a:gd name="T34" fmla="*/ 51 w 52"/>
                    <a:gd name="T35" fmla="*/ 47 h 80"/>
                    <a:gd name="T36" fmla="*/ 49 w 52"/>
                    <a:gd name="T37" fmla="*/ 50 h 80"/>
                    <a:gd name="T38" fmla="*/ 46 w 52"/>
                    <a:gd name="T39" fmla="*/ 53 h 80"/>
                    <a:gd name="T40" fmla="*/ 42 w 52"/>
                    <a:gd name="T41" fmla="*/ 55 h 80"/>
                    <a:gd name="T42" fmla="*/ 37 w 52"/>
                    <a:gd name="T43" fmla="*/ 56 h 80"/>
                    <a:gd name="T44" fmla="*/ 31 w 52"/>
                    <a:gd name="T45" fmla="*/ 57 h 80"/>
                    <a:gd name="T46" fmla="*/ 31 w 52"/>
                    <a:gd name="T47" fmla="*/ 57 h 80"/>
                    <a:gd name="T48" fmla="*/ 26 w 52"/>
                    <a:gd name="T49" fmla="*/ 57 h 80"/>
                    <a:gd name="T50" fmla="*/ 21 w 52"/>
                    <a:gd name="T51" fmla="*/ 56 h 80"/>
                    <a:gd name="T52" fmla="*/ 18 w 52"/>
                    <a:gd name="T53" fmla="*/ 53 h 80"/>
                    <a:gd name="T54" fmla="*/ 14 w 52"/>
                    <a:gd name="T55" fmla="*/ 49 h 80"/>
                    <a:gd name="T56" fmla="*/ 14 w 52"/>
                    <a:gd name="T57" fmla="*/ 49 h 80"/>
                    <a:gd name="T58" fmla="*/ 14 w 52"/>
                    <a:gd name="T59" fmla="*/ 80 h 80"/>
                    <a:gd name="T60" fmla="*/ 0 w 52"/>
                    <a:gd name="T61" fmla="*/ 80 h 80"/>
                    <a:gd name="T62" fmla="*/ 0 w 52"/>
                    <a:gd name="T63" fmla="*/ 1 h 80"/>
                    <a:gd name="T64" fmla="*/ 14 w 52"/>
                    <a:gd name="T65" fmla="*/ 1 h 80"/>
                    <a:gd name="T66" fmla="*/ 13 w 52"/>
                    <a:gd name="T67" fmla="*/ 10 h 80"/>
                    <a:gd name="T68" fmla="*/ 39 w 52"/>
                    <a:gd name="T69" fmla="*/ 30 h 80"/>
                    <a:gd name="T70" fmla="*/ 39 w 52"/>
                    <a:gd name="T71" fmla="*/ 30 h 80"/>
                    <a:gd name="T72" fmla="*/ 39 w 52"/>
                    <a:gd name="T73" fmla="*/ 22 h 80"/>
                    <a:gd name="T74" fmla="*/ 38 w 52"/>
                    <a:gd name="T75" fmla="*/ 16 h 80"/>
                    <a:gd name="T76" fmla="*/ 36 w 52"/>
                    <a:gd name="T77" fmla="*/ 14 h 80"/>
                    <a:gd name="T78" fmla="*/ 34 w 52"/>
                    <a:gd name="T79" fmla="*/ 12 h 80"/>
                    <a:gd name="T80" fmla="*/ 32 w 52"/>
                    <a:gd name="T81" fmla="*/ 11 h 80"/>
                    <a:gd name="T82" fmla="*/ 27 w 52"/>
                    <a:gd name="T83" fmla="*/ 11 h 80"/>
                    <a:gd name="T84" fmla="*/ 27 w 52"/>
                    <a:gd name="T85" fmla="*/ 11 h 80"/>
                    <a:gd name="T86" fmla="*/ 23 w 52"/>
                    <a:gd name="T87" fmla="*/ 11 h 80"/>
                    <a:gd name="T88" fmla="*/ 20 w 52"/>
                    <a:gd name="T89" fmla="*/ 12 h 80"/>
                    <a:gd name="T90" fmla="*/ 16 w 52"/>
                    <a:gd name="T91" fmla="*/ 13 h 80"/>
                    <a:gd name="T92" fmla="*/ 15 w 52"/>
                    <a:gd name="T93" fmla="*/ 15 h 80"/>
                    <a:gd name="T94" fmla="*/ 14 w 52"/>
                    <a:gd name="T95" fmla="*/ 19 h 80"/>
                    <a:gd name="T96" fmla="*/ 14 w 52"/>
                    <a:gd name="T97" fmla="*/ 22 h 80"/>
                    <a:gd name="T98" fmla="*/ 14 w 52"/>
                    <a:gd name="T99" fmla="*/ 30 h 80"/>
                    <a:gd name="T100" fmla="*/ 14 w 52"/>
                    <a:gd name="T101" fmla="*/ 30 h 80"/>
                    <a:gd name="T102" fmla="*/ 14 w 52"/>
                    <a:gd name="T103" fmla="*/ 38 h 80"/>
                    <a:gd name="T104" fmla="*/ 16 w 52"/>
                    <a:gd name="T105" fmla="*/ 43 h 80"/>
                    <a:gd name="T106" fmla="*/ 18 w 52"/>
                    <a:gd name="T107" fmla="*/ 46 h 80"/>
                    <a:gd name="T108" fmla="*/ 20 w 52"/>
                    <a:gd name="T109" fmla="*/ 47 h 80"/>
                    <a:gd name="T110" fmla="*/ 27 w 52"/>
                    <a:gd name="T111" fmla="*/ 48 h 80"/>
                    <a:gd name="T112" fmla="*/ 27 w 52"/>
                    <a:gd name="T113" fmla="*/ 48 h 80"/>
                    <a:gd name="T114" fmla="*/ 33 w 52"/>
                    <a:gd name="T115" fmla="*/ 47 h 80"/>
                    <a:gd name="T116" fmla="*/ 35 w 52"/>
                    <a:gd name="T117" fmla="*/ 46 h 80"/>
                    <a:gd name="T118" fmla="*/ 36 w 52"/>
                    <a:gd name="T119" fmla="*/ 44 h 80"/>
                    <a:gd name="T120" fmla="*/ 38 w 52"/>
                    <a:gd name="T121" fmla="*/ 39 h 80"/>
                    <a:gd name="T122" fmla="*/ 39 w 52"/>
                    <a:gd name="T123" fmla="*/ 30 h 80"/>
                    <a:gd name="T124" fmla="*/ 39 w 52"/>
                    <a:gd name="T125"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80">
                      <a:moveTo>
                        <a:pt x="13" y="10"/>
                      </a:moveTo>
                      <a:lnTo>
                        <a:pt x="13" y="10"/>
                      </a:lnTo>
                      <a:lnTo>
                        <a:pt x="13" y="10"/>
                      </a:lnTo>
                      <a:lnTo>
                        <a:pt x="16" y="6"/>
                      </a:lnTo>
                      <a:lnTo>
                        <a:pt x="21" y="2"/>
                      </a:lnTo>
                      <a:lnTo>
                        <a:pt x="25" y="1"/>
                      </a:lnTo>
                      <a:lnTo>
                        <a:pt x="31" y="0"/>
                      </a:lnTo>
                      <a:lnTo>
                        <a:pt x="31" y="0"/>
                      </a:lnTo>
                      <a:lnTo>
                        <a:pt x="38" y="1"/>
                      </a:lnTo>
                      <a:lnTo>
                        <a:pt x="43" y="3"/>
                      </a:lnTo>
                      <a:lnTo>
                        <a:pt x="47" y="6"/>
                      </a:lnTo>
                      <a:lnTo>
                        <a:pt x="49" y="9"/>
                      </a:lnTo>
                      <a:lnTo>
                        <a:pt x="51" y="13"/>
                      </a:lnTo>
                      <a:lnTo>
                        <a:pt x="52" y="19"/>
                      </a:lnTo>
                      <a:lnTo>
                        <a:pt x="52" y="30"/>
                      </a:lnTo>
                      <a:lnTo>
                        <a:pt x="52" y="30"/>
                      </a:lnTo>
                      <a:lnTo>
                        <a:pt x="51" y="41"/>
                      </a:lnTo>
                      <a:lnTo>
                        <a:pt x="51" y="47"/>
                      </a:lnTo>
                      <a:lnTo>
                        <a:pt x="49" y="50"/>
                      </a:lnTo>
                      <a:lnTo>
                        <a:pt x="46" y="53"/>
                      </a:lnTo>
                      <a:lnTo>
                        <a:pt x="42" y="55"/>
                      </a:lnTo>
                      <a:lnTo>
                        <a:pt x="37" y="56"/>
                      </a:lnTo>
                      <a:lnTo>
                        <a:pt x="31" y="57"/>
                      </a:lnTo>
                      <a:lnTo>
                        <a:pt x="31" y="57"/>
                      </a:lnTo>
                      <a:lnTo>
                        <a:pt x="26" y="57"/>
                      </a:lnTo>
                      <a:lnTo>
                        <a:pt x="21" y="56"/>
                      </a:lnTo>
                      <a:lnTo>
                        <a:pt x="18" y="53"/>
                      </a:lnTo>
                      <a:lnTo>
                        <a:pt x="14" y="49"/>
                      </a:lnTo>
                      <a:lnTo>
                        <a:pt x="14" y="49"/>
                      </a:lnTo>
                      <a:lnTo>
                        <a:pt x="14" y="80"/>
                      </a:lnTo>
                      <a:lnTo>
                        <a:pt x="0" y="80"/>
                      </a:lnTo>
                      <a:lnTo>
                        <a:pt x="0" y="1"/>
                      </a:lnTo>
                      <a:lnTo>
                        <a:pt x="14" y="1"/>
                      </a:lnTo>
                      <a:lnTo>
                        <a:pt x="13" y="10"/>
                      </a:lnTo>
                      <a:close/>
                      <a:moveTo>
                        <a:pt x="39" y="30"/>
                      </a:moveTo>
                      <a:lnTo>
                        <a:pt x="39" y="30"/>
                      </a:lnTo>
                      <a:lnTo>
                        <a:pt x="39" y="22"/>
                      </a:lnTo>
                      <a:lnTo>
                        <a:pt x="38" y="16"/>
                      </a:lnTo>
                      <a:lnTo>
                        <a:pt x="36" y="14"/>
                      </a:lnTo>
                      <a:lnTo>
                        <a:pt x="34" y="12"/>
                      </a:lnTo>
                      <a:lnTo>
                        <a:pt x="32" y="11"/>
                      </a:lnTo>
                      <a:lnTo>
                        <a:pt x="27" y="11"/>
                      </a:lnTo>
                      <a:lnTo>
                        <a:pt x="27" y="11"/>
                      </a:lnTo>
                      <a:lnTo>
                        <a:pt x="23" y="11"/>
                      </a:lnTo>
                      <a:lnTo>
                        <a:pt x="20" y="12"/>
                      </a:lnTo>
                      <a:lnTo>
                        <a:pt x="16" y="13"/>
                      </a:lnTo>
                      <a:lnTo>
                        <a:pt x="15" y="15"/>
                      </a:lnTo>
                      <a:lnTo>
                        <a:pt x="14" y="19"/>
                      </a:lnTo>
                      <a:lnTo>
                        <a:pt x="14" y="22"/>
                      </a:lnTo>
                      <a:lnTo>
                        <a:pt x="14" y="30"/>
                      </a:lnTo>
                      <a:lnTo>
                        <a:pt x="14" y="30"/>
                      </a:lnTo>
                      <a:lnTo>
                        <a:pt x="14" y="38"/>
                      </a:lnTo>
                      <a:lnTo>
                        <a:pt x="16" y="43"/>
                      </a:lnTo>
                      <a:lnTo>
                        <a:pt x="18" y="46"/>
                      </a:lnTo>
                      <a:lnTo>
                        <a:pt x="20" y="47"/>
                      </a:lnTo>
                      <a:lnTo>
                        <a:pt x="27" y="48"/>
                      </a:lnTo>
                      <a:lnTo>
                        <a:pt x="27" y="48"/>
                      </a:lnTo>
                      <a:lnTo>
                        <a:pt x="33" y="47"/>
                      </a:lnTo>
                      <a:lnTo>
                        <a:pt x="35" y="46"/>
                      </a:lnTo>
                      <a:lnTo>
                        <a:pt x="36" y="44"/>
                      </a:lnTo>
                      <a:lnTo>
                        <a:pt x="38" y="39"/>
                      </a:lnTo>
                      <a:lnTo>
                        <a:pt x="39" y="30"/>
                      </a:lnTo>
                      <a:lnTo>
                        <a:pt x="39" y="30"/>
                      </a:lnTo>
                      <a:close/>
                    </a:path>
                  </a:pathLst>
                </a:custGeom>
                <a:solidFill>
                  <a:srgbClr val="3D6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0" name="Freeform 1688"/>
                <p:cNvSpPr>
                  <a:spLocks noEditPoints="1"/>
                </p:cNvSpPr>
                <p:nvPr/>
              </p:nvSpPr>
              <p:spPr bwMode="auto">
                <a:xfrm>
                  <a:off x="9077188" y="4008663"/>
                  <a:ext cx="82550" cy="127000"/>
                </a:xfrm>
                <a:custGeom>
                  <a:avLst/>
                  <a:gdLst>
                    <a:gd name="T0" fmla="*/ 13 w 52"/>
                    <a:gd name="T1" fmla="*/ 10 h 80"/>
                    <a:gd name="T2" fmla="*/ 14 w 52"/>
                    <a:gd name="T3" fmla="*/ 10 h 80"/>
                    <a:gd name="T4" fmla="*/ 14 w 52"/>
                    <a:gd name="T5" fmla="*/ 10 h 80"/>
                    <a:gd name="T6" fmla="*/ 16 w 52"/>
                    <a:gd name="T7" fmla="*/ 6 h 80"/>
                    <a:gd name="T8" fmla="*/ 20 w 52"/>
                    <a:gd name="T9" fmla="*/ 2 h 80"/>
                    <a:gd name="T10" fmla="*/ 26 w 52"/>
                    <a:gd name="T11" fmla="*/ 1 h 80"/>
                    <a:gd name="T12" fmla="*/ 31 w 52"/>
                    <a:gd name="T13" fmla="*/ 0 h 80"/>
                    <a:gd name="T14" fmla="*/ 31 w 52"/>
                    <a:gd name="T15" fmla="*/ 0 h 80"/>
                    <a:gd name="T16" fmla="*/ 38 w 52"/>
                    <a:gd name="T17" fmla="*/ 1 h 80"/>
                    <a:gd name="T18" fmla="*/ 43 w 52"/>
                    <a:gd name="T19" fmla="*/ 3 h 80"/>
                    <a:gd name="T20" fmla="*/ 46 w 52"/>
                    <a:gd name="T21" fmla="*/ 6 h 80"/>
                    <a:gd name="T22" fmla="*/ 50 w 52"/>
                    <a:gd name="T23" fmla="*/ 9 h 80"/>
                    <a:gd name="T24" fmla="*/ 51 w 52"/>
                    <a:gd name="T25" fmla="*/ 13 h 80"/>
                    <a:gd name="T26" fmla="*/ 52 w 52"/>
                    <a:gd name="T27" fmla="*/ 19 h 80"/>
                    <a:gd name="T28" fmla="*/ 52 w 52"/>
                    <a:gd name="T29" fmla="*/ 30 h 80"/>
                    <a:gd name="T30" fmla="*/ 52 w 52"/>
                    <a:gd name="T31" fmla="*/ 30 h 80"/>
                    <a:gd name="T32" fmla="*/ 52 w 52"/>
                    <a:gd name="T33" fmla="*/ 41 h 80"/>
                    <a:gd name="T34" fmla="*/ 51 w 52"/>
                    <a:gd name="T35" fmla="*/ 47 h 80"/>
                    <a:gd name="T36" fmla="*/ 48 w 52"/>
                    <a:gd name="T37" fmla="*/ 50 h 80"/>
                    <a:gd name="T38" fmla="*/ 46 w 52"/>
                    <a:gd name="T39" fmla="*/ 53 h 80"/>
                    <a:gd name="T40" fmla="*/ 42 w 52"/>
                    <a:gd name="T41" fmla="*/ 55 h 80"/>
                    <a:gd name="T42" fmla="*/ 38 w 52"/>
                    <a:gd name="T43" fmla="*/ 56 h 80"/>
                    <a:gd name="T44" fmla="*/ 31 w 52"/>
                    <a:gd name="T45" fmla="*/ 57 h 80"/>
                    <a:gd name="T46" fmla="*/ 31 w 52"/>
                    <a:gd name="T47" fmla="*/ 57 h 80"/>
                    <a:gd name="T48" fmla="*/ 26 w 52"/>
                    <a:gd name="T49" fmla="*/ 57 h 80"/>
                    <a:gd name="T50" fmla="*/ 22 w 52"/>
                    <a:gd name="T51" fmla="*/ 56 h 80"/>
                    <a:gd name="T52" fmla="*/ 17 w 52"/>
                    <a:gd name="T53" fmla="*/ 53 h 80"/>
                    <a:gd name="T54" fmla="*/ 14 w 52"/>
                    <a:gd name="T55" fmla="*/ 49 h 80"/>
                    <a:gd name="T56" fmla="*/ 14 w 52"/>
                    <a:gd name="T57" fmla="*/ 49 h 80"/>
                    <a:gd name="T58" fmla="*/ 14 w 52"/>
                    <a:gd name="T59" fmla="*/ 80 h 80"/>
                    <a:gd name="T60" fmla="*/ 0 w 52"/>
                    <a:gd name="T61" fmla="*/ 80 h 80"/>
                    <a:gd name="T62" fmla="*/ 0 w 52"/>
                    <a:gd name="T63" fmla="*/ 1 h 80"/>
                    <a:gd name="T64" fmla="*/ 14 w 52"/>
                    <a:gd name="T65" fmla="*/ 1 h 80"/>
                    <a:gd name="T66" fmla="*/ 13 w 52"/>
                    <a:gd name="T67" fmla="*/ 10 h 80"/>
                    <a:gd name="T68" fmla="*/ 39 w 52"/>
                    <a:gd name="T69" fmla="*/ 30 h 80"/>
                    <a:gd name="T70" fmla="*/ 39 w 52"/>
                    <a:gd name="T71" fmla="*/ 30 h 80"/>
                    <a:gd name="T72" fmla="*/ 39 w 52"/>
                    <a:gd name="T73" fmla="*/ 22 h 80"/>
                    <a:gd name="T74" fmla="*/ 38 w 52"/>
                    <a:gd name="T75" fmla="*/ 16 h 80"/>
                    <a:gd name="T76" fmla="*/ 36 w 52"/>
                    <a:gd name="T77" fmla="*/ 14 h 80"/>
                    <a:gd name="T78" fmla="*/ 33 w 52"/>
                    <a:gd name="T79" fmla="*/ 12 h 80"/>
                    <a:gd name="T80" fmla="*/ 31 w 52"/>
                    <a:gd name="T81" fmla="*/ 11 h 80"/>
                    <a:gd name="T82" fmla="*/ 27 w 52"/>
                    <a:gd name="T83" fmla="*/ 11 h 80"/>
                    <a:gd name="T84" fmla="*/ 27 w 52"/>
                    <a:gd name="T85" fmla="*/ 11 h 80"/>
                    <a:gd name="T86" fmla="*/ 23 w 52"/>
                    <a:gd name="T87" fmla="*/ 11 h 80"/>
                    <a:gd name="T88" fmla="*/ 19 w 52"/>
                    <a:gd name="T89" fmla="*/ 12 h 80"/>
                    <a:gd name="T90" fmla="*/ 17 w 52"/>
                    <a:gd name="T91" fmla="*/ 13 h 80"/>
                    <a:gd name="T92" fmla="*/ 15 w 52"/>
                    <a:gd name="T93" fmla="*/ 15 h 80"/>
                    <a:gd name="T94" fmla="*/ 14 w 52"/>
                    <a:gd name="T95" fmla="*/ 19 h 80"/>
                    <a:gd name="T96" fmla="*/ 14 w 52"/>
                    <a:gd name="T97" fmla="*/ 22 h 80"/>
                    <a:gd name="T98" fmla="*/ 14 w 52"/>
                    <a:gd name="T99" fmla="*/ 30 h 80"/>
                    <a:gd name="T100" fmla="*/ 14 w 52"/>
                    <a:gd name="T101" fmla="*/ 30 h 80"/>
                    <a:gd name="T102" fmla="*/ 14 w 52"/>
                    <a:gd name="T103" fmla="*/ 38 h 80"/>
                    <a:gd name="T104" fmla="*/ 16 w 52"/>
                    <a:gd name="T105" fmla="*/ 43 h 80"/>
                    <a:gd name="T106" fmla="*/ 17 w 52"/>
                    <a:gd name="T107" fmla="*/ 46 h 80"/>
                    <a:gd name="T108" fmla="*/ 20 w 52"/>
                    <a:gd name="T109" fmla="*/ 47 h 80"/>
                    <a:gd name="T110" fmla="*/ 27 w 52"/>
                    <a:gd name="T111" fmla="*/ 48 h 80"/>
                    <a:gd name="T112" fmla="*/ 27 w 52"/>
                    <a:gd name="T113" fmla="*/ 48 h 80"/>
                    <a:gd name="T114" fmla="*/ 32 w 52"/>
                    <a:gd name="T115" fmla="*/ 47 h 80"/>
                    <a:gd name="T116" fmla="*/ 34 w 52"/>
                    <a:gd name="T117" fmla="*/ 46 h 80"/>
                    <a:gd name="T118" fmla="*/ 37 w 52"/>
                    <a:gd name="T119" fmla="*/ 44 h 80"/>
                    <a:gd name="T120" fmla="*/ 38 w 52"/>
                    <a:gd name="T121" fmla="*/ 39 h 80"/>
                    <a:gd name="T122" fmla="*/ 39 w 52"/>
                    <a:gd name="T123" fmla="*/ 30 h 80"/>
                    <a:gd name="T124" fmla="*/ 39 w 52"/>
                    <a:gd name="T125"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80">
                      <a:moveTo>
                        <a:pt x="13" y="10"/>
                      </a:moveTo>
                      <a:lnTo>
                        <a:pt x="14" y="10"/>
                      </a:lnTo>
                      <a:lnTo>
                        <a:pt x="14" y="10"/>
                      </a:lnTo>
                      <a:lnTo>
                        <a:pt x="16" y="6"/>
                      </a:lnTo>
                      <a:lnTo>
                        <a:pt x="20" y="2"/>
                      </a:lnTo>
                      <a:lnTo>
                        <a:pt x="26" y="1"/>
                      </a:lnTo>
                      <a:lnTo>
                        <a:pt x="31" y="0"/>
                      </a:lnTo>
                      <a:lnTo>
                        <a:pt x="31" y="0"/>
                      </a:lnTo>
                      <a:lnTo>
                        <a:pt x="38" y="1"/>
                      </a:lnTo>
                      <a:lnTo>
                        <a:pt x="43" y="3"/>
                      </a:lnTo>
                      <a:lnTo>
                        <a:pt x="46" y="6"/>
                      </a:lnTo>
                      <a:lnTo>
                        <a:pt x="50" y="9"/>
                      </a:lnTo>
                      <a:lnTo>
                        <a:pt x="51" y="13"/>
                      </a:lnTo>
                      <a:lnTo>
                        <a:pt x="52" y="19"/>
                      </a:lnTo>
                      <a:lnTo>
                        <a:pt x="52" y="30"/>
                      </a:lnTo>
                      <a:lnTo>
                        <a:pt x="52" y="30"/>
                      </a:lnTo>
                      <a:lnTo>
                        <a:pt x="52" y="41"/>
                      </a:lnTo>
                      <a:lnTo>
                        <a:pt x="51" y="47"/>
                      </a:lnTo>
                      <a:lnTo>
                        <a:pt x="48" y="50"/>
                      </a:lnTo>
                      <a:lnTo>
                        <a:pt x="46" y="53"/>
                      </a:lnTo>
                      <a:lnTo>
                        <a:pt x="42" y="55"/>
                      </a:lnTo>
                      <a:lnTo>
                        <a:pt x="38" y="56"/>
                      </a:lnTo>
                      <a:lnTo>
                        <a:pt x="31" y="57"/>
                      </a:lnTo>
                      <a:lnTo>
                        <a:pt x="31" y="57"/>
                      </a:lnTo>
                      <a:lnTo>
                        <a:pt x="26" y="57"/>
                      </a:lnTo>
                      <a:lnTo>
                        <a:pt x="22" y="56"/>
                      </a:lnTo>
                      <a:lnTo>
                        <a:pt x="17" y="53"/>
                      </a:lnTo>
                      <a:lnTo>
                        <a:pt x="14" y="49"/>
                      </a:lnTo>
                      <a:lnTo>
                        <a:pt x="14" y="49"/>
                      </a:lnTo>
                      <a:lnTo>
                        <a:pt x="14" y="80"/>
                      </a:lnTo>
                      <a:lnTo>
                        <a:pt x="0" y="80"/>
                      </a:lnTo>
                      <a:lnTo>
                        <a:pt x="0" y="1"/>
                      </a:lnTo>
                      <a:lnTo>
                        <a:pt x="14" y="1"/>
                      </a:lnTo>
                      <a:lnTo>
                        <a:pt x="13" y="10"/>
                      </a:lnTo>
                      <a:close/>
                      <a:moveTo>
                        <a:pt x="39" y="30"/>
                      </a:moveTo>
                      <a:lnTo>
                        <a:pt x="39" y="30"/>
                      </a:lnTo>
                      <a:lnTo>
                        <a:pt x="39" y="22"/>
                      </a:lnTo>
                      <a:lnTo>
                        <a:pt x="38" y="16"/>
                      </a:lnTo>
                      <a:lnTo>
                        <a:pt x="36" y="14"/>
                      </a:lnTo>
                      <a:lnTo>
                        <a:pt x="33" y="12"/>
                      </a:lnTo>
                      <a:lnTo>
                        <a:pt x="31" y="11"/>
                      </a:lnTo>
                      <a:lnTo>
                        <a:pt x="27" y="11"/>
                      </a:lnTo>
                      <a:lnTo>
                        <a:pt x="27" y="11"/>
                      </a:lnTo>
                      <a:lnTo>
                        <a:pt x="23" y="11"/>
                      </a:lnTo>
                      <a:lnTo>
                        <a:pt x="19" y="12"/>
                      </a:lnTo>
                      <a:lnTo>
                        <a:pt x="17" y="13"/>
                      </a:lnTo>
                      <a:lnTo>
                        <a:pt x="15" y="15"/>
                      </a:lnTo>
                      <a:lnTo>
                        <a:pt x="14" y="19"/>
                      </a:lnTo>
                      <a:lnTo>
                        <a:pt x="14" y="22"/>
                      </a:lnTo>
                      <a:lnTo>
                        <a:pt x="14" y="30"/>
                      </a:lnTo>
                      <a:lnTo>
                        <a:pt x="14" y="30"/>
                      </a:lnTo>
                      <a:lnTo>
                        <a:pt x="14" y="38"/>
                      </a:lnTo>
                      <a:lnTo>
                        <a:pt x="16" y="43"/>
                      </a:lnTo>
                      <a:lnTo>
                        <a:pt x="17" y="46"/>
                      </a:lnTo>
                      <a:lnTo>
                        <a:pt x="20" y="47"/>
                      </a:lnTo>
                      <a:lnTo>
                        <a:pt x="27" y="48"/>
                      </a:lnTo>
                      <a:lnTo>
                        <a:pt x="27" y="48"/>
                      </a:lnTo>
                      <a:lnTo>
                        <a:pt x="32" y="47"/>
                      </a:lnTo>
                      <a:lnTo>
                        <a:pt x="34" y="46"/>
                      </a:lnTo>
                      <a:lnTo>
                        <a:pt x="37" y="44"/>
                      </a:lnTo>
                      <a:lnTo>
                        <a:pt x="38" y="39"/>
                      </a:lnTo>
                      <a:lnTo>
                        <a:pt x="39" y="30"/>
                      </a:lnTo>
                      <a:lnTo>
                        <a:pt x="39" y="30"/>
                      </a:lnTo>
                      <a:close/>
                    </a:path>
                  </a:pathLst>
                </a:custGeom>
                <a:solidFill>
                  <a:srgbClr val="3D6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72" name="Gruppieren 371"/>
              <p:cNvGrpSpPr/>
              <p:nvPr/>
            </p:nvGrpSpPr>
            <p:grpSpPr>
              <a:xfrm>
                <a:off x="8513624" y="3408588"/>
                <a:ext cx="395288" cy="398463"/>
                <a:chOff x="8513624" y="3408588"/>
                <a:chExt cx="395288" cy="398463"/>
              </a:xfrm>
            </p:grpSpPr>
            <p:sp>
              <p:nvSpPr>
                <p:cNvPr id="373" name="Freeform 1709"/>
                <p:cNvSpPr>
                  <a:spLocks/>
                </p:cNvSpPr>
                <p:nvPr/>
              </p:nvSpPr>
              <p:spPr bwMode="auto">
                <a:xfrm>
                  <a:off x="8513624" y="3408588"/>
                  <a:ext cx="395288" cy="398463"/>
                </a:xfrm>
                <a:custGeom>
                  <a:avLst/>
                  <a:gdLst>
                    <a:gd name="T0" fmla="*/ 35 w 249"/>
                    <a:gd name="T1" fmla="*/ 0 h 251"/>
                    <a:gd name="T2" fmla="*/ 35 w 249"/>
                    <a:gd name="T3" fmla="*/ 0 h 251"/>
                    <a:gd name="T4" fmla="*/ 30 w 249"/>
                    <a:gd name="T5" fmla="*/ 1 h 251"/>
                    <a:gd name="T6" fmla="*/ 23 w 249"/>
                    <a:gd name="T7" fmla="*/ 3 h 251"/>
                    <a:gd name="T8" fmla="*/ 17 w 249"/>
                    <a:gd name="T9" fmla="*/ 5 h 251"/>
                    <a:gd name="T10" fmla="*/ 11 w 249"/>
                    <a:gd name="T11" fmla="*/ 9 h 251"/>
                    <a:gd name="T12" fmla="*/ 7 w 249"/>
                    <a:gd name="T13" fmla="*/ 12 h 251"/>
                    <a:gd name="T14" fmla="*/ 5 w 249"/>
                    <a:gd name="T15" fmla="*/ 15 h 251"/>
                    <a:gd name="T16" fmla="*/ 3 w 249"/>
                    <a:gd name="T17" fmla="*/ 20 h 251"/>
                    <a:gd name="T18" fmla="*/ 1 w 249"/>
                    <a:gd name="T19" fmla="*/ 25 h 251"/>
                    <a:gd name="T20" fmla="*/ 0 w 249"/>
                    <a:gd name="T21" fmla="*/ 31 h 251"/>
                    <a:gd name="T22" fmla="*/ 0 w 249"/>
                    <a:gd name="T23" fmla="*/ 37 h 251"/>
                    <a:gd name="T24" fmla="*/ 0 w 249"/>
                    <a:gd name="T25" fmla="*/ 215 h 251"/>
                    <a:gd name="T26" fmla="*/ 0 w 249"/>
                    <a:gd name="T27" fmla="*/ 215 h 251"/>
                    <a:gd name="T28" fmla="*/ 0 w 249"/>
                    <a:gd name="T29" fmla="*/ 221 h 251"/>
                    <a:gd name="T30" fmla="*/ 1 w 249"/>
                    <a:gd name="T31" fmla="*/ 226 h 251"/>
                    <a:gd name="T32" fmla="*/ 4 w 249"/>
                    <a:gd name="T33" fmla="*/ 232 h 251"/>
                    <a:gd name="T34" fmla="*/ 8 w 249"/>
                    <a:gd name="T35" fmla="*/ 239 h 251"/>
                    <a:gd name="T36" fmla="*/ 11 w 249"/>
                    <a:gd name="T37" fmla="*/ 242 h 251"/>
                    <a:gd name="T38" fmla="*/ 15 w 249"/>
                    <a:gd name="T39" fmla="*/ 245 h 251"/>
                    <a:gd name="T40" fmla="*/ 19 w 249"/>
                    <a:gd name="T41" fmla="*/ 248 h 251"/>
                    <a:gd name="T42" fmla="*/ 23 w 249"/>
                    <a:gd name="T43" fmla="*/ 250 h 251"/>
                    <a:gd name="T44" fmla="*/ 29 w 249"/>
                    <a:gd name="T45" fmla="*/ 251 h 251"/>
                    <a:gd name="T46" fmla="*/ 35 w 249"/>
                    <a:gd name="T47" fmla="*/ 251 h 251"/>
                    <a:gd name="T48" fmla="*/ 213 w 249"/>
                    <a:gd name="T49" fmla="*/ 251 h 251"/>
                    <a:gd name="T50" fmla="*/ 213 w 249"/>
                    <a:gd name="T51" fmla="*/ 251 h 251"/>
                    <a:gd name="T52" fmla="*/ 219 w 249"/>
                    <a:gd name="T53" fmla="*/ 250 h 251"/>
                    <a:gd name="T54" fmla="*/ 224 w 249"/>
                    <a:gd name="T55" fmla="*/ 249 h 251"/>
                    <a:gd name="T56" fmla="*/ 232 w 249"/>
                    <a:gd name="T57" fmla="*/ 247 h 251"/>
                    <a:gd name="T58" fmla="*/ 238 w 249"/>
                    <a:gd name="T59" fmla="*/ 242 h 251"/>
                    <a:gd name="T60" fmla="*/ 242 w 249"/>
                    <a:gd name="T61" fmla="*/ 239 h 251"/>
                    <a:gd name="T62" fmla="*/ 244 w 249"/>
                    <a:gd name="T63" fmla="*/ 236 h 251"/>
                    <a:gd name="T64" fmla="*/ 246 w 249"/>
                    <a:gd name="T65" fmla="*/ 231 h 251"/>
                    <a:gd name="T66" fmla="*/ 248 w 249"/>
                    <a:gd name="T67" fmla="*/ 227 h 251"/>
                    <a:gd name="T68" fmla="*/ 249 w 249"/>
                    <a:gd name="T69" fmla="*/ 221 h 251"/>
                    <a:gd name="T70" fmla="*/ 249 w 249"/>
                    <a:gd name="T71" fmla="*/ 215 h 251"/>
                    <a:gd name="T72" fmla="*/ 249 w 249"/>
                    <a:gd name="T73" fmla="*/ 37 h 251"/>
                    <a:gd name="T74" fmla="*/ 249 w 249"/>
                    <a:gd name="T75" fmla="*/ 37 h 251"/>
                    <a:gd name="T76" fmla="*/ 249 w 249"/>
                    <a:gd name="T77" fmla="*/ 32 h 251"/>
                    <a:gd name="T78" fmla="*/ 248 w 249"/>
                    <a:gd name="T79" fmla="*/ 25 h 251"/>
                    <a:gd name="T80" fmla="*/ 245 w 249"/>
                    <a:gd name="T81" fmla="*/ 19 h 251"/>
                    <a:gd name="T82" fmla="*/ 240 w 249"/>
                    <a:gd name="T83" fmla="*/ 12 h 251"/>
                    <a:gd name="T84" fmla="*/ 237 w 249"/>
                    <a:gd name="T85" fmla="*/ 9 h 251"/>
                    <a:gd name="T86" fmla="*/ 234 w 249"/>
                    <a:gd name="T87" fmla="*/ 7 h 251"/>
                    <a:gd name="T88" fmla="*/ 230 w 249"/>
                    <a:gd name="T89" fmla="*/ 4 h 251"/>
                    <a:gd name="T90" fmla="*/ 225 w 249"/>
                    <a:gd name="T91" fmla="*/ 3 h 251"/>
                    <a:gd name="T92" fmla="*/ 220 w 249"/>
                    <a:gd name="T93" fmla="*/ 1 h 251"/>
                    <a:gd name="T94" fmla="*/ 213 w 249"/>
                    <a:gd name="T95" fmla="*/ 0 h 251"/>
                    <a:gd name="T96" fmla="*/ 35 w 249"/>
                    <a:gd name="T9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251">
                      <a:moveTo>
                        <a:pt x="35" y="0"/>
                      </a:moveTo>
                      <a:lnTo>
                        <a:pt x="35" y="0"/>
                      </a:lnTo>
                      <a:lnTo>
                        <a:pt x="30" y="1"/>
                      </a:lnTo>
                      <a:lnTo>
                        <a:pt x="23" y="3"/>
                      </a:lnTo>
                      <a:lnTo>
                        <a:pt x="17" y="5"/>
                      </a:lnTo>
                      <a:lnTo>
                        <a:pt x="11" y="9"/>
                      </a:lnTo>
                      <a:lnTo>
                        <a:pt x="7" y="12"/>
                      </a:lnTo>
                      <a:lnTo>
                        <a:pt x="5" y="15"/>
                      </a:lnTo>
                      <a:lnTo>
                        <a:pt x="3" y="20"/>
                      </a:lnTo>
                      <a:lnTo>
                        <a:pt x="1" y="25"/>
                      </a:lnTo>
                      <a:lnTo>
                        <a:pt x="0" y="31"/>
                      </a:lnTo>
                      <a:lnTo>
                        <a:pt x="0" y="37"/>
                      </a:lnTo>
                      <a:lnTo>
                        <a:pt x="0" y="215"/>
                      </a:lnTo>
                      <a:lnTo>
                        <a:pt x="0" y="215"/>
                      </a:lnTo>
                      <a:lnTo>
                        <a:pt x="0" y="221"/>
                      </a:lnTo>
                      <a:lnTo>
                        <a:pt x="1" y="226"/>
                      </a:lnTo>
                      <a:lnTo>
                        <a:pt x="4" y="232"/>
                      </a:lnTo>
                      <a:lnTo>
                        <a:pt x="8" y="239"/>
                      </a:lnTo>
                      <a:lnTo>
                        <a:pt x="11" y="242"/>
                      </a:lnTo>
                      <a:lnTo>
                        <a:pt x="15" y="245"/>
                      </a:lnTo>
                      <a:lnTo>
                        <a:pt x="19" y="248"/>
                      </a:lnTo>
                      <a:lnTo>
                        <a:pt x="23" y="250"/>
                      </a:lnTo>
                      <a:lnTo>
                        <a:pt x="29" y="251"/>
                      </a:lnTo>
                      <a:lnTo>
                        <a:pt x="35" y="251"/>
                      </a:lnTo>
                      <a:lnTo>
                        <a:pt x="213" y="251"/>
                      </a:lnTo>
                      <a:lnTo>
                        <a:pt x="213" y="251"/>
                      </a:lnTo>
                      <a:lnTo>
                        <a:pt x="219" y="250"/>
                      </a:lnTo>
                      <a:lnTo>
                        <a:pt x="224" y="249"/>
                      </a:lnTo>
                      <a:lnTo>
                        <a:pt x="232" y="247"/>
                      </a:lnTo>
                      <a:lnTo>
                        <a:pt x="238" y="242"/>
                      </a:lnTo>
                      <a:lnTo>
                        <a:pt x="242" y="239"/>
                      </a:lnTo>
                      <a:lnTo>
                        <a:pt x="244" y="236"/>
                      </a:lnTo>
                      <a:lnTo>
                        <a:pt x="246" y="231"/>
                      </a:lnTo>
                      <a:lnTo>
                        <a:pt x="248" y="227"/>
                      </a:lnTo>
                      <a:lnTo>
                        <a:pt x="249" y="221"/>
                      </a:lnTo>
                      <a:lnTo>
                        <a:pt x="249" y="215"/>
                      </a:lnTo>
                      <a:lnTo>
                        <a:pt x="249" y="37"/>
                      </a:lnTo>
                      <a:lnTo>
                        <a:pt x="249" y="37"/>
                      </a:lnTo>
                      <a:lnTo>
                        <a:pt x="249" y="32"/>
                      </a:lnTo>
                      <a:lnTo>
                        <a:pt x="248" y="25"/>
                      </a:lnTo>
                      <a:lnTo>
                        <a:pt x="245" y="19"/>
                      </a:lnTo>
                      <a:lnTo>
                        <a:pt x="240" y="12"/>
                      </a:lnTo>
                      <a:lnTo>
                        <a:pt x="237" y="9"/>
                      </a:lnTo>
                      <a:lnTo>
                        <a:pt x="234" y="7"/>
                      </a:lnTo>
                      <a:lnTo>
                        <a:pt x="230" y="4"/>
                      </a:lnTo>
                      <a:lnTo>
                        <a:pt x="225" y="3"/>
                      </a:lnTo>
                      <a:lnTo>
                        <a:pt x="220" y="1"/>
                      </a:lnTo>
                      <a:lnTo>
                        <a:pt x="213" y="0"/>
                      </a:lnTo>
                      <a:lnTo>
                        <a:pt x="35" y="0"/>
                      </a:lnTo>
                      <a:close/>
                    </a:path>
                  </a:pathLst>
                </a:custGeom>
                <a:solidFill>
                  <a:srgbClr val="C5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4" name="Freeform 1710"/>
                <p:cNvSpPr>
                  <a:spLocks noEditPoints="1"/>
                </p:cNvSpPr>
                <p:nvPr/>
              </p:nvSpPr>
              <p:spPr bwMode="auto">
                <a:xfrm>
                  <a:off x="8556487" y="3537175"/>
                  <a:ext cx="119063" cy="125413"/>
                </a:xfrm>
                <a:custGeom>
                  <a:avLst/>
                  <a:gdLst>
                    <a:gd name="T0" fmla="*/ 20 w 75"/>
                    <a:gd name="T1" fmla="*/ 65 h 79"/>
                    <a:gd name="T2" fmla="*/ 15 w 75"/>
                    <a:gd name="T3" fmla="*/ 79 h 79"/>
                    <a:gd name="T4" fmla="*/ 0 w 75"/>
                    <a:gd name="T5" fmla="*/ 79 h 79"/>
                    <a:gd name="T6" fmla="*/ 26 w 75"/>
                    <a:gd name="T7" fmla="*/ 0 h 79"/>
                    <a:gd name="T8" fmla="*/ 48 w 75"/>
                    <a:gd name="T9" fmla="*/ 0 h 79"/>
                    <a:gd name="T10" fmla="*/ 75 w 75"/>
                    <a:gd name="T11" fmla="*/ 79 h 79"/>
                    <a:gd name="T12" fmla="*/ 59 w 75"/>
                    <a:gd name="T13" fmla="*/ 79 h 79"/>
                    <a:gd name="T14" fmla="*/ 55 w 75"/>
                    <a:gd name="T15" fmla="*/ 65 h 79"/>
                    <a:gd name="T16" fmla="*/ 20 w 75"/>
                    <a:gd name="T17" fmla="*/ 65 h 79"/>
                    <a:gd name="T18" fmla="*/ 38 w 75"/>
                    <a:gd name="T19" fmla="*/ 12 h 79"/>
                    <a:gd name="T20" fmla="*/ 38 w 75"/>
                    <a:gd name="T21" fmla="*/ 12 h 79"/>
                    <a:gd name="T22" fmla="*/ 23 w 75"/>
                    <a:gd name="T23" fmla="*/ 53 h 79"/>
                    <a:gd name="T24" fmla="*/ 52 w 75"/>
                    <a:gd name="T25" fmla="*/ 53 h 79"/>
                    <a:gd name="T26" fmla="*/ 38 w 75"/>
                    <a:gd name="T27"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79">
                      <a:moveTo>
                        <a:pt x="20" y="65"/>
                      </a:moveTo>
                      <a:lnTo>
                        <a:pt x="15" y="79"/>
                      </a:lnTo>
                      <a:lnTo>
                        <a:pt x="0" y="79"/>
                      </a:lnTo>
                      <a:lnTo>
                        <a:pt x="26" y="0"/>
                      </a:lnTo>
                      <a:lnTo>
                        <a:pt x="48" y="0"/>
                      </a:lnTo>
                      <a:lnTo>
                        <a:pt x="75" y="79"/>
                      </a:lnTo>
                      <a:lnTo>
                        <a:pt x="59" y="79"/>
                      </a:lnTo>
                      <a:lnTo>
                        <a:pt x="55" y="65"/>
                      </a:lnTo>
                      <a:lnTo>
                        <a:pt x="20" y="65"/>
                      </a:lnTo>
                      <a:close/>
                      <a:moveTo>
                        <a:pt x="38" y="12"/>
                      </a:moveTo>
                      <a:lnTo>
                        <a:pt x="38" y="12"/>
                      </a:lnTo>
                      <a:lnTo>
                        <a:pt x="23" y="53"/>
                      </a:lnTo>
                      <a:lnTo>
                        <a:pt x="52" y="53"/>
                      </a:lnTo>
                      <a:lnTo>
                        <a:pt x="38" y="12"/>
                      </a:lnTo>
                      <a:close/>
                    </a:path>
                  </a:pathLst>
                </a:custGeom>
                <a:solidFill>
                  <a:srgbClr val="3D6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5" name="Freeform 1711"/>
                <p:cNvSpPr>
                  <a:spLocks noEditPoints="1"/>
                </p:cNvSpPr>
                <p:nvPr/>
              </p:nvSpPr>
              <p:spPr bwMode="auto">
                <a:xfrm>
                  <a:off x="8685074" y="3575275"/>
                  <a:ext cx="82550" cy="127000"/>
                </a:xfrm>
                <a:custGeom>
                  <a:avLst/>
                  <a:gdLst>
                    <a:gd name="T0" fmla="*/ 13 w 52"/>
                    <a:gd name="T1" fmla="*/ 9 h 80"/>
                    <a:gd name="T2" fmla="*/ 14 w 52"/>
                    <a:gd name="T3" fmla="*/ 9 h 80"/>
                    <a:gd name="T4" fmla="*/ 14 w 52"/>
                    <a:gd name="T5" fmla="*/ 9 h 80"/>
                    <a:gd name="T6" fmla="*/ 16 w 52"/>
                    <a:gd name="T7" fmla="*/ 4 h 80"/>
                    <a:gd name="T8" fmla="*/ 20 w 52"/>
                    <a:gd name="T9" fmla="*/ 1 h 80"/>
                    <a:gd name="T10" fmla="*/ 25 w 52"/>
                    <a:gd name="T11" fmla="*/ 0 h 80"/>
                    <a:gd name="T12" fmla="*/ 31 w 52"/>
                    <a:gd name="T13" fmla="*/ 0 h 80"/>
                    <a:gd name="T14" fmla="*/ 31 w 52"/>
                    <a:gd name="T15" fmla="*/ 0 h 80"/>
                    <a:gd name="T16" fmla="*/ 37 w 52"/>
                    <a:gd name="T17" fmla="*/ 0 h 80"/>
                    <a:gd name="T18" fmla="*/ 43 w 52"/>
                    <a:gd name="T19" fmla="*/ 2 h 80"/>
                    <a:gd name="T20" fmla="*/ 46 w 52"/>
                    <a:gd name="T21" fmla="*/ 4 h 80"/>
                    <a:gd name="T22" fmla="*/ 49 w 52"/>
                    <a:gd name="T23" fmla="*/ 9 h 80"/>
                    <a:gd name="T24" fmla="*/ 50 w 52"/>
                    <a:gd name="T25" fmla="*/ 13 h 80"/>
                    <a:gd name="T26" fmla="*/ 52 w 52"/>
                    <a:gd name="T27" fmla="*/ 17 h 80"/>
                    <a:gd name="T28" fmla="*/ 52 w 52"/>
                    <a:gd name="T29" fmla="*/ 29 h 80"/>
                    <a:gd name="T30" fmla="*/ 52 w 52"/>
                    <a:gd name="T31" fmla="*/ 29 h 80"/>
                    <a:gd name="T32" fmla="*/ 52 w 52"/>
                    <a:gd name="T33" fmla="*/ 41 h 80"/>
                    <a:gd name="T34" fmla="*/ 50 w 52"/>
                    <a:gd name="T35" fmla="*/ 45 h 80"/>
                    <a:gd name="T36" fmla="*/ 48 w 52"/>
                    <a:gd name="T37" fmla="*/ 49 h 80"/>
                    <a:gd name="T38" fmla="*/ 45 w 52"/>
                    <a:gd name="T39" fmla="*/ 52 h 80"/>
                    <a:gd name="T40" fmla="*/ 42 w 52"/>
                    <a:gd name="T41" fmla="*/ 54 h 80"/>
                    <a:gd name="T42" fmla="*/ 36 w 52"/>
                    <a:gd name="T43" fmla="*/ 56 h 80"/>
                    <a:gd name="T44" fmla="*/ 31 w 52"/>
                    <a:gd name="T45" fmla="*/ 56 h 80"/>
                    <a:gd name="T46" fmla="*/ 31 w 52"/>
                    <a:gd name="T47" fmla="*/ 56 h 80"/>
                    <a:gd name="T48" fmla="*/ 26 w 52"/>
                    <a:gd name="T49" fmla="*/ 56 h 80"/>
                    <a:gd name="T50" fmla="*/ 20 w 52"/>
                    <a:gd name="T51" fmla="*/ 55 h 80"/>
                    <a:gd name="T52" fmla="*/ 17 w 52"/>
                    <a:gd name="T53" fmla="*/ 52 h 80"/>
                    <a:gd name="T54" fmla="*/ 14 w 52"/>
                    <a:gd name="T55" fmla="*/ 49 h 80"/>
                    <a:gd name="T56" fmla="*/ 14 w 52"/>
                    <a:gd name="T57" fmla="*/ 49 h 80"/>
                    <a:gd name="T58" fmla="*/ 14 w 52"/>
                    <a:gd name="T59" fmla="*/ 80 h 80"/>
                    <a:gd name="T60" fmla="*/ 0 w 52"/>
                    <a:gd name="T61" fmla="*/ 80 h 80"/>
                    <a:gd name="T62" fmla="*/ 0 w 52"/>
                    <a:gd name="T63" fmla="*/ 0 h 80"/>
                    <a:gd name="T64" fmla="*/ 14 w 52"/>
                    <a:gd name="T65" fmla="*/ 0 h 80"/>
                    <a:gd name="T66" fmla="*/ 13 w 52"/>
                    <a:gd name="T67" fmla="*/ 9 h 80"/>
                    <a:gd name="T68" fmla="*/ 39 w 52"/>
                    <a:gd name="T69" fmla="*/ 29 h 80"/>
                    <a:gd name="T70" fmla="*/ 39 w 52"/>
                    <a:gd name="T71" fmla="*/ 29 h 80"/>
                    <a:gd name="T72" fmla="*/ 39 w 52"/>
                    <a:gd name="T73" fmla="*/ 22 h 80"/>
                    <a:gd name="T74" fmla="*/ 37 w 52"/>
                    <a:gd name="T75" fmla="*/ 15 h 80"/>
                    <a:gd name="T76" fmla="*/ 35 w 52"/>
                    <a:gd name="T77" fmla="*/ 13 h 80"/>
                    <a:gd name="T78" fmla="*/ 33 w 52"/>
                    <a:gd name="T79" fmla="*/ 11 h 80"/>
                    <a:gd name="T80" fmla="*/ 31 w 52"/>
                    <a:gd name="T81" fmla="*/ 10 h 80"/>
                    <a:gd name="T82" fmla="*/ 27 w 52"/>
                    <a:gd name="T83" fmla="*/ 10 h 80"/>
                    <a:gd name="T84" fmla="*/ 27 w 52"/>
                    <a:gd name="T85" fmla="*/ 10 h 80"/>
                    <a:gd name="T86" fmla="*/ 22 w 52"/>
                    <a:gd name="T87" fmla="*/ 10 h 80"/>
                    <a:gd name="T88" fmla="*/ 19 w 52"/>
                    <a:gd name="T89" fmla="*/ 11 h 80"/>
                    <a:gd name="T90" fmla="*/ 16 w 52"/>
                    <a:gd name="T91" fmla="*/ 13 h 80"/>
                    <a:gd name="T92" fmla="*/ 15 w 52"/>
                    <a:gd name="T93" fmla="*/ 15 h 80"/>
                    <a:gd name="T94" fmla="*/ 14 w 52"/>
                    <a:gd name="T95" fmla="*/ 17 h 80"/>
                    <a:gd name="T96" fmla="*/ 14 w 52"/>
                    <a:gd name="T97" fmla="*/ 21 h 80"/>
                    <a:gd name="T98" fmla="*/ 14 w 52"/>
                    <a:gd name="T99" fmla="*/ 29 h 80"/>
                    <a:gd name="T100" fmla="*/ 14 w 52"/>
                    <a:gd name="T101" fmla="*/ 29 h 80"/>
                    <a:gd name="T102" fmla="*/ 14 w 52"/>
                    <a:gd name="T103" fmla="*/ 37 h 80"/>
                    <a:gd name="T104" fmla="*/ 16 w 52"/>
                    <a:gd name="T105" fmla="*/ 42 h 80"/>
                    <a:gd name="T106" fmla="*/ 17 w 52"/>
                    <a:gd name="T107" fmla="*/ 44 h 80"/>
                    <a:gd name="T108" fmla="*/ 20 w 52"/>
                    <a:gd name="T109" fmla="*/ 45 h 80"/>
                    <a:gd name="T110" fmla="*/ 27 w 52"/>
                    <a:gd name="T111" fmla="*/ 47 h 80"/>
                    <a:gd name="T112" fmla="*/ 27 w 52"/>
                    <a:gd name="T113" fmla="*/ 47 h 80"/>
                    <a:gd name="T114" fmla="*/ 32 w 52"/>
                    <a:gd name="T115" fmla="*/ 45 h 80"/>
                    <a:gd name="T116" fmla="*/ 34 w 52"/>
                    <a:gd name="T117" fmla="*/ 44 h 80"/>
                    <a:gd name="T118" fmla="*/ 36 w 52"/>
                    <a:gd name="T119" fmla="*/ 43 h 80"/>
                    <a:gd name="T120" fmla="*/ 37 w 52"/>
                    <a:gd name="T121" fmla="*/ 38 h 80"/>
                    <a:gd name="T122" fmla="*/ 39 w 52"/>
                    <a:gd name="T123" fmla="*/ 29 h 80"/>
                    <a:gd name="T124" fmla="*/ 39 w 52"/>
                    <a:gd name="T125"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80">
                      <a:moveTo>
                        <a:pt x="13" y="9"/>
                      </a:moveTo>
                      <a:lnTo>
                        <a:pt x="14" y="9"/>
                      </a:lnTo>
                      <a:lnTo>
                        <a:pt x="14" y="9"/>
                      </a:lnTo>
                      <a:lnTo>
                        <a:pt x="16" y="4"/>
                      </a:lnTo>
                      <a:lnTo>
                        <a:pt x="20" y="1"/>
                      </a:lnTo>
                      <a:lnTo>
                        <a:pt x="25" y="0"/>
                      </a:lnTo>
                      <a:lnTo>
                        <a:pt x="31" y="0"/>
                      </a:lnTo>
                      <a:lnTo>
                        <a:pt x="31" y="0"/>
                      </a:lnTo>
                      <a:lnTo>
                        <a:pt x="37" y="0"/>
                      </a:lnTo>
                      <a:lnTo>
                        <a:pt x="43" y="2"/>
                      </a:lnTo>
                      <a:lnTo>
                        <a:pt x="46" y="4"/>
                      </a:lnTo>
                      <a:lnTo>
                        <a:pt x="49" y="9"/>
                      </a:lnTo>
                      <a:lnTo>
                        <a:pt x="50" y="13"/>
                      </a:lnTo>
                      <a:lnTo>
                        <a:pt x="52" y="17"/>
                      </a:lnTo>
                      <a:lnTo>
                        <a:pt x="52" y="29"/>
                      </a:lnTo>
                      <a:lnTo>
                        <a:pt x="52" y="29"/>
                      </a:lnTo>
                      <a:lnTo>
                        <a:pt x="52" y="41"/>
                      </a:lnTo>
                      <a:lnTo>
                        <a:pt x="50" y="45"/>
                      </a:lnTo>
                      <a:lnTo>
                        <a:pt x="48" y="49"/>
                      </a:lnTo>
                      <a:lnTo>
                        <a:pt x="45" y="52"/>
                      </a:lnTo>
                      <a:lnTo>
                        <a:pt x="42" y="54"/>
                      </a:lnTo>
                      <a:lnTo>
                        <a:pt x="36" y="56"/>
                      </a:lnTo>
                      <a:lnTo>
                        <a:pt x="31" y="56"/>
                      </a:lnTo>
                      <a:lnTo>
                        <a:pt x="31" y="56"/>
                      </a:lnTo>
                      <a:lnTo>
                        <a:pt x="26" y="56"/>
                      </a:lnTo>
                      <a:lnTo>
                        <a:pt x="20" y="55"/>
                      </a:lnTo>
                      <a:lnTo>
                        <a:pt x="17" y="52"/>
                      </a:lnTo>
                      <a:lnTo>
                        <a:pt x="14" y="49"/>
                      </a:lnTo>
                      <a:lnTo>
                        <a:pt x="14" y="49"/>
                      </a:lnTo>
                      <a:lnTo>
                        <a:pt x="14" y="80"/>
                      </a:lnTo>
                      <a:lnTo>
                        <a:pt x="0" y="80"/>
                      </a:lnTo>
                      <a:lnTo>
                        <a:pt x="0" y="0"/>
                      </a:lnTo>
                      <a:lnTo>
                        <a:pt x="14" y="0"/>
                      </a:lnTo>
                      <a:lnTo>
                        <a:pt x="13" y="9"/>
                      </a:lnTo>
                      <a:close/>
                      <a:moveTo>
                        <a:pt x="39" y="29"/>
                      </a:moveTo>
                      <a:lnTo>
                        <a:pt x="39" y="29"/>
                      </a:lnTo>
                      <a:lnTo>
                        <a:pt x="39" y="22"/>
                      </a:lnTo>
                      <a:lnTo>
                        <a:pt x="37" y="15"/>
                      </a:lnTo>
                      <a:lnTo>
                        <a:pt x="35" y="13"/>
                      </a:lnTo>
                      <a:lnTo>
                        <a:pt x="33" y="11"/>
                      </a:lnTo>
                      <a:lnTo>
                        <a:pt x="31" y="10"/>
                      </a:lnTo>
                      <a:lnTo>
                        <a:pt x="27" y="10"/>
                      </a:lnTo>
                      <a:lnTo>
                        <a:pt x="27" y="10"/>
                      </a:lnTo>
                      <a:lnTo>
                        <a:pt x="22" y="10"/>
                      </a:lnTo>
                      <a:lnTo>
                        <a:pt x="19" y="11"/>
                      </a:lnTo>
                      <a:lnTo>
                        <a:pt x="16" y="13"/>
                      </a:lnTo>
                      <a:lnTo>
                        <a:pt x="15" y="15"/>
                      </a:lnTo>
                      <a:lnTo>
                        <a:pt x="14" y="17"/>
                      </a:lnTo>
                      <a:lnTo>
                        <a:pt x="14" y="21"/>
                      </a:lnTo>
                      <a:lnTo>
                        <a:pt x="14" y="29"/>
                      </a:lnTo>
                      <a:lnTo>
                        <a:pt x="14" y="29"/>
                      </a:lnTo>
                      <a:lnTo>
                        <a:pt x="14" y="37"/>
                      </a:lnTo>
                      <a:lnTo>
                        <a:pt x="16" y="42"/>
                      </a:lnTo>
                      <a:lnTo>
                        <a:pt x="17" y="44"/>
                      </a:lnTo>
                      <a:lnTo>
                        <a:pt x="20" y="45"/>
                      </a:lnTo>
                      <a:lnTo>
                        <a:pt x="27" y="47"/>
                      </a:lnTo>
                      <a:lnTo>
                        <a:pt x="27" y="47"/>
                      </a:lnTo>
                      <a:lnTo>
                        <a:pt x="32" y="45"/>
                      </a:lnTo>
                      <a:lnTo>
                        <a:pt x="34" y="44"/>
                      </a:lnTo>
                      <a:lnTo>
                        <a:pt x="36" y="43"/>
                      </a:lnTo>
                      <a:lnTo>
                        <a:pt x="37" y="38"/>
                      </a:lnTo>
                      <a:lnTo>
                        <a:pt x="39" y="29"/>
                      </a:lnTo>
                      <a:lnTo>
                        <a:pt x="39" y="29"/>
                      </a:lnTo>
                      <a:close/>
                    </a:path>
                  </a:pathLst>
                </a:custGeom>
                <a:solidFill>
                  <a:srgbClr val="3D6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6" name="Freeform 1712"/>
                <p:cNvSpPr>
                  <a:spLocks noEditPoints="1"/>
                </p:cNvSpPr>
                <p:nvPr/>
              </p:nvSpPr>
              <p:spPr bwMode="auto">
                <a:xfrm>
                  <a:off x="8785087" y="3575275"/>
                  <a:ext cx="80963" cy="127000"/>
                </a:xfrm>
                <a:custGeom>
                  <a:avLst/>
                  <a:gdLst>
                    <a:gd name="T0" fmla="*/ 12 w 51"/>
                    <a:gd name="T1" fmla="*/ 9 h 80"/>
                    <a:gd name="T2" fmla="*/ 13 w 51"/>
                    <a:gd name="T3" fmla="*/ 9 h 80"/>
                    <a:gd name="T4" fmla="*/ 13 w 51"/>
                    <a:gd name="T5" fmla="*/ 9 h 80"/>
                    <a:gd name="T6" fmla="*/ 17 w 51"/>
                    <a:gd name="T7" fmla="*/ 4 h 80"/>
                    <a:gd name="T8" fmla="*/ 20 w 51"/>
                    <a:gd name="T9" fmla="*/ 1 h 80"/>
                    <a:gd name="T10" fmla="*/ 25 w 51"/>
                    <a:gd name="T11" fmla="*/ 0 h 80"/>
                    <a:gd name="T12" fmla="*/ 31 w 51"/>
                    <a:gd name="T13" fmla="*/ 0 h 80"/>
                    <a:gd name="T14" fmla="*/ 31 w 51"/>
                    <a:gd name="T15" fmla="*/ 0 h 80"/>
                    <a:gd name="T16" fmla="*/ 37 w 51"/>
                    <a:gd name="T17" fmla="*/ 0 h 80"/>
                    <a:gd name="T18" fmla="*/ 42 w 51"/>
                    <a:gd name="T19" fmla="*/ 2 h 80"/>
                    <a:gd name="T20" fmla="*/ 46 w 51"/>
                    <a:gd name="T21" fmla="*/ 4 h 80"/>
                    <a:gd name="T22" fmla="*/ 49 w 51"/>
                    <a:gd name="T23" fmla="*/ 9 h 80"/>
                    <a:gd name="T24" fmla="*/ 50 w 51"/>
                    <a:gd name="T25" fmla="*/ 13 h 80"/>
                    <a:gd name="T26" fmla="*/ 51 w 51"/>
                    <a:gd name="T27" fmla="*/ 17 h 80"/>
                    <a:gd name="T28" fmla="*/ 51 w 51"/>
                    <a:gd name="T29" fmla="*/ 29 h 80"/>
                    <a:gd name="T30" fmla="*/ 51 w 51"/>
                    <a:gd name="T31" fmla="*/ 29 h 80"/>
                    <a:gd name="T32" fmla="*/ 51 w 51"/>
                    <a:gd name="T33" fmla="*/ 41 h 80"/>
                    <a:gd name="T34" fmla="*/ 50 w 51"/>
                    <a:gd name="T35" fmla="*/ 45 h 80"/>
                    <a:gd name="T36" fmla="*/ 48 w 51"/>
                    <a:gd name="T37" fmla="*/ 49 h 80"/>
                    <a:gd name="T38" fmla="*/ 46 w 51"/>
                    <a:gd name="T39" fmla="*/ 52 h 80"/>
                    <a:gd name="T40" fmla="*/ 41 w 51"/>
                    <a:gd name="T41" fmla="*/ 54 h 80"/>
                    <a:gd name="T42" fmla="*/ 37 w 51"/>
                    <a:gd name="T43" fmla="*/ 56 h 80"/>
                    <a:gd name="T44" fmla="*/ 31 w 51"/>
                    <a:gd name="T45" fmla="*/ 56 h 80"/>
                    <a:gd name="T46" fmla="*/ 31 w 51"/>
                    <a:gd name="T47" fmla="*/ 56 h 80"/>
                    <a:gd name="T48" fmla="*/ 25 w 51"/>
                    <a:gd name="T49" fmla="*/ 56 h 80"/>
                    <a:gd name="T50" fmla="*/ 21 w 51"/>
                    <a:gd name="T51" fmla="*/ 55 h 80"/>
                    <a:gd name="T52" fmla="*/ 17 w 51"/>
                    <a:gd name="T53" fmla="*/ 52 h 80"/>
                    <a:gd name="T54" fmla="*/ 13 w 51"/>
                    <a:gd name="T55" fmla="*/ 49 h 80"/>
                    <a:gd name="T56" fmla="*/ 13 w 51"/>
                    <a:gd name="T57" fmla="*/ 49 h 80"/>
                    <a:gd name="T58" fmla="*/ 13 w 51"/>
                    <a:gd name="T59" fmla="*/ 80 h 80"/>
                    <a:gd name="T60" fmla="*/ 0 w 51"/>
                    <a:gd name="T61" fmla="*/ 80 h 80"/>
                    <a:gd name="T62" fmla="*/ 0 w 51"/>
                    <a:gd name="T63" fmla="*/ 0 h 80"/>
                    <a:gd name="T64" fmla="*/ 13 w 51"/>
                    <a:gd name="T65" fmla="*/ 0 h 80"/>
                    <a:gd name="T66" fmla="*/ 12 w 51"/>
                    <a:gd name="T67" fmla="*/ 9 h 80"/>
                    <a:gd name="T68" fmla="*/ 38 w 51"/>
                    <a:gd name="T69" fmla="*/ 29 h 80"/>
                    <a:gd name="T70" fmla="*/ 38 w 51"/>
                    <a:gd name="T71" fmla="*/ 29 h 80"/>
                    <a:gd name="T72" fmla="*/ 38 w 51"/>
                    <a:gd name="T73" fmla="*/ 22 h 80"/>
                    <a:gd name="T74" fmla="*/ 37 w 51"/>
                    <a:gd name="T75" fmla="*/ 15 h 80"/>
                    <a:gd name="T76" fmla="*/ 36 w 51"/>
                    <a:gd name="T77" fmla="*/ 13 h 80"/>
                    <a:gd name="T78" fmla="*/ 34 w 51"/>
                    <a:gd name="T79" fmla="*/ 11 h 80"/>
                    <a:gd name="T80" fmla="*/ 31 w 51"/>
                    <a:gd name="T81" fmla="*/ 10 h 80"/>
                    <a:gd name="T82" fmla="*/ 26 w 51"/>
                    <a:gd name="T83" fmla="*/ 10 h 80"/>
                    <a:gd name="T84" fmla="*/ 26 w 51"/>
                    <a:gd name="T85" fmla="*/ 10 h 80"/>
                    <a:gd name="T86" fmla="*/ 22 w 51"/>
                    <a:gd name="T87" fmla="*/ 10 h 80"/>
                    <a:gd name="T88" fmla="*/ 19 w 51"/>
                    <a:gd name="T89" fmla="*/ 11 h 80"/>
                    <a:gd name="T90" fmla="*/ 17 w 51"/>
                    <a:gd name="T91" fmla="*/ 13 h 80"/>
                    <a:gd name="T92" fmla="*/ 14 w 51"/>
                    <a:gd name="T93" fmla="*/ 15 h 80"/>
                    <a:gd name="T94" fmla="*/ 13 w 51"/>
                    <a:gd name="T95" fmla="*/ 17 h 80"/>
                    <a:gd name="T96" fmla="*/ 13 w 51"/>
                    <a:gd name="T97" fmla="*/ 21 h 80"/>
                    <a:gd name="T98" fmla="*/ 13 w 51"/>
                    <a:gd name="T99" fmla="*/ 29 h 80"/>
                    <a:gd name="T100" fmla="*/ 13 w 51"/>
                    <a:gd name="T101" fmla="*/ 29 h 80"/>
                    <a:gd name="T102" fmla="*/ 13 w 51"/>
                    <a:gd name="T103" fmla="*/ 37 h 80"/>
                    <a:gd name="T104" fmla="*/ 15 w 51"/>
                    <a:gd name="T105" fmla="*/ 42 h 80"/>
                    <a:gd name="T106" fmla="*/ 18 w 51"/>
                    <a:gd name="T107" fmla="*/ 44 h 80"/>
                    <a:gd name="T108" fmla="*/ 20 w 51"/>
                    <a:gd name="T109" fmla="*/ 45 h 80"/>
                    <a:gd name="T110" fmla="*/ 26 w 51"/>
                    <a:gd name="T111" fmla="*/ 47 h 80"/>
                    <a:gd name="T112" fmla="*/ 26 w 51"/>
                    <a:gd name="T113" fmla="*/ 47 h 80"/>
                    <a:gd name="T114" fmla="*/ 32 w 51"/>
                    <a:gd name="T115" fmla="*/ 45 h 80"/>
                    <a:gd name="T116" fmla="*/ 34 w 51"/>
                    <a:gd name="T117" fmla="*/ 44 h 80"/>
                    <a:gd name="T118" fmla="*/ 36 w 51"/>
                    <a:gd name="T119" fmla="*/ 43 h 80"/>
                    <a:gd name="T120" fmla="*/ 38 w 51"/>
                    <a:gd name="T121" fmla="*/ 38 h 80"/>
                    <a:gd name="T122" fmla="*/ 38 w 51"/>
                    <a:gd name="T123" fmla="*/ 29 h 80"/>
                    <a:gd name="T124" fmla="*/ 38 w 51"/>
                    <a:gd name="T125"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80">
                      <a:moveTo>
                        <a:pt x="12" y="9"/>
                      </a:moveTo>
                      <a:lnTo>
                        <a:pt x="13" y="9"/>
                      </a:lnTo>
                      <a:lnTo>
                        <a:pt x="13" y="9"/>
                      </a:lnTo>
                      <a:lnTo>
                        <a:pt x="17" y="4"/>
                      </a:lnTo>
                      <a:lnTo>
                        <a:pt x="20" y="1"/>
                      </a:lnTo>
                      <a:lnTo>
                        <a:pt x="25" y="0"/>
                      </a:lnTo>
                      <a:lnTo>
                        <a:pt x="31" y="0"/>
                      </a:lnTo>
                      <a:lnTo>
                        <a:pt x="31" y="0"/>
                      </a:lnTo>
                      <a:lnTo>
                        <a:pt x="37" y="0"/>
                      </a:lnTo>
                      <a:lnTo>
                        <a:pt x="42" y="2"/>
                      </a:lnTo>
                      <a:lnTo>
                        <a:pt x="46" y="4"/>
                      </a:lnTo>
                      <a:lnTo>
                        <a:pt x="49" y="9"/>
                      </a:lnTo>
                      <a:lnTo>
                        <a:pt x="50" y="13"/>
                      </a:lnTo>
                      <a:lnTo>
                        <a:pt x="51" y="17"/>
                      </a:lnTo>
                      <a:lnTo>
                        <a:pt x="51" y="29"/>
                      </a:lnTo>
                      <a:lnTo>
                        <a:pt x="51" y="29"/>
                      </a:lnTo>
                      <a:lnTo>
                        <a:pt x="51" y="41"/>
                      </a:lnTo>
                      <a:lnTo>
                        <a:pt x="50" y="45"/>
                      </a:lnTo>
                      <a:lnTo>
                        <a:pt x="48" y="49"/>
                      </a:lnTo>
                      <a:lnTo>
                        <a:pt x="46" y="52"/>
                      </a:lnTo>
                      <a:lnTo>
                        <a:pt x="41" y="54"/>
                      </a:lnTo>
                      <a:lnTo>
                        <a:pt x="37" y="56"/>
                      </a:lnTo>
                      <a:lnTo>
                        <a:pt x="31" y="56"/>
                      </a:lnTo>
                      <a:lnTo>
                        <a:pt x="31" y="56"/>
                      </a:lnTo>
                      <a:lnTo>
                        <a:pt x="25" y="56"/>
                      </a:lnTo>
                      <a:lnTo>
                        <a:pt x="21" y="55"/>
                      </a:lnTo>
                      <a:lnTo>
                        <a:pt x="17" y="52"/>
                      </a:lnTo>
                      <a:lnTo>
                        <a:pt x="13" y="49"/>
                      </a:lnTo>
                      <a:lnTo>
                        <a:pt x="13" y="49"/>
                      </a:lnTo>
                      <a:lnTo>
                        <a:pt x="13" y="80"/>
                      </a:lnTo>
                      <a:lnTo>
                        <a:pt x="0" y="80"/>
                      </a:lnTo>
                      <a:lnTo>
                        <a:pt x="0" y="0"/>
                      </a:lnTo>
                      <a:lnTo>
                        <a:pt x="13" y="0"/>
                      </a:lnTo>
                      <a:lnTo>
                        <a:pt x="12" y="9"/>
                      </a:lnTo>
                      <a:close/>
                      <a:moveTo>
                        <a:pt x="38" y="29"/>
                      </a:moveTo>
                      <a:lnTo>
                        <a:pt x="38" y="29"/>
                      </a:lnTo>
                      <a:lnTo>
                        <a:pt x="38" y="22"/>
                      </a:lnTo>
                      <a:lnTo>
                        <a:pt x="37" y="15"/>
                      </a:lnTo>
                      <a:lnTo>
                        <a:pt x="36" y="13"/>
                      </a:lnTo>
                      <a:lnTo>
                        <a:pt x="34" y="11"/>
                      </a:lnTo>
                      <a:lnTo>
                        <a:pt x="31" y="10"/>
                      </a:lnTo>
                      <a:lnTo>
                        <a:pt x="26" y="10"/>
                      </a:lnTo>
                      <a:lnTo>
                        <a:pt x="26" y="10"/>
                      </a:lnTo>
                      <a:lnTo>
                        <a:pt x="22" y="10"/>
                      </a:lnTo>
                      <a:lnTo>
                        <a:pt x="19" y="11"/>
                      </a:lnTo>
                      <a:lnTo>
                        <a:pt x="17" y="13"/>
                      </a:lnTo>
                      <a:lnTo>
                        <a:pt x="14" y="15"/>
                      </a:lnTo>
                      <a:lnTo>
                        <a:pt x="13" y="17"/>
                      </a:lnTo>
                      <a:lnTo>
                        <a:pt x="13" y="21"/>
                      </a:lnTo>
                      <a:lnTo>
                        <a:pt x="13" y="29"/>
                      </a:lnTo>
                      <a:lnTo>
                        <a:pt x="13" y="29"/>
                      </a:lnTo>
                      <a:lnTo>
                        <a:pt x="13" y="37"/>
                      </a:lnTo>
                      <a:lnTo>
                        <a:pt x="15" y="42"/>
                      </a:lnTo>
                      <a:lnTo>
                        <a:pt x="18" y="44"/>
                      </a:lnTo>
                      <a:lnTo>
                        <a:pt x="20" y="45"/>
                      </a:lnTo>
                      <a:lnTo>
                        <a:pt x="26" y="47"/>
                      </a:lnTo>
                      <a:lnTo>
                        <a:pt x="26" y="47"/>
                      </a:lnTo>
                      <a:lnTo>
                        <a:pt x="32" y="45"/>
                      </a:lnTo>
                      <a:lnTo>
                        <a:pt x="34" y="44"/>
                      </a:lnTo>
                      <a:lnTo>
                        <a:pt x="36" y="43"/>
                      </a:lnTo>
                      <a:lnTo>
                        <a:pt x="38" y="38"/>
                      </a:lnTo>
                      <a:lnTo>
                        <a:pt x="38" y="29"/>
                      </a:lnTo>
                      <a:lnTo>
                        <a:pt x="38" y="29"/>
                      </a:lnTo>
                      <a:close/>
                    </a:path>
                  </a:pathLst>
                </a:custGeom>
                <a:solidFill>
                  <a:srgbClr val="3D6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348" name="Gruppieren 347"/>
            <p:cNvGrpSpPr/>
            <p:nvPr/>
          </p:nvGrpSpPr>
          <p:grpSpPr>
            <a:xfrm>
              <a:off x="5632629" y="4120558"/>
              <a:ext cx="395288" cy="396875"/>
              <a:chOff x="5992669" y="4624614"/>
              <a:chExt cx="395288" cy="396875"/>
            </a:xfrm>
          </p:grpSpPr>
          <p:sp>
            <p:nvSpPr>
              <p:cNvPr id="364" name="Freeform 1713"/>
              <p:cNvSpPr>
                <a:spLocks/>
              </p:cNvSpPr>
              <p:nvPr/>
            </p:nvSpPr>
            <p:spPr bwMode="auto">
              <a:xfrm>
                <a:off x="5992669" y="4624614"/>
                <a:ext cx="395288" cy="396875"/>
              </a:xfrm>
              <a:custGeom>
                <a:avLst/>
                <a:gdLst>
                  <a:gd name="T0" fmla="*/ 35 w 249"/>
                  <a:gd name="T1" fmla="*/ 0 h 250"/>
                  <a:gd name="T2" fmla="*/ 35 w 249"/>
                  <a:gd name="T3" fmla="*/ 0 h 250"/>
                  <a:gd name="T4" fmla="*/ 30 w 249"/>
                  <a:gd name="T5" fmla="*/ 1 h 250"/>
                  <a:gd name="T6" fmla="*/ 24 w 249"/>
                  <a:gd name="T7" fmla="*/ 2 h 250"/>
                  <a:gd name="T8" fmla="*/ 17 w 249"/>
                  <a:gd name="T9" fmla="*/ 5 h 250"/>
                  <a:gd name="T10" fmla="*/ 10 w 249"/>
                  <a:gd name="T11" fmla="*/ 9 h 250"/>
                  <a:gd name="T12" fmla="*/ 7 w 249"/>
                  <a:gd name="T13" fmla="*/ 12 h 250"/>
                  <a:gd name="T14" fmla="*/ 5 w 249"/>
                  <a:gd name="T15" fmla="*/ 15 h 250"/>
                  <a:gd name="T16" fmla="*/ 3 w 249"/>
                  <a:gd name="T17" fmla="*/ 19 h 250"/>
                  <a:gd name="T18" fmla="*/ 1 w 249"/>
                  <a:gd name="T19" fmla="*/ 25 h 250"/>
                  <a:gd name="T20" fmla="*/ 0 w 249"/>
                  <a:gd name="T21" fmla="*/ 30 h 250"/>
                  <a:gd name="T22" fmla="*/ 0 w 249"/>
                  <a:gd name="T23" fmla="*/ 36 h 250"/>
                  <a:gd name="T24" fmla="*/ 0 w 249"/>
                  <a:gd name="T25" fmla="*/ 215 h 250"/>
                  <a:gd name="T26" fmla="*/ 0 w 249"/>
                  <a:gd name="T27" fmla="*/ 215 h 250"/>
                  <a:gd name="T28" fmla="*/ 0 w 249"/>
                  <a:gd name="T29" fmla="*/ 220 h 250"/>
                  <a:gd name="T30" fmla="*/ 1 w 249"/>
                  <a:gd name="T31" fmla="*/ 225 h 250"/>
                  <a:gd name="T32" fmla="*/ 4 w 249"/>
                  <a:gd name="T33" fmla="*/ 232 h 250"/>
                  <a:gd name="T34" fmla="*/ 8 w 249"/>
                  <a:gd name="T35" fmla="*/ 238 h 250"/>
                  <a:gd name="T36" fmla="*/ 12 w 249"/>
                  <a:gd name="T37" fmla="*/ 242 h 250"/>
                  <a:gd name="T38" fmla="*/ 15 w 249"/>
                  <a:gd name="T39" fmla="*/ 245 h 250"/>
                  <a:gd name="T40" fmla="*/ 19 w 249"/>
                  <a:gd name="T41" fmla="*/ 247 h 250"/>
                  <a:gd name="T42" fmla="*/ 23 w 249"/>
                  <a:gd name="T43" fmla="*/ 249 h 250"/>
                  <a:gd name="T44" fmla="*/ 29 w 249"/>
                  <a:gd name="T45" fmla="*/ 250 h 250"/>
                  <a:gd name="T46" fmla="*/ 35 w 249"/>
                  <a:gd name="T47" fmla="*/ 250 h 250"/>
                  <a:gd name="T48" fmla="*/ 213 w 249"/>
                  <a:gd name="T49" fmla="*/ 250 h 250"/>
                  <a:gd name="T50" fmla="*/ 213 w 249"/>
                  <a:gd name="T51" fmla="*/ 250 h 250"/>
                  <a:gd name="T52" fmla="*/ 219 w 249"/>
                  <a:gd name="T53" fmla="*/ 250 h 250"/>
                  <a:gd name="T54" fmla="*/ 225 w 249"/>
                  <a:gd name="T55" fmla="*/ 248 h 250"/>
                  <a:gd name="T56" fmla="*/ 232 w 249"/>
                  <a:gd name="T57" fmla="*/ 246 h 250"/>
                  <a:gd name="T58" fmla="*/ 238 w 249"/>
                  <a:gd name="T59" fmla="*/ 242 h 250"/>
                  <a:gd name="T60" fmla="*/ 241 w 249"/>
                  <a:gd name="T61" fmla="*/ 238 h 250"/>
                  <a:gd name="T62" fmla="*/ 244 w 249"/>
                  <a:gd name="T63" fmla="*/ 235 h 250"/>
                  <a:gd name="T64" fmla="*/ 246 w 249"/>
                  <a:gd name="T65" fmla="*/ 231 h 250"/>
                  <a:gd name="T66" fmla="*/ 248 w 249"/>
                  <a:gd name="T67" fmla="*/ 226 h 250"/>
                  <a:gd name="T68" fmla="*/ 249 w 249"/>
                  <a:gd name="T69" fmla="*/ 221 h 250"/>
                  <a:gd name="T70" fmla="*/ 249 w 249"/>
                  <a:gd name="T71" fmla="*/ 215 h 250"/>
                  <a:gd name="T72" fmla="*/ 249 w 249"/>
                  <a:gd name="T73" fmla="*/ 36 h 250"/>
                  <a:gd name="T74" fmla="*/ 249 w 249"/>
                  <a:gd name="T75" fmla="*/ 36 h 250"/>
                  <a:gd name="T76" fmla="*/ 249 w 249"/>
                  <a:gd name="T77" fmla="*/ 31 h 250"/>
                  <a:gd name="T78" fmla="*/ 248 w 249"/>
                  <a:gd name="T79" fmla="*/ 25 h 250"/>
                  <a:gd name="T80" fmla="*/ 245 w 249"/>
                  <a:gd name="T81" fmla="*/ 18 h 250"/>
                  <a:gd name="T82" fmla="*/ 240 w 249"/>
                  <a:gd name="T83" fmla="*/ 12 h 250"/>
                  <a:gd name="T84" fmla="*/ 238 w 249"/>
                  <a:gd name="T85" fmla="*/ 8 h 250"/>
                  <a:gd name="T86" fmla="*/ 234 w 249"/>
                  <a:gd name="T87" fmla="*/ 6 h 250"/>
                  <a:gd name="T88" fmla="*/ 231 w 249"/>
                  <a:gd name="T89" fmla="*/ 3 h 250"/>
                  <a:gd name="T90" fmla="*/ 225 w 249"/>
                  <a:gd name="T91" fmla="*/ 2 h 250"/>
                  <a:gd name="T92" fmla="*/ 220 w 249"/>
                  <a:gd name="T93" fmla="*/ 1 h 250"/>
                  <a:gd name="T94" fmla="*/ 213 w 249"/>
                  <a:gd name="T95" fmla="*/ 0 h 250"/>
                  <a:gd name="T96" fmla="*/ 35 w 249"/>
                  <a:gd name="T9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250">
                    <a:moveTo>
                      <a:pt x="35" y="0"/>
                    </a:moveTo>
                    <a:lnTo>
                      <a:pt x="35" y="0"/>
                    </a:lnTo>
                    <a:lnTo>
                      <a:pt x="30" y="1"/>
                    </a:lnTo>
                    <a:lnTo>
                      <a:pt x="24" y="2"/>
                    </a:lnTo>
                    <a:lnTo>
                      <a:pt x="17" y="5"/>
                    </a:lnTo>
                    <a:lnTo>
                      <a:pt x="10" y="9"/>
                    </a:lnTo>
                    <a:lnTo>
                      <a:pt x="7" y="12"/>
                    </a:lnTo>
                    <a:lnTo>
                      <a:pt x="5" y="15"/>
                    </a:lnTo>
                    <a:lnTo>
                      <a:pt x="3" y="19"/>
                    </a:lnTo>
                    <a:lnTo>
                      <a:pt x="1" y="25"/>
                    </a:lnTo>
                    <a:lnTo>
                      <a:pt x="0" y="30"/>
                    </a:lnTo>
                    <a:lnTo>
                      <a:pt x="0" y="36"/>
                    </a:lnTo>
                    <a:lnTo>
                      <a:pt x="0" y="215"/>
                    </a:lnTo>
                    <a:lnTo>
                      <a:pt x="0" y="215"/>
                    </a:lnTo>
                    <a:lnTo>
                      <a:pt x="0" y="220"/>
                    </a:lnTo>
                    <a:lnTo>
                      <a:pt x="1" y="225"/>
                    </a:lnTo>
                    <a:lnTo>
                      <a:pt x="4" y="232"/>
                    </a:lnTo>
                    <a:lnTo>
                      <a:pt x="8" y="238"/>
                    </a:lnTo>
                    <a:lnTo>
                      <a:pt x="12" y="242"/>
                    </a:lnTo>
                    <a:lnTo>
                      <a:pt x="15" y="245"/>
                    </a:lnTo>
                    <a:lnTo>
                      <a:pt x="19" y="247"/>
                    </a:lnTo>
                    <a:lnTo>
                      <a:pt x="23" y="249"/>
                    </a:lnTo>
                    <a:lnTo>
                      <a:pt x="29" y="250"/>
                    </a:lnTo>
                    <a:lnTo>
                      <a:pt x="35" y="250"/>
                    </a:lnTo>
                    <a:lnTo>
                      <a:pt x="213" y="250"/>
                    </a:lnTo>
                    <a:lnTo>
                      <a:pt x="213" y="250"/>
                    </a:lnTo>
                    <a:lnTo>
                      <a:pt x="219" y="250"/>
                    </a:lnTo>
                    <a:lnTo>
                      <a:pt x="225" y="248"/>
                    </a:lnTo>
                    <a:lnTo>
                      <a:pt x="232" y="246"/>
                    </a:lnTo>
                    <a:lnTo>
                      <a:pt x="238" y="242"/>
                    </a:lnTo>
                    <a:lnTo>
                      <a:pt x="241" y="238"/>
                    </a:lnTo>
                    <a:lnTo>
                      <a:pt x="244" y="235"/>
                    </a:lnTo>
                    <a:lnTo>
                      <a:pt x="246" y="231"/>
                    </a:lnTo>
                    <a:lnTo>
                      <a:pt x="248" y="226"/>
                    </a:lnTo>
                    <a:lnTo>
                      <a:pt x="249" y="221"/>
                    </a:lnTo>
                    <a:lnTo>
                      <a:pt x="249" y="215"/>
                    </a:lnTo>
                    <a:lnTo>
                      <a:pt x="249" y="36"/>
                    </a:lnTo>
                    <a:lnTo>
                      <a:pt x="249" y="36"/>
                    </a:lnTo>
                    <a:lnTo>
                      <a:pt x="249" y="31"/>
                    </a:lnTo>
                    <a:lnTo>
                      <a:pt x="248" y="25"/>
                    </a:lnTo>
                    <a:lnTo>
                      <a:pt x="245" y="18"/>
                    </a:lnTo>
                    <a:lnTo>
                      <a:pt x="240" y="12"/>
                    </a:lnTo>
                    <a:lnTo>
                      <a:pt x="238" y="8"/>
                    </a:lnTo>
                    <a:lnTo>
                      <a:pt x="234" y="6"/>
                    </a:lnTo>
                    <a:lnTo>
                      <a:pt x="231" y="3"/>
                    </a:lnTo>
                    <a:lnTo>
                      <a:pt x="225" y="2"/>
                    </a:lnTo>
                    <a:lnTo>
                      <a:pt x="220" y="1"/>
                    </a:lnTo>
                    <a:lnTo>
                      <a:pt x="213" y="0"/>
                    </a:lnTo>
                    <a:lnTo>
                      <a:pt x="35" y="0"/>
                    </a:lnTo>
                    <a:close/>
                  </a:path>
                </a:pathLst>
              </a:custGeom>
              <a:solidFill>
                <a:srgbClr val="964E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5" name="Freeform 1714"/>
              <p:cNvSpPr>
                <a:spLocks noEditPoints="1"/>
              </p:cNvSpPr>
              <p:nvPr/>
            </p:nvSpPr>
            <p:spPr bwMode="auto">
              <a:xfrm>
                <a:off x="6035532" y="4753201"/>
                <a:ext cx="119063" cy="125413"/>
              </a:xfrm>
              <a:custGeom>
                <a:avLst/>
                <a:gdLst>
                  <a:gd name="T0" fmla="*/ 20 w 75"/>
                  <a:gd name="T1" fmla="*/ 65 h 79"/>
                  <a:gd name="T2" fmla="*/ 16 w 75"/>
                  <a:gd name="T3" fmla="*/ 79 h 79"/>
                  <a:gd name="T4" fmla="*/ 0 w 75"/>
                  <a:gd name="T5" fmla="*/ 79 h 79"/>
                  <a:gd name="T6" fmla="*/ 26 w 75"/>
                  <a:gd name="T7" fmla="*/ 0 h 79"/>
                  <a:gd name="T8" fmla="*/ 48 w 75"/>
                  <a:gd name="T9" fmla="*/ 0 h 79"/>
                  <a:gd name="T10" fmla="*/ 75 w 75"/>
                  <a:gd name="T11" fmla="*/ 79 h 79"/>
                  <a:gd name="T12" fmla="*/ 60 w 75"/>
                  <a:gd name="T13" fmla="*/ 79 h 79"/>
                  <a:gd name="T14" fmla="*/ 55 w 75"/>
                  <a:gd name="T15" fmla="*/ 65 h 79"/>
                  <a:gd name="T16" fmla="*/ 20 w 75"/>
                  <a:gd name="T17" fmla="*/ 65 h 79"/>
                  <a:gd name="T18" fmla="*/ 37 w 75"/>
                  <a:gd name="T19" fmla="*/ 12 h 79"/>
                  <a:gd name="T20" fmla="*/ 37 w 75"/>
                  <a:gd name="T21" fmla="*/ 12 h 79"/>
                  <a:gd name="T22" fmla="*/ 23 w 75"/>
                  <a:gd name="T23" fmla="*/ 53 h 79"/>
                  <a:gd name="T24" fmla="*/ 51 w 75"/>
                  <a:gd name="T25" fmla="*/ 53 h 79"/>
                  <a:gd name="T26" fmla="*/ 37 w 75"/>
                  <a:gd name="T27"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79">
                    <a:moveTo>
                      <a:pt x="20" y="65"/>
                    </a:moveTo>
                    <a:lnTo>
                      <a:pt x="16" y="79"/>
                    </a:lnTo>
                    <a:lnTo>
                      <a:pt x="0" y="79"/>
                    </a:lnTo>
                    <a:lnTo>
                      <a:pt x="26" y="0"/>
                    </a:lnTo>
                    <a:lnTo>
                      <a:pt x="48" y="0"/>
                    </a:lnTo>
                    <a:lnTo>
                      <a:pt x="75" y="79"/>
                    </a:lnTo>
                    <a:lnTo>
                      <a:pt x="60" y="79"/>
                    </a:lnTo>
                    <a:lnTo>
                      <a:pt x="55" y="65"/>
                    </a:lnTo>
                    <a:lnTo>
                      <a:pt x="20" y="65"/>
                    </a:lnTo>
                    <a:close/>
                    <a:moveTo>
                      <a:pt x="37" y="12"/>
                    </a:moveTo>
                    <a:lnTo>
                      <a:pt x="37" y="12"/>
                    </a:lnTo>
                    <a:lnTo>
                      <a:pt x="23" y="53"/>
                    </a:lnTo>
                    <a:lnTo>
                      <a:pt x="51" y="53"/>
                    </a:lnTo>
                    <a:lnTo>
                      <a:pt x="37" y="12"/>
                    </a:lnTo>
                    <a:close/>
                  </a:path>
                </a:pathLst>
              </a:custGeom>
              <a:solidFill>
                <a:srgbClr val="DFC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6" name="Freeform 1715"/>
              <p:cNvSpPr>
                <a:spLocks noEditPoints="1"/>
              </p:cNvSpPr>
              <p:nvPr/>
            </p:nvSpPr>
            <p:spPr bwMode="auto">
              <a:xfrm>
                <a:off x="6164120" y="4789714"/>
                <a:ext cx="80963" cy="127000"/>
              </a:xfrm>
              <a:custGeom>
                <a:avLst/>
                <a:gdLst>
                  <a:gd name="T0" fmla="*/ 13 w 51"/>
                  <a:gd name="T1" fmla="*/ 9 h 80"/>
                  <a:gd name="T2" fmla="*/ 14 w 51"/>
                  <a:gd name="T3" fmla="*/ 9 h 80"/>
                  <a:gd name="T4" fmla="*/ 14 w 51"/>
                  <a:gd name="T5" fmla="*/ 9 h 80"/>
                  <a:gd name="T6" fmla="*/ 16 w 51"/>
                  <a:gd name="T7" fmla="*/ 5 h 80"/>
                  <a:gd name="T8" fmla="*/ 20 w 51"/>
                  <a:gd name="T9" fmla="*/ 2 h 80"/>
                  <a:gd name="T10" fmla="*/ 26 w 51"/>
                  <a:gd name="T11" fmla="*/ 0 h 80"/>
                  <a:gd name="T12" fmla="*/ 31 w 51"/>
                  <a:gd name="T13" fmla="*/ 0 h 80"/>
                  <a:gd name="T14" fmla="*/ 31 w 51"/>
                  <a:gd name="T15" fmla="*/ 0 h 80"/>
                  <a:gd name="T16" fmla="*/ 37 w 51"/>
                  <a:gd name="T17" fmla="*/ 0 h 80"/>
                  <a:gd name="T18" fmla="*/ 43 w 51"/>
                  <a:gd name="T19" fmla="*/ 3 h 80"/>
                  <a:gd name="T20" fmla="*/ 46 w 51"/>
                  <a:gd name="T21" fmla="*/ 5 h 80"/>
                  <a:gd name="T22" fmla="*/ 49 w 51"/>
                  <a:gd name="T23" fmla="*/ 9 h 80"/>
                  <a:gd name="T24" fmla="*/ 50 w 51"/>
                  <a:gd name="T25" fmla="*/ 13 h 80"/>
                  <a:gd name="T26" fmla="*/ 51 w 51"/>
                  <a:gd name="T27" fmla="*/ 18 h 80"/>
                  <a:gd name="T28" fmla="*/ 51 w 51"/>
                  <a:gd name="T29" fmla="*/ 30 h 80"/>
                  <a:gd name="T30" fmla="*/ 51 w 51"/>
                  <a:gd name="T31" fmla="*/ 30 h 80"/>
                  <a:gd name="T32" fmla="*/ 51 w 51"/>
                  <a:gd name="T33" fmla="*/ 42 h 80"/>
                  <a:gd name="T34" fmla="*/ 50 w 51"/>
                  <a:gd name="T35" fmla="*/ 46 h 80"/>
                  <a:gd name="T36" fmla="*/ 48 w 51"/>
                  <a:gd name="T37" fmla="*/ 49 h 80"/>
                  <a:gd name="T38" fmla="*/ 46 w 51"/>
                  <a:gd name="T39" fmla="*/ 52 h 80"/>
                  <a:gd name="T40" fmla="*/ 42 w 51"/>
                  <a:gd name="T41" fmla="*/ 54 h 80"/>
                  <a:gd name="T42" fmla="*/ 37 w 51"/>
                  <a:gd name="T43" fmla="*/ 57 h 80"/>
                  <a:gd name="T44" fmla="*/ 31 w 51"/>
                  <a:gd name="T45" fmla="*/ 57 h 80"/>
                  <a:gd name="T46" fmla="*/ 31 w 51"/>
                  <a:gd name="T47" fmla="*/ 57 h 80"/>
                  <a:gd name="T48" fmla="*/ 26 w 51"/>
                  <a:gd name="T49" fmla="*/ 57 h 80"/>
                  <a:gd name="T50" fmla="*/ 21 w 51"/>
                  <a:gd name="T51" fmla="*/ 56 h 80"/>
                  <a:gd name="T52" fmla="*/ 17 w 51"/>
                  <a:gd name="T53" fmla="*/ 52 h 80"/>
                  <a:gd name="T54" fmla="*/ 14 w 51"/>
                  <a:gd name="T55" fmla="*/ 49 h 80"/>
                  <a:gd name="T56" fmla="*/ 14 w 51"/>
                  <a:gd name="T57" fmla="*/ 49 h 80"/>
                  <a:gd name="T58" fmla="*/ 14 w 51"/>
                  <a:gd name="T59" fmla="*/ 80 h 80"/>
                  <a:gd name="T60" fmla="*/ 0 w 51"/>
                  <a:gd name="T61" fmla="*/ 80 h 80"/>
                  <a:gd name="T62" fmla="*/ 0 w 51"/>
                  <a:gd name="T63" fmla="*/ 0 h 80"/>
                  <a:gd name="T64" fmla="*/ 14 w 51"/>
                  <a:gd name="T65" fmla="*/ 0 h 80"/>
                  <a:gd name="T66" fmla="*/ 13 w 51"/>
                  <a:gd name="T67" fmla="*/ 9 h 80"/>
                  <a:gd name="T68" fmla="*/ 38 w 51"/>
                  <a:gd name="T69" fmla="*/ 30 h 80"/>
                  <a:gd name="T70" fmla="*/ 38 w 51"/>
                  <a:gd name="T71" fmla="*/ 30 h 80"/>
                  <a:gd name="T72" fmla="*/ 38 w 51"/>
                  <a:gd name="T73" fmla="*/ 22 h 80"/>
                  <a:gd name="T74" fmla="*/ 37 w 51"/>
                  <a:gd name="T75" fmla="*/ 16 h 80"/>
                  <a:gd name="T76" fmla="*/ 35 w 51"/>
                  <a:gd name="T77" fmla="*/ 13 h 80"/>
                  <a:gd name="T78" fmla="*/ 34 w 51"/>
                  <a:gd name="T79" fmla="*/ 11 h 80"/>
                  <a:gd name="T80" fmla="*/ 31 w 51"/>
                  <a:gd name="T81" fmla="*/ 10 h 80"/>
                  <a:gd name="T82" fmla="*/ 27 w 51"/>
                  <a:gd name="T83" fmla="*/ 10 h 80"/>
                  <a:gd name="T84" fmla="*/ 27 w 51"/>
                  <a:gd name="T85" fmla="*/ 10 h 80"/>
                  <a:gd name="T86" fmla="*/ 22 w 51"/>
                  <a:gd name="T87" fmla="*/ 10 h 80"/>
                  <a:gd name="T88" fmla="*/ 19 w 51"/>
                  <a:gd name="T89" fmla="*/ 11 h 80"/>
                  <a:gd name="T90" fmla="*/ 17 w 51"/>
                  <a:gd name="T91" fmla="*/ 13 h 80"/>
                  <a:gd name="T92" fmla="*/ 15 w 51"/>
                  <a:gd name="T93" fmla="*/ 16 h 80"/>
                  <a:gd name="T94" fmla="*/ 14 w 51"/>
                  <a:gd name="T95" fmla="*/ 21 h 80"/>
                  <a:gd name="T96" fmla="*/ 14 w 51"/>
                  <a:gd name="T97" fmla="*/ 30 h 80"/>
                  <a:gd name="T98" fmla="*/ 14 w 51"/>
                  <a:gd name="T99" fmla="*/ 30 h 80"/>
                  <a:gd name="T100" fmla="*/ 14 w 51"/>
                  <a:gd name="T101" fmla="*/ 37 h 80"/>
                  <a:gd name="T102" fmla="*/ 16 w 51"/>
                  <a:gd name="T103" fmla="*/ 43 h 80"/>
                  <a:gd name="T104" fmla="*/ 18 w 51"/>
                  <a:gd name="T105" fmla="*/ 45 h 80"/>
                  <a:gd name="T106" fmla="*/ 20 w 51"/>
                  <a:gd name="T107" fmla="*/ 46 h 80"/>
                  <a:gd name="T108" fmla="*/ 27 w 51"/>
                  <a:gd name="T109" fmla="*/ 47 h 80"/>
                  <a:gd name="T110" fmla="*/ 27 w 51"/>
                  <a:gd name="T111" fmla="*/ 47 h 80"/>
                  <a:gd name="T112" fmla="*/ 32 w 51"/>
                  <a:gd name="T113" fmla="*/ 46 h 80"/>
                  <a:gd name="T114" fmla="*/ 34 w 51"/>
                  <a:gd name="T115" fmla="*/ 45 h 80"/>
                  <a:gd name="T116" fmla="*/ 36 w 51"/>
                  <a:gd name="T117" fmla="*/ 44 h 80"/>
                  <a:gd name="T118" fmla="*/ 38 w 51"/>
                  <a:gd name="T119" fmla="*/ 38 h 80"/>
                  <a:gd name="T120" fmla="*/ 38 w 51"/>
                  <a:gd name="T121" fmla="*/ 30 h 80"/>
                  <a:gd name="T122" fmla="*/ 38 w 51"/>
                  <a:gd name="T123"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 h="80">
                    <a:moveTo>
                      <a:pt x="13" y="9"/>
                    </a:moveTo>
                    <a:lnTo>
                      <a:pt x="14" y="9"/>
                    </a:lnTo>
                    <a:lnTo>
                      <a:pt x="14" y="9"/>
                    </a:lnTo>
                    <a:lnTo>
                      <a:pt x="16" y="5"/>
                    </a:lnTo>
                    <a:lnTo>
                      <a:pt x="20" y="2"/>
                    </a:lnTo>
                    <a:lnTo>
                      <a:pt x="26" y="0"/>
                    </a:lnTo>
                    <a:lnTo>
                      <a:pt x="31" y="0"/>
                    </a:lnTo>
                    <a:lnTo>
                      <a:pt x="31" y="0"/>
                    </a:lnTo>
                    <a:lnTo>
                      <a:pt x="37" y="0"/>
                    </a:lnTo>
                    <a:lnTo>
                      <a:pt x="43" y="3"/>
                    </a:lnTo>
                    <a:lnTo>
                      <a:pt x="46" y="5"/>
                    </a:lnTo>
                    <a:lnTo>
                      <a:pt x="49" y="9"/>
                    </a:lnTo>
                    <a:lnTo>
                      <a:pt x="50" y="13"/>
                    </a:lnTo>
                    <a:lnTo>
                      <a:pt x="51" y="18"/>
                    </a:lnTo>
                    <a:lnTo>
                      <a:pt x="51" y="30"/>
                    </a:lnTo>
                    <a:lnTo>
                      <a:pt x="51" y="30"/>
                    </a:lnTo>
                    <a:lnTo>
                      <a:pt x="51" y="42"/>
                    </a:lnTo>
                    <a:lnTo>
                      <a:pt x="50" y="46"/>
                    </a:lnTo>
                    <a:lnTo>
                      <a:pt x="48" y="49"/>
                    </a:lnTo>
                    <a:lnTo>
                      <a:pt x="46" y="52"/>
                    </a:lnTo>
                    <a:lnTo>
                      <a:pt x="42" y="54"/>
                    </a:lnTo>
                    <a:lnTo>
                      <a:pt x="37" y="57"/>
                    </a:lnTo>
                    <a:lnTo>
                      <a:pt x="31" y="57"/>
                    </a:lnTo>
                    <a:lnTo>
                      <a:pt x="31" y="57"/>
                    </a:lnTo>
                    <a:lnTo>
                      <a:pt x="26" y="57"/>
                    </a:lnTo>
                    <a:lnTo>
                      <a:pt x="21" y="56"/>
                    </a:lnTo>
                    <a:lnTo>
                      <a:pt x="17" y="52"/>
                    </a:lnTo>
                    <a:lnTo>
                      <a:pt x="14" y="49"/>
                    </a:lnTo>
                    <a:lnTo>
                      <a:pt x="14" y="49"/>
                    </a:lnTo>
                    <a:lnTo>
                      <a:pt x="14" y="80"/>
                    </a:lnTo>
                    <a:lnTo>
                      <a:pt x="0" y="80"/>
                    </a:lnTo>
                    <a:lnTo>
                      <a:pt x="0" y="0"/>
                    </a:lnTo>
                    <a:lnTo>
                      <a:pt x="14" y="0"/>
                    </a:lnTo>
                    <a:lnTo>
                      <a:pt x="13" y="9"/>
                    </a:lnTo>
                    <a:close/>
                    <a:moveTo>
                      <a:pt x="38" y="30"/>
                    </a:moveTo>
                    <a:lnTo>
                      <a:pt x="38" y="30"/>
                    </a:lnTo>
                    <a:lnTo>
                      <a:pt x="38" y="22"/>
                    </a:lnTo>
                    <a:lnTo>
                      <a:pt x="37" y="16"/>
                    </a:lnTo>
                    <a:lnTo>
                      <a:pt x="35" y="13"/>
                    </a:lnTo>
                    <a:lnTo>
                      <a:pt x="34" y="11"/>
                    </a:lnTo>
                    <a:lnTo>
                      <a:pt x="31" y="10"/>
                    </a:lnTo>
                    <a:lnTo>
                      <a:pt x="27" y="10"/>
                    </a:lnTo>
                    <a:lnTo>
                      <a:pt x="27" y="10"/>
                    </a:lnTo>
                    <a:lnTo>
                      <a:pt x="22" y="10"/>
                    </a:lnTo>
                    <a:lnTo>
                      <a:pt x="19" y="11"/>
                    </a:lnTo>
                    <a:lnTo>
                      <a:pt x="17" y="13"/>
                    </a:lnTo>
                    <a:lnTo>
                      <a:pt x="15" y="16"/>
                    </a:lnTo>
                    <a:lnTo>
                      <a:pt x="14" y="21"/>
                    </a:lnTo>
                    <a:lnTo>
                      <a:pt x="14" y="30"/>
                    </a:lnTo>
                    <a:lnTo>
                      <a:pt x="14" y="30"/>
                    </a:lnTo>
                    <a:lnTo>
                      <a:pt x="14" y="37"/>
                    </a:lnTo>
                    <a:lnTo>
                      <a:pt x="16" y="43"/>
                    </a:lnTo>
                    <a:lnTo>
                      <a:pt x="18" y="45"/>
                    </a:lnTo>
                    <a:lnTo>
                      <a:pt x="20" y="46"/>
                    </a:lnTo>
                    <a:lnTo>
                      <a:pt x="27" y="47"/>
                    </a:lnTo>
                    <a:lnTo>
                      <a:pt x="27" y="47"/>
                    </a:lnTo>
                    <a:lnTo>
                      <a:pt x="32" y="46"/>
                    </a:lnTo>
                    <a:lnTo>
                      <a:pt x="34" y="45"/>
                    </a:lnTo>
                    <a:lnTo>
                      <a:pt x="36" y="44"/>
                    </a:lnTo>
                    <a:lnTo>
                      <a:pt x="38" y="38"/>
                    </a:lnTo>
                    <a:lnTo>
                      <a:pt x="38" y="30"/>
                    </a:lnTo>
                    <a:lnTo>
                      <a:pt x="38" y="30"/>
                    </a:lnTo>
                    <a:close/>
                  </a:path>
                </a:pathLst>
              </a:custGeom>
              <a:solidFill>
                <a:srgbClr val="DFC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7" name="Freeform 1716"/>
              <p:cNvSpPr>
                <a:spLocks noEditPoints="1"/>
              </p:cNvSpPr>
              <p:nvPr/>
            </p:nvSpPr>
            <p:spPr bwMode="auto">
              <a:xfrm>
                <a:off x="6264132" y="4789714"/>
                <a:ext cx="82550" cy="127000"/>
              </a:xfrm>
              <a:custGeom>
                <a:avLst/>
                <a:gdLst>
                  <a:gd name="T0" fmla="*/ 13 w 52"/>
                  <a:gd name="T1" fmla="*/ 9 h 80"/>
                  <a:gd name="T2" fmla="*/ 13 w 52"/>
                  <a:gd name="T3" fmla="*/ 9 h 80"/>
                  <a:gd name="T4" fmla="*/ 13 w 52"/>
                  <a:gd name="T5" fmla="*/ 9 h 80"/>
                  <a:gd name="T6" fmla="*/ 16 w 52"/>
                  <a:gd name="T7" fmla="*/ 5 h 80"/>
                  <a:gd name="T8" fmla="*/ 20 w 52"/>
                  <a:gd name="T9" fmla="*/ 2 h 80"/>
                  <a:gd name="T10" fmla="*/ 25 w 52"/>
                  <a:gd name="T11" fmla="*/ 0 h 80"/>
                  <a:gd name="T12" fmla="*/ 31 w 52"/>
                  <a:gd name="T13" fmla="*/ 0 h 80"/>
                  <a:gd name="T14" fmla="*/ 31 w 52"/>
                  <a:gd name="T15" fmla="*/ 0 h 80"/>
                  <a:gd name="T16" fmla="*/ 37 w 52"/>
                  <a:gd name="T17" fmla="*/ 0 h 80"/>
                  <a:gd name="T18" fmla="*/ 42 w 52"/>
                  <a:gd name="T19" fmla="*/ 3 h 80"/>
                  <a:gd name="T20" fmla="*/ 46 w 52"/>
                  <a:gd name="T21" fmla="*/ 5 h 80"/>
                  <a:gd name="T22" fmla="*/ 49 w 52"/>
                  <a:gd name="T23" fmla="*/ 9 h 80"/>
                  <a:gd name="T24" fmla="*/ 50 w 52"/>
                  <a:gd name="T25" fmla="*/ 13 h 80"/>
                  <a:gd name="T26" fmla="*/ 51 w 52"/>
                  <a:gd name="T27" fmla="*/ 18 h 80"/>
                  <a:gd name="T28" fmla="*/ 52 w 52"/>
                  <a:gd name="T29" fmla="*/ 30 h 80"/>
                  <a:gd name="T30" fmla="*/ 52 w 52"/>
                  <a:gd name="T31" fmla="*/ 30 h 80"/>
                  <a:gd name="T32" fmla="*/ 51 w 52"/>
                  <a:gd name="T33" fmla="*/ 42 h 80"/>
                  <a:gd name="T34" fmla="*/ 50 w 52"/>
                  <a:gd name="T35" fmla="*/ 46 h 80"/>
                  <a:gd name="T36" fmla="*/ 48 w 52"/>
                  <a:gd name="T37" fmla="*/ 49 h 80"/>
                  <a:gd name="T38" fmla="*/ 46 w 52"/>
                  <a:gd name="T39" fmla="*/ 52 h 80"/>
                  <a:gd name="T40" fmla="*/ 41 w 52"/>
                  <a:gd name="T41" fmla="*/ 54 h 80"/>
                  <a:gd name="T42" fmla="*/ 37 w 52"/>
                  <a:gd name="T43" fmla="*/ 57 h 80"/>
                  <a:gd name="T44" fmla="*/ 31 w 52"/>
                  <a:gd name="T45" fmla="*/ 57 h 80"/>
                  <a:gd name="T46" fmla="*/ 31 w 52"/>
                  <a:gd name="T47" fmla="*/ 57 h 80"/>
                  <a:gd name="T48" fmla="*/ 25 w 52"/>
                  <a:gd name="T49" fmla="*/ 57 h 80"/>
                  <a:gd name="T50" fmla="*/ 21 w 52"/>
                  <a:gd name="T51" fmla="*/ 56 h 80"/>
                  <a:gd name="T52" fmla="*/ 16 w 52"/>
                  <a:gd name="T53" fmla="*/ 52 h 80"/>
                  <a:gd name="T54" fmla="*/ 13 w 52"/>
                  <a:gd name="T55" fmla="*/ 49 h 80"/>
                  <a:gd name="T56" fmla="*/ 13 w 52"/>
                  <a:gd name="T57" fmla="*/ 49 h 80"/>
                  <a:gd name="T58" fmla="*/ 13 w 52"/>
                  <a:gd name="T59" fmla="*/ 80 h 80"/>
                  <a:gd name="T60" fmla="*/ 0 w 52"/>
                  <a:gd name="T61" fmla="*/ 80 h 80"/>
                  <a:gd name="T62" fmla="*/ 0 w 52"/>
                  <a:gd name="T63" fmla="*/ 0 h 80"/>
                  <a:gd name="T64" fmla="*/ 13 w 52"/>
                  <a:gd name="T65" fmla="*/ 0 h 80"/>
                  <a:gd name="T66" fmla="*/ 13 w 52"/>
                  <a:gd name="T67" fmla="*/ 9 h 80"/>
                  <a:gd name="T68" fmla="*/ 38 w 52"/>
                  <a:gd name="T69" fmla="*/ 30 h 80"/>
                  <a:gd name="T70" fmla="*/ 38 w 52"/>
                  <a:gd name="T71" fmla="*/ 30 h 80"/>
                  <a:gd name="T72" fmla="*/ 38 w 52"/>
                  <a:gd name="T73" fmla="*/ 22 h 80"/>
                  <a:gd name="T74" fmla="*/ 37 w 52"/>
                  <a:gd name="T75" fmla="*/ 16 h 80"/>
                  <a:gd name="T76" fmla="*/ 36 w 52"/>
                  <a:gd name="T77" fmla="*/ 13 h 80"/>
                  <a:gd name="T78" fmla="*/ 34 w 52"/>
                  <a:gd name="T79" fmla="*/ 11 h 80"/>
                  <a:gd name="T80" fmla="*/ 31 w 52"/>
                  <a:gd name="T81" fmla="*/ 10 h 80"/>
                  <a:gd name="T82" fmla="*/ 26 w 52"/>
                  <a:gd name="T83" fmla="*/ 10 h 80"/>
                  <a:gd name="T84" fmla="*/ 26 w 52"/>
                  <a:gd name="T85" fmla="*/ 10 h 80"/>
                  <a:gd name="T86" fmla="*/ 22 w 52"/>
                  <a:gd name="T87" fmla="*/ 10 h 80"/>
                  <a:gd name="T88" fmla="*/ 19 w 52"/>
                  <a:gd name="T89" fmla="*/ 11 h 80"/>
                  <a:gd name="T90" fmla="*/ 16 w 52"/>
                  <a:gd name="T91" fmla="*/ 13 h 80"/>
                  <a:gd name="T92" fmla="*/ 14 w 52"/>
                  <a:gd name="T93" fmla="*/ 16 h 80"/>
                  <a:gd name="T94" fmla="*/ 13 w 52"/>
                  <a:gd name="T95" fmla="*/ 21 h 80"/>
                  <a:gd name="T96" fmla="*/ 13 w 52"/>
                  <a:gd name="T97" fmla="*/ 30 h 80"/>
                  <a:gd name="T98" fmla="*/ 13 w 52"/>
                  <a:gd name="T99" fmla="*/ 30 h 80"/>
                  <a:gd name="T100" fmla="*/ 13 w 52"/>
                  <a:gd name="T101" fmla="*/ 37 h 80"/>
                  <a:gd name="T102" fmla="*/ 15 w 52"/>
                  <a:gd name="T103" fmla="*/ 43 h 80"/>
                  <a:gd name="T104" fmla="*/ 18 w 52"/>
                  <a:gd name="T105" fmla="*/ 45 h 80"/>
                  <a:gd name="T106" fmla="*/ 20 w 52"/>
                  <a:gd name="T107" fmla="*/ 46 h 80"/>
                  <a:gd name="T108" fmla="*/ 26 w 52"/>
                  <a:gd name="T109" fmla="*/ 47 h 80"/>
                  <a:gd name="T110" fmla="*/ 26 w 52"/>
                  <a:gd name="T111" fmla="*/ 47 h 80"/>
                  <a:gd name="T112" fmla="*/ 33 w 52"/>
                  <a:gd name="T113" fmla="*/ 46 h 80"/>
                  <a:gd name="T114" fmla="*/ 34 w 52"/>
                  <a:gd name="T115" fmla="*/ 45 h 80"/>
                  <a:gd name="T116" fmla="*/ 36 w 52"/>
                  <a:gd name="T117" fmla="*/ 44 h 80"/>
                  <a:gd name="T118" fmla="*/ 38 w 52"/>
                  <a:gd name="T119" fmla="*/ 38 h 80"/>
                  <a:gd name="T120" fmla="*/ 38 w 52"/>
                  <a:gd name="T121" fmla="*/ 30 h 80"/>
                  <a:gd name="T122" fmla="*/ 38 w 52"/>
                  <a:gd name="T123" fmla="*/ 3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 h="80">
                    <a:moveTo>
                      <a:pt x="13" y="9"/>
                    </a:moveTo>
                    <a:lnTo>
                      <a:pt x="13" y="9"/>
                    </a:lnTo>
                    <a:lnTo>
                      <a:pt x="13" y="9"/>
                    </a:lnTo>
                    <a:lnTo>
                      <a:pt x="16" y="5"/>
                    </a:lnTo>
                    <a:lnTo>
                      <a:pt x="20" y="2"/>
                    </a:lnTo>
                    <a:lnTo>
                      <a:pt x="25" y="0"/>
                    </a:lnTo>
                    <a:lnTo>
                      <a:pt x="31" y="0"/>
                    </a:lnTo>
                    <a:lnTo>
                      <a:pt x="31" y="0"/>
                    </a:lnTo>
                    <a:lnTo>
                      <a:pt x="37" y="0"/>
                    </a:lnTo>
                    <a:lnTo>
                      <a:pt x="42" y="3"/>
                    </a:lnTo>
                    <a:lnTo>
                      <a:pt x="46" y="5"/>
                    </a:lnTo>
                    <a:lnTo>
                      <a:pt x="49" y="9"/>
                    </a:lnTo>
                    <a:lnTo>
                      <a:pt x="50" y="13"/>
                    </a:lnTo>
                    <a:lnTo>
                      <a:pt x="51" y="18"/>
                    </a:lnTo>
                    <a:lnTo>
                      <a:pt x="52" y="30"/>
                    </a:lnTo>
                    <a:lnTo>
                      <a:pt x="52" y="30"/>
                    </a:lnTo>
                    <a:lnTo>
                      <a:pt x="51" y="42"/>
                    </a:lnTo>
                    <a:lnTo>
                      <a:pt x="50" y="46"/>
                    </a:lnTo>
                    <a:lnTo>
                      <a:pt x="48" y="49"/>
                    </a:lnTo>
                    <a:lnTo>
                      <a:pt x="46" y="52"/>
                    </a:lnTo>
                    <a:lnTo>
                      <a:pt x="41" y="54"/>
                    </a:lnTo>
                    <a:lnTo>
                      <a:pt x="37" y="57"/>
                    </a:lnTo>
                    <a:lnTo>
                      <a:pt x="31" y="57"/>
                    </a:lnTo>
                    <a:lnTo>
                      <a:pt x="31" y="57"/>
                    </a:lnTo>
                    <a:lnTo>
                      <a:pt x="25" y="57"/>
                    </a:lnTo>
                    <a:lnTo>
                      <a:pt x="21" y="56"/>
                    </a:lnTo>
                    <a:lnTo>
                      <a:pt x="16" y="52"/>
                    </a:lnTo>
                    <a:lnTo>
                      <a:pt x="13" y="49"/>
                    </a:lnTo>
                    <a:lnTo>
                      <a:pt x="13" y="49"/>
                    </a:lnTo>
                    <a:lnTo>
                      <a:pt x="13" y="80"/>
                    </a:lnTo>
                    <a:lnTo>
                      <a:pt x="0" y="80"/>
                    </a:lnTo>
                    <a:lnTo>
                      <a:pt x="0" y="0"/>
                    </a:lnTo>
                    <a:lnTo>
                      <a:pt x="13" y="0"/>
                    </a:lnTo>
                    <a:lnTo>
                      <a:pt x="13" y="9"/>
                    </a:lnTo>
                    <a:close/>
                    <a:moveTo>
                      <a:pt x="38" y="30"/>
                    </a:moveTo>
                    <a:lnTo>
                      <a:pt x="38" y="30"/>
                    </a:lnTo>
                    <a:lnTo>
                      <a:pt x="38" y="22"/>
                    </a:lnTo>
                    <a:lnTo>
                      <a:pt x="37" y="16"/>
                    </a:lnTo>
                    <a:lnTo>
                      <a:pt x="36" y="13"/>
                    </a:lnTo>
                    <a:lnTo>
                      <a:pt x="34" y="11"/>
                    </a:lnTo>
                    <a:lnTo>
                      <a:pt x="31" y="10"/>
                    </a:lnTo>
                    <a:lnTo>
                      <a:pt x="26" y="10"/>
                    </a:lnTo>
                    <a:lnTo>
                      <a:pt x="26" y="10"/>
                    </a:lnTo>
                    <a:lnTo>
                      <a:pt x="22" y="10"/>
                    </a:lnTo>
                    <a:lnTo>
                      <a:pt x="19" y="11"/>
                    </a:lnTo>
                    <a:lnTo>
                      <a:pt x="16" y="13"/>
                    </a:lnTo>
                    <a:lnTo>
                      <a:pt x="14" y="16"/>
                    </a:lnTo>
                    <a:lnTo>
                      <a:pt x="13" y="21"/>
                    </a:lnTo>
                    <a:lnTo>
                      <a:pt x="13" y="30"/>
                    </a:lnTo>
                    <a:lnTo>
                      <a:pt x="13" y="30"/>
                    </a:lnTo>
                    <a:lnTo>
                      <a:pt x="13" y="37"/>
                    </a:lnTo>
                    <a:lnTo>
                      <a:pt x="15" y="43"/>
                    </a:lnTo>
                    <a:lnTo>
                      <a:pt x="18" y="45"/>
                    </a:lnTo>
                    <a:lnTo>
                      <a:pt x="20" y="46"/>
                    </a:lnTo>
                    <a:lnTo>
                      <a:pt x="26" y="47"/>
                    </a:lnTo>
                    <a:lnTo>
                      <a:pt x="26" y="47"/>
                    </a:lnTo>
                    <a:lnTo>
                      <a:pt x="33" y="46"/>
                    </a:lnTo>
                    <a:lnTo>
                      <a:pt x="34" y="45"/>
                    </a:lnTo>
                    <a:lnTo>
                      <a:pt x="36" y="44"/>
                    </a:lnTo>
                    <a:lnTo>
                      <a:pt x="38" y="38"/>
                    </a:lnTo>
                    <a:lnTo>
                      <a:pt x="38" y="30"/>
                    </a:lnTo>
                    <a:lnTo>
                      <a:pt x="38" y="30"/>
                    </a:lnTo>
                    <a:close/>
                  </a:path>
                </a:pathLst>
              </a:custGeom>
              <a:solidFill>
                <a:srgbClr val="DFC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349" name="Line 1859"/>
            <p:cNvSpPr>
              <a:spLocks noChangeShapeType="1"/>
            </p:cNvSpPr>
            <p:nvPr/>
          </p:nvSpPr>
          <p:spPr bwMode="auto">
            <a:xfrm>
              <a:off x="6626406" y="3401420"/>
              <a:ext cx="0" cy="0"/>
            </a:xfrm>
            <a:prstGeom prst="line">
              <a:avLst/>
            </a:prstGeom>
            <a:noFill/>
            <a:ln w="15875">
              <a:solidFill>
                <a:srgbClr val="86807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cxnSp>
          <p:nvCxnSpPr>
            <p:cNvPr id="350" name="Gerade Verbindung mit Pfeil 349"/>
            <p:cNvCxnSpPr/>
            <p:nvPr/>
          </p:nvCxnSpPr>
          <p:spPr>
            <a:xfrm flipH="1">
              <a:off x="4268765" y="1512293"/>
              <a:ext cx="825502" cy="995363"/>
            </a:xfrm>
            <a:prstGeom prst="straightConnector1">
              <a:avLst/>
            </a:prstGeom>
            <a:ln w="127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1" name="Gerade Verbindung mit Pfeil 350"/>
            <p:cNvCxnSpPr/>
            <p:nvPr/>
          </p:nvCxnSpPr>
          <p:spPr>
            <a:xfrm flipH="1">
              <a:off x="4316390" y="1599606"/>
              <a:ext cx="1517653" cy="992188"/>
            </a:xfrm>
            <a:prstGeom prst="straightConnector1">
              <a:avLst/>
            </a:prstGeom>
            <a:ln w="127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2" name="Gerade Verbindung mit Pfeil 351"/>
            <p:cNvCxnSpPr/>
            <p:nvPr/>
          </p:nvCxnSpPr>
          <p:spPr>
            <a:xfrm flipH="1">
              <a:off x="5864206" y="1623418"/>
              <a:ext cx="101600" cy="1311276"/>
            </a:xfrm>
            <a:prstGeom prst="straightConnector1">
              <a:avLst/>
            </a:prstGeom>
            <a:ln w="127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3" name="Gerade Verbindung mit Pfeil 352"/>
            <p:cNvCxnSpPr/>
            <p:nvPr/>
          </p:nvCxnSpPr>
          <p:spPr>
            <a:xfrm>
              <a:off x="6038831" y="1596431"/>
              <a:ext cx="452438" cy="1833564"/>
            </a:xfrm>
            <a:prstGeom prst="straightConnector1">
              <a:avLst/>
            </a:prstGeom>
            <a:ln w="127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4" name="Gerade Verbindung mit Pfeil 353"/>
            <p:cNvCxnSpPr/>
            <p:nvPr/>
          </p:nvCxnSpPr>
          <p:spPr>
            <a:xfrm flipH="1">
              <a:off x="6599219" y="1791693"/>
              <a:ext cx="777877" cy="1658940"/>
            </a:xfrm>
            <a:prstGeom prst="straightConnector1">
              <a:avLst/>
            </a:prstGeom>
            <a:ln w="127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5" name="Gerade Verbindung mit Pfeil 354"/>
            <p:cNvCxnSpPr/>
            <p:nvPr/>
          </p:nvCxnSpPr>
          <p:spPr>
            <a:xfrm flipH="1">
              <a:off x="7067533" y="1815506"/>
              <a:ext cx="642939" cy="2713039"/>
            </a:xfrm>
            <a:prstGeom prst="straightConnector1">
              <a:avLst/>
            </a:prstGeom>
            <a:ln w="127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6" name="Gerade Verbindung mit Pfeil 355"/>
            <p:cNvCxnSpPr/>
            <p:nvPr/>
          </p:nvCxnSpPr>
          <p:spPr>
            <a:xfrm>
              <a:off x="8201010" y="1802806"/>
              <a:ext cx="84138" cy="939801"/>
            </a:xfrm>
            <a:prstGeom prst="straightConnector1">
              <a:avLst/>
            </a:prstGeom>
            <a:ln w="127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7" name="Gerade Verbindung mit Pfeil 356"/>
            <p:cNvCxnSpPr/>
            <p:nvPr/>
          </p:nvCxnSpPr>
          <p:spPr>
            <a:xfrm>
              <a:off x="6540482" y="1156693"/>
              <a:ext cx="692151" cy="12700"/>
            </a:xfrm>
            <a:prstGeom prst="straightConnector1">
              <a:avLst/>
            </a:prstGeom>
            <a:ln w="127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8" name="Gerade Verbindung mit Pfeil 357"/>
            <p:cNvCxnSpPr/>
            <p:nvPr/>
          </p:nvCxnSpPr>
          <p:spPr>
            <a:xfrm flipH="1" flipV="1">
              <a:off x="3743301" y="3453807"/>
              <a:ext cx="69850" cy="665163"/>
            </a:xfrm>
            <a:prstGeom prst="straightConnector1">
              <a:avLst/>
            </a:prstGeom>
            <a:ln w="127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9" name="Gerade Verbindung mit Pfeil 358"/>
            <p:cNvCxnSpPr/>
            <p:nvPr/>
          </p:nvCxnSpPr>
          <p:spPr>
            <a:xfrm flipV="1">
              <a:off x="3287688" y="3441107"/>
              <a:ext cx="276226" cy="511176"/>
            </a:xfrm>
            <a:prstGeom prst="straightConnector1">
              <a:avLst/>
            </a:prstGeom>
            <a:ln w="127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0" name="Gerade Verbindung mit Pfeil 359"/>
            <p:cNvCxnSpPr/>
            <p:nvPr/>
          </p:nvCxnSpPr>
          <p:spPr>
            <a:xfrm flipH="1" flipV="1">
              <a:off x="4484665" y="3225207"/>
              <a:ext cx="1085852" cy="869950"/>
            </a:xfrm>
            <a:prstGeom prst="straightConnector1">
              <a:avLst/>
            </a:prstGeom>
            <a:ln w="127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1" name="Gerade Verbindung mit Pfeil 360"/>
            <p:cNvCxnSpPr/>
            <p:nvPr/>
          </p:nvCxnSpPr>
          <p:spPr>
            <a:xfrm>
              <a:off x="5759573" y="3498257"/>
              <a:ext cx="30162" cy="561976"/>
            </a:xfrm>
            <a:prstGeom prst="straightConnector1">
              <a:avLst/>
            </a:prstGeom>
            <a:ln w="127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2" name="Gerade Verbindung mit Pfeil 361"/>
            <p:cNvCxnSpPr/>
            <p:nvPr/>
          </p:nvCxnSpPr>
          <p:spPr>
            <a:xfrm>
              <a:off x="4532290" y="3056932"/>
              <a:ext cx="1003302" cy="180975"/>
            </a:xfrm>
            <a:prstGeom prst="straightConnector1">
              <a:avLst/>
            </a:prstGeom>
            <a:ln w="127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3" name="Gerade Verbindung mit Pfeil 362"/>
            <p:cNvCxnSpPr/>
            <p:nvPr/>
          </p:nvCxnSpPr>
          <p:spPr>
            <a:xfrm>
              <a:off x="6100743" y="4327698"/>
              <a:ext cx="393701" cy="325438"/>
            </a:xfrm>
            <a:prstGeom prst="straightConnector1">
              <a:avLst/>
            </a:prstGeom>
            <a:ln w="127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 name="Datumsplatzhalter 2"/>
          <p:cNvSpPr>
            <a:spLocks noGrp="1"/>
          </p:cNvSpPr>
          <p:nvPr>
            <p:ph type="dt" sz="half" idx="2"/>
          </p:nvPr>
        </p:nvSpPr>
        <p:spPr/>
        <p:txBody>
          <a:bodyPr/>
          <a:lstStyle/>
          <a:p>
            <a:fld id="{155DEF7C-C75D-4C01-873C-03AA8E772E82}" type="datetime1">
              <a:rPr lang="en-US" smtClean="0"/>
              <a:t>9/24/2018</a:t>
            </a:fld>
            <a:endParaRPr lang="en-US" dirty="0"/>
          </a:p>
        </p:txBody>
      </p:sp>
      <p:pic>
        <p:nvPicPr>
          <p:cNvPr id="186" name="Grafik 1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4000" y="4156584"/>
            <a:ext cx="720000" cy="432000"/>
          </a:xfrm>
          <a:prstGeom prst="rect">
            <a:avLst/>
          </a:prstGeom>
        </p:spPr>
      </p:pic>
    </p:spTree>
    <p:extLst>
      <p:ext uri="{BB962C8B-B14F-4D97-AF65-F5344CB8AC3E}">
        <p14:creationId xmlns:p14="http://schemas.microsoft.com/office/powerpoint/2010/main" val="383025867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Use Case - SAP Hana</a:t>
            </a:r>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8</a:t>
            </a:fld>
            <a:endParaRPr lang="en-US" dirty="0"/>
          </a:p>
        </p:txBody>
      </p:sp>
      <p:pic>
        <p:nvPicPr>
          <p:cNvPr id="7" name="Picture 6">
            <a:extLst>
              <a:ext uri="{FF2B5EF4-FFF2-40B4-BE49-F238E27FC236}">
                <a16:creationId xmlns:a16="http://schemas.microsoft.com/office/drawing/2014/main" id="{C1EC662F-B693-4911-86C8-4B1BBD4AD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6" y="4541379"/>
            <a:ext cx="4430695" cy="2316621"/>
          </a:xfrm>
          <a:prstGeom prst="rect">
            <a:avLst/>
          </a:prstGeom>
        </p:spPr>
      </p:pic>
      <p:grpSp>
        <p:nvGrpSpPr>
          <p:cNvPr id="13" name="Gruppieren 12"/>
          <p:cNvGrpSpPr/>
          <p:nvPr/>
        </p:nvGrpSpPr>
        <p:grpSpPr>
          <a:xfrm>
            <a:off x="635889" y="1268760"/>
            <a:ext cx="10906477" cy="1216800"/>
            <a:chOff x="0" y="495395"/>
            <a:chExt cx="10906477" cy="1216800"/>
          </a:xfrm>
        </p:grpSpPr>
        <p:sp>
          <p:nvSpPr>
            <p:cNvPr id="14" name="Abgerundetes Rechteck 13"/>
            <p:cNvSpPr/>
            <p:nvPr/>
          </p:nvSpPr>
          <p:spPr>
            <a:xfrm>
              <a:off x="0" y="495395"/>
              <a:ext cx="10906477" cy="121680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5" name="Abgerundetes Rechteck 4"/>
            <p:cNvSpPr txBox="1"/>
            <p:nvPr/>
          </p:nvSpPr>
          <p:spPr>
            <a:xfrm>
              <a:off x="59399" y="554794"/>
              <a:ext cx="10787679" cy="1098002"/>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Calibri" panose="020F0502020204030204"/>
                  <a:ea typeface="+mn-ea"/>
                  <a:cs typeface="+mn-cs"/>
                </a:rPr>
                <a:t>The SAP HANA database is a hybrid, relational in-memory database that combines row-based, column-based, and object-based database technologies and has been optimized for the use of parallel processing functionality of modern multi-core and CPU architectures. </a:t>
              </a:r>
              <a:endParaRPr kumimoji="0" lang="de-DE" sz="1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grpSp>
        <p:nvGrpSpPr>
          <p:cNvPr id="19" name="Gruppieren 18"/>
          <p:cNvGrpSpPr/>
          <p:nvPr/>
        </p:nvGrpSpPr>
        <p:grpSpPr>
          <a:xfrm>
            <a:off x="642761" y="2532568"/>
            <a:ext cx="10906477" cy="1216800"/>
            <a:chOff x="0" y="1899396"/>
            <a:chExt cx="10906477" cy="1216800"/>
          </a:xfrm>
        </p:grpSpPr>
        <p:sp>
          <p:nvSpPr>
            <p:cNvPr id="20" name="Abgerundetes Rechteck 19"/>
            <p:cNvSpPr/>
            <p:nvPr/>
          </p:nvSpPr>
          <p:spPr>
            <a:xfrm>
              <a:off x="0" y="1899396"/>
              <a:ext cx="10906477" cy="121680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21" name="Abgerundetes Rechteck 4"/>
            <p:cNvSpPr txBox="1"/>
            <p:nvPr/>
          </p:nvSpPr>
          <p:spPr>
            <a:xfrm>
              <a:off x="59399" y="1958795"/>
              <a:ext cx="10787679" cy="1098002"/>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Calibri" panose="020F0502020204030204"/>
                  <a:ea typeface="+mn-ea"/>
                  <a:cs typeface="+mn-cs"/>
                </a:rPr>
                <a:t>This architecture enables SAP applications to benefit from current hardware technologies.</a:t>
              </a:r>
              <a:endParaRPr kumimoji="0" lang="de-DE" sz="1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grpSp>
        <p:nvGrpSpPr>
          <p:cNvPr id="25" name="Gruppieren 24"/>
          <p:cNvGrpSpPr/>
          <p:nvPr/>
        </p:nvGrpSpPr>
        <p:grpSpPr>
          <a:xfrm>
            <a:off x="635888" y="3788702"/>
            <a:ext cx="10906477" cy="1216800"/>
            <a:chOff x="0" y="3303396"/>
            <a:chExt cx="10906477" cy="1216800"/>
          </a:xfrm>
        </p:grpSpPr>
        <p:sp>
          <p:nvSpPr>
            <p:cNvPr id="26" name="Abgerundetes Rechteck 25"/>
            <p:cNvSpPr/>
            <p:nvPr/>
          </p:nvSpPr>
          <p:spPr>
            <a:xfrm>
              <a:off x="0" y="3303396"/>
              <a:ext cx="10906477" cy="121680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27" name="Abgerundetes Rechteck 4"/>
            <p:cNvSpPr txBox="1"/>
            <p:nvPr/>
          </p:nvSpPr>
          <p:spPr>
            <a:xfrm>
              <a:off x="59399" y="3362795"/>
              <a:ext cx="10787679" cy="1098002"/>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Calibri" panose="020F0502020204030204"/>
                  <a:ea typeface="+mn-ea"/>
                  <a:cs typeface="+mn-cs"/>
                </a:rPr>
                <a:t>The SAP HANA database is a central component of SAP products that help customers make their processes more efficient, flexible, and profitable.</a:t>
              </a:r>
            </a:p>
          </p:txBody>
        </p:sp>
      </p:grpSp>
    </p:spTree>
    <p:extLst>
      <p:ext uri="{BB962C8B-B14F-4D97-AF65-F5344CB8AC3E}">
        <p14:creationId xmlns:p14="http://schemas.microsoft.com/office/powerpoint/2010/main" val="48688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Resulting Requirements</a:t>
            </a:r>
          </a:p>
        </p:txBody>
      </p:sp>
      <p:sp>
        <p:nvSpPr>
          <p:cNvPr id="4" name="Datumsplatzhalter 3"/>
          <p:cNvSpPr>
            <a:spLocks noGrp="1"/>
          </p:cNvSpPr>
          <p:nvPr>
            <p:ph type="dt" sz="half" idx="2"/>
          </p:nvPr>
        </p:nvSpPr>
        <p:spPr/>
        <p:txBody>
          <a:bodyPr/>
          <a:lstStyle/>
          <a:p>
            <a:fld id="{2F9CF1A7-881D-42E5-9FC6-3ADB5B72708F}" type="datetime1">
              <a:rPr lang="en-US" smtClean="0"/>
              <a:t>9/24/2018</a:t>
            </a:fld>
            <a:endParaRPr lang="en-US" dirty="0"/>
          </a:p>
        </p:txBody>
      </p:sp>
      <p:sp>
        <p:nvSpPr>
          <p:cNvPr id="5" name="Fußzeilenplatzhalter 4"/>
          <p:cNvSpPr>
            <a:spLocks noGrp="1"/>
          </p:cNvSpPr>
          <p:nvPr>
            <p:ph type="ftr" sz="quarter" idx="3"/>
          </p:nvPr>
        </p:nvSpPr>
        <p:spPr/>
        <p:txBody>
          <a:bodyPr/>
          <a:lstStyle/>
          <a:p>
            <a:r>
              <a:rPr lang="en-US"/>
              <a:t>© 2016 itelligence</a:t>
            </a:r>
            <a:endParaRPr lang="en-US" dirty="0"/>
          </a:p>
        </p:txBody>
      </p:sp>
      <p:sp>
        <p:nvSpPr>
          <p:cNvPr id="6" name="Foliennummernplatzhalter 5"/>
          <p:cNvSpPr>
            <a:spLocks noGrp="1"/>
          </p:cNvSpPr>
          <p:nvPr>
            <p:ph type="sldNum" sz="quarter" idx="4"/>
          </p:nvPr>
        </p:nvSpPr>
        <p:spPr/>
        <p:txBody>
          <a:bodyPr/>
          <a:lstStyle/>
          <a:p>
            <a:fld id="{C914FE87-F950-44CD-9768-D5C48F718129}" type="slidenum">
              <a:rPr lang="en-US" smtClean="0"/>
              <a:pPr/>
              <a:t>9</a:t>
            </a:fld>
            <a:endParaRPr lang="en-US" dirty="0"/>
          </a:p>
        </p:txBody>
      </p:sp>
      <p:sp>
        <p:nvSpPr>
          <p:cNvPr id="8" name="Inhaltsplatzhalter 7"/>
          <p:cNvSpPr>
            <a:spLocks noGrp="1"/>
          </p:cNvSpPr>
          <p:nvPr>
            <p:ph sz="quarter" idx="11"/>
          </p:nvPr>
        </p:nvSpPr>
        <p:spPr>
          <a:xfrm>
            <a:off x="453449" y="1244459"/>
            <a:ext cx="4079964" cy="5277600"/>
          </a:xfrm>
        </p:spPr>
        <p:txBody>
          <a:bodyPr/>
          <a:lstStyle/>
          <a:p>
            <a:pPr>
              <a:buFont typeface="Arial" panose="020B0604020202020204" pitchFamily="34" charset="0"/>
              <a:buChar char="•"/>
            </a:pPr>
            <a:r>
              <a:rPr lang="en-US" dirty="0"/>
              <a:t>Often physical servers.</a:t>
            </a:r>
          </a:p>
          <a:p>
            <a:pPr>
              <a:buFont typeface="Arial" panose="020B0604020202020204" pitchFamily="34" charset="0"/>
              <a:buChar char="•"/>
            </a:pPr>
            <a:r>
              <a:rPr lang="en-US" dirty="0"/>
              <a:t>No containers.</a:t>
            </a:r>
          </a:p>
          <a:p>
            <a:pPr>
              <a:buFont typeface="Arial" panose="020B0604020202020204" pitchFamily="34" charset="0"/>
              <a:buChar char="•"/>
            </a:pPr>
            <a:r>
              <a:rPr lang="en-US" dirty="0"/>
              <a:t>All data are in memory.</a:t>
            </a:r>
          </a:p>
          <a:p>
            <a:pPr>
              <a:buFont typeface="Arial" panose="020B0604020202020204" pitchFamily="34" charset="0"/>
              <a:buChar char="•"/>
            </a:pPr>
            <a:r>
              <a:rPr lang="en-US" dirty="0"/>
              <a:t>Machines with lot’s of RAM.</a:t>
            </a:r>
          </a:p>
          <a:p>
            <a:pPr>
              <a:buFont typeface="Arial" panose="020B0604020202020204" pitchFamily="34" charset="0"/>
              <a:buChar char="•"/>
            </a:pPr>
            <a:r>
              <a:rPr lang="en-US" dirty="0"/>
              <a:t>Huge workloads.</a:t>
            </a:r>
          </a:p>
          <a:p>
            <a:pPr>
              <a:buFont typeface="Arial" panose="020B0604020202020204" pitchFamily="34" charset="0"/>
              <a:buChar char="•"/>
            </a:pPr>
            <a:r>
              <a:rPr lang="en-US" dirty="0"/>
              <a:t>Complex backup and disaster recovery scenarios.</a:t>
            </a:r>
          </a:p>
        </p:txBody>
      </p:sp>
      <p:pic>
        <p:nvPicPr>
          <p:cNvPr id="126" name="Picture 6">
            <a:extLst>
              <a:ext uri="{FF2B5EF4-FFF2-40B4-BE49-F238E27FC236}">
                <a16:creationId xmlns:a16="http://schemas.microsoft.com/office/drawing/2014/main" id="{C1EC662F-B693-4911-86C8-4B1BBD4AD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6" y="4541379"/>
            <a:ext cx="4430695" cy="2316621"/>
          </a:xfrm>
          <a:prstGeom prst="rect">
            <a:avLst/>
          </a:prstGeom>
        </p:spPr>
      </p:pic>
      <p:pic>
        <p:nvPicPr>
          <p:cNvPr id="9" name="Grafik 8"/>
          <p:cNvPicPr>
            <a:picLocks noChangeAspect="1"/>
          </p:cNvPicPr>
          <p:nvPr/>
        </p:nvPicPr>
        <p:blipFill>
          <a:blip r:embed="rId4"/>
          <a:stretch>
            <a:fillRect/>
          </a:stretch>
        </p:blipFill>
        <p:spPr>
          <a:xfrm>
            <a:off x="4884144" y="1244458"/>
            <a:ext cx="6881671" cy="4879147"/>
          </a:xfrm>
          <a:prstGeom prst="rect">
            <a:avLst/>
          </a:prstGeom>
        </p:spPr>
      </p:pic>
    </p:spTree>
    <p:extLst>
      <p:ext uri="{BB962C8B-B14F-4D97-AF65-F5344CB8AC3E}">
        <p14:creationId xmlns:p14="http://schemas.microsoft.com/office/powerpoint/2010/main" val="1281743731"/>
      </p:ext>
    </p:extLst>
  </p:cSld>
  <p:clrMapOvr>
    <a:masterClrMapping/>
  </p:clrMapOvr>
</p:sld>
</file>

<file path=ppt/theme/theme1.xml><?xml version="1.0" encoding="utf-8"?>
<a:theme xmlns:a="http://schemas.openxmlformats.org/drawingml/2006/main" name="Benutzerdefiniertes Design">
  <a:themeElements>
    <a:clrScheme name="itelligence colors 1">
      <a:dk1>
        <a:srgbClr val="000000"/>
      </a:dk1>
      <a:lt1>
        <a:srgbClr val="FFFFFF"/>
      </a:lt1>
      <a:dk2>
        <a:srgbClr val="86807B"/>
      </a:dk2>
      <a:lt2>
        <a:srgbClr val="FFFFFF"/>
      </a:lt2>
      <a:accent1>
        <a:srgbClr val="969696"/>
      </a:accent1>
      <a:accent2>
        <a:srgbClr val="C5C5C5"/>
      </a:accent2>
      <a:accent3>
        <a:srgbClr val="3D6899"/>
      </a:accent3>
      <a:accent4>
        <a:srgbClr val="40A391"/>
      </a:accent4>
      <a:accent5>
        <a:srgbClr val="F69549"/>
      </a:accent5>
      <a:accent6>
        <a:srgbClr val="D40030"/>
      </a:accent6>
      <a:hlink>
        <a:srgbClr val="002060"/>
      </a:hlink>
      <a:folHlink>
        <a:srgbClr val="7030A0"/>
      </a:folHlink>
    </a:clrScheme>
    <a:fontScheme name="itelligence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marL="0" marR="0" indent="0" algn="l" defTabSz="914400" rtl="0" eaLnBrk="1" fontAlgn="auto" latinLnBrk="0" hangingPunct="1">
          <a:lnSpc>
            <a:spcPct val="100000"/>
          </a:lnSpc>
          <a:spcBef>
            <a:spcPts val="0"/>
          </a:spcBef>
          <a:spcAft>
            <a:spcPts val="0"/>
          </a:spcAft>
          <a:buClrTx/>
          <a:buSzTx/>
          <a:buFontTx/>
          <a:buNone/>
          <a:tabLst/>
          <a:defRPr kumimoji="0" sz="700" b="0" i="0" u="none" strike="noStrike" kern="1200" cap="none" spc="0" normalizeH="0" baseline="0" noProof="0" smtClean="0">
            <a:ln>
              <a:noFill/>
            </a:ln>
            <a:solidFill>
              <a:srgbClr val="FFFFFF">
                <a:lumMod val="65000"/>
              </a:srgbClr>
            </a:solidFill>
            <a:effectLst/>
            <a:uLnTx/>
            <a:uFillTx/>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Template-PowerPoint-16x9-wide-2016-GLO-EN.potx" id="{01EBA2F2-FD10-4E3B-A43F-8DFBEE3A8D03}" vid="{35BA9321-B317-4831-BBB6-2227BF1CED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64B2BF67925A4A9CE328B59DED0C4E" ma:contentTypeVersion="2" ma:contentTypeDescription="Create a new document." ma:contentTypeScope="" ma:versionID="e2de58c7ffbc01e87180ae3f2431e86a">
  <xsd:schema xmlns:xsd="http://www.w3.org/2001/XMLSchema" xmlns:xs="http://www.w3.org/2001/XMLSchema" xmlns:p="http://schemas.microsoft.com/office/2006/metadata/properties" xmlns:ns2="0b1dd21a-9afc-4804-835f-d4af801e0d82" targetNamespace="http://schemas.microsoft.com/office/2006/metadata/properties" ma:root="true" ma:fieldsID="dba4042bbf49f4fbad008af53c23b5dd" ns2:_="">
    <xsd:import namespace="0b1dd21a-9afc-4804-835f-d4af801e0d8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1dd21a-9afc-4804-835f-d4af801e0d8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0b1dd21a-9afc-4804-835f-d4af801e0d82">DOCS-7-10</_dlc_DocId>
    <_dlc_DocIdUrl xmlns="0b1dd21a-9afc-4804-835f-d4af801e0d82">
      <Url>https://public.itelligence.org/_layouts/15/DocIdRedir.aspx?ID=DOCS-7-10</Url>
      <Description>DOCS-7-10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A3C2611-A025-4AE3-A0F0-83C8FE93A9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1dd21a-9afc-4804-835f-d4af801e0d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8E053B-DFA1-4B1C-A1E9-E3295403126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b1dd21a-9afc-4804-835f-d4af801e0d82"/>
    <ds:schemaRef ds:uri="http://www.w3.org/XML/1998/namespace"/>
    <ds:schemaRef ds:uri="http://purl.org/dc/dcmitype/"/>
  </ds:schemaRefs>
</ds:datastoreItem>
</file>

<file path=customXml/itemProps3.xml><?xml version="1.0" encoding="utf-8"?>
<ds:datastoreItem xmlns:ds="http://schemas.openxmlformats.org/officeDocument/2006/customXml" ds:itemID="{83FC656A-6F19-4F24-B1CE-B30C9D51FFA0}">
  <ds:schemaRefs>
    <ds:schemaRef ds:uri="http://schemas.microsoft.com/sharepoint/v3/contenttype/forms"/>
  </ds:schemaRefs>
</ds:datastoreItem>
</file>

<file path=customXml/itemProps4.xml><?xml version="1.0" encoding="utf-8"?>
<ds:datastoreItem xmlns:ds="http://schemas.openxmlformats.org/officeDocument/2006/customXml" ds:itemID="{E2DA1B37-35AB-4292-A3E4-205A123099C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Template-PowerPoint-16x9-wide-2015-GLO-EN</Template>
  <TotalTime>0</TotalTime>
  <Words>1253</Words>
  <Application>Microsoft Office PowerPoint</Application>
  <PresentationFormat>Widescreen</PresentationFormat>
  <Paragraphs>353</Paragraphs>
  <Slides>29</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SimSun</vt:lpstr>
      <vt:lpstr>Arial</vt:lpstr>
      <vt:lpstr>Calibri</vt:lpstr>
      <vt:lpstr>Verdana</vt:lpstr>
      <vt:lpstr>Wingdings</vt:lpstr>
      <vt:lpstr>Benutzerdefiniertes Design</vt:lpstr>
      <vt:lpstr>PowerPoint Presentation</vt:lpstr>
      <vt:lpstr>Agenda</vt:lpstr>
      <vt:lpstr>About André</vt:lpstr>
      <vt:lpstr>Agenda - André</vt:lpstr>
      <vt:lpstr>itelligence Worldwide - Numbers</vt:lpstr>
      <vt:lpstr>itelligence Managed Services – Service Centers Worldwide</vt:lpstr>
      <vt:lpstr>GMS Cloud Strategy | Change of Customer Application Landscape</vt:lpstr>
      <vt:lpstr>Use Case - SAP Hana</vt:lpstr>
      <vt:lpstr>Resulting Requirements</vt:lpstr>
      <vt:lpstr>Resulting Requirements - Private Cloud</vt:lpstr>
      <vt:lpstr>What we do with our cloud?</vt:lpstr>
      <vt:lpstr>Why Apache CloudStack?</vt:lpstr>
      <vt:lpstr>#cloudstackworks – Our Experience, What We Like?</vt:lpstr>
      <vt:lpstr>PowerPoint Presentation</vt:lpstr>
      <vt:lpstr>About Ingo</vt:lpstr>
      <vt:lpstr>Agenda - Ingo</vt:lpstr>
      <vt:lpstr>Big Picture of Our Cloud</vt:lpstr>
      <vt:lpstr>Talk Reference</vt:lpstr>
      <vt:lpstr>CloudStack The central component </vt:lpstr>
      <vt:lpstr>Customer Portal</vt:lpstr>
      <vt:lpstr>Portal - How it works? </vt:lpstr>
      <vt:lpstr>Ansible Daemon</vt:lpstr>
      <vt:lpstr>Response in User Interface – Asynchron Jobs</vt:lpstr>
      <vt:lpstr>Dynamical User Interface by Playbooks </vt:lpstr>
      <vt:lpstr>Automation Host and Network Setup</vt:lpstr>
      <vt:lpstr>Scalable Setup </vt:lpstr>
      <vt:lpstr>Application Installation Automation</vt:lpstr>
      <vt:lpstr>PowerPoint Presentation</vt:lpstr>
      <vt:lpstr>Copyright itelligence AG - All rights reserved</vt:lpstr>
    </vt:vector>
  </TitlesOfParts>
  <Company>itelligence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itelligence Template</dc:subject>
  <dc:creator>Jochim, Ingo (external - Service)</dc:creator>
  <dc:description>042016</dc:description>
  <cp:lastModifiedBy>Jochim, Ingo (external - Service)</cp:lastModifiedBy>
  <cp:revision>105</cp:revision>
  <dcterms:created xsi:type="dcterms:W3CDTF">2018-09-09T16:35:23Z</dcterms:created>
  <dcterms:modified xsi:type="dcterms:W3CDTF">2018-09-24T02:11:26Z</dcterms:modified>
  <cp:category>Template</cp:category>
  <cp:version>1.2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0x0101008764B2BF67925A4A9CE328B59DED0C4E</vt:lpwstr>
  </property>
  <property fmtid="{D5CDD505-2E9C-101B-9397-08002B2CF9AE}" pid="3" name="_dlc_DocIdItemGuid">
    <vt:lpwstr>d9a64e33-f126-442d-a51d-867b6d1d83b2</vt:lpwstr>
  </property>
  <property fmtid="{D5CDD505-2E9C-101B-9397-08002B2CF9AE}" pid="4" name="CqChecksum">
    <vt:lpwstr>E285BC6276B483182278B0B3B9496EAB</vt:lpwstr>
  </property>
  <property fmtid="{D5CDD505-2E9C-101B-9397-08002B2CF9AE}" pid="5" name="CqInformationType">
    <vt:lpwstr>Working Standard</vt:lpwstr>
  </property>
  <property fmtid="{D5CDD505-2E9C-101B-9397-08002B2CF9AE}" pid="6" name="CqVitality">
    <vt:lpwstr/>
  </property>
  <property fmtid="{D5CDD505-2E9C-101B-9397-08002B2CF9AE}" pid="7" name="CqDisclosureRange">
    <vt:lpwstr/>
  </property>
  <property fmtid="{D5CDD505-2E9C-101B-9397-08002B2CF9AE}" pid="8" name="CqDisclosureRangeStamp">
    <vt:lpwstr/>
  </property>
  <property fmtid="{D5CDD505-2E9C-101B-9397-08002B2CF9AE}" pid="9" name="CqDisclosureRangeLimitation">
    <vt:lpwstr/>
  </property>
  <property fmtid="{D5CDD505-2E9C-101B-9397-08002B2CF9AE}" pid="10" name="CqOwner">
    <vt:lpwstr>i6424</vt:lpwstr>
  </property>
  <property fmtid="{D5CDD505-2E9C-101B-9397-08002B2CF9AE}" pid="11" name="CqDepartment">
    <vt:lpwstr/>
  </property>
  <property fmtid="{D5CDD505-2E9C-101B-9397-08002B2CF9AE}" pid="12" name="CqCompanyOwner">
    <vt:lpwstr>NTT DATA</vt:lpwstr>
  </property>
</Properties>
</file>