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73" r:id="rId2"/>
    <p:sldId id="296" r:id="rId3"/>
    <p:sldId id="301" r:id="rId4"/>
    <p:sldId id="303" r:id="rId5"/>
    <p:sldId id="302" r:id="rId6"/>
    <p:sldId id="319" r:id="rId7"/>
    <p:sldId id="304" r:id="rId8"/>
    <p:sldId id="305" r:id="rId9"/>
    <p:sldId id="307" r:id="rId10"/>
    <p:sldId id="289" r:id="rId11"/>
    <p:sldId id="320" r:id="rId12"/>
    <p:sldId id="290" r:id="rId13"/>
    <p:sldId id="279" r:id="rId14"/>
    <p:sldId id="309" r:id="rId15"/>
    <p:sldId id="324" r:id="rId16"/>
    <p:sldId id="325" r:id="rId17"/>
    <p:sldId id="323" r:id="rId18"/>
    <p:sldId id="312" r:id="rId19"/>
    <p:sldId id="310" r:id="rId20"/>
    <p:sldId id="281" r:id="rId21"/>
    <p:sldId id="316" r:id="rId22"/>
    <p:sldId id="314" r:id="rId23"/>
    <p:sldId id="311" r:id="rId24"/>
    <p:sldId id="315" r:id="rId25"/>
    <p:sldId id="317" r:id="rId26"/>
    <p:sldId id="282" r:id="rId27"/>
    <p:sldId id="327" r:id="rId28"/>
    <p:sldId id="328" r:id="rId29"/>
    <p:sldId id="332" r:id="rId30"/>
    <p:sldId id="313" r:id="rId31"/>
    <p:sldId id="329"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7D"/>
    <a:srgbClr val="69BE28"/>
    <a:srgbClr val="E17000"/>
    <a:srgbClr val="1E1E1E"/>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7" autoAdjust="0"/>
    <p:restoredTop sz="97003" autoAdjust="0"/>
  </p:normalViewPr>
  <p:slideViewPr>
    <p:cSldViewPr snapToGrid="0" snapToObjects="1" showGuides="1">
      <p:cViewPr varScale="1">
        <p:scale>
          <a:sx n="131" d="100"/>
          <a:sy n="131" d="100"/>
        </p:scale>
        <p:origin x="-1136" y="-112"/>
      </p:cViewPr>
      <p:guideLst>
        <p:guide orient="horz" pos="2160"/>
        <p:guide pos="2880"/>
      </p:guideLst>
    </p:cSldViewPr>
  </p:slideViewPr>
  <p:outlineViewPr>
    <p:cViewPr>
      <p:scale>
        <a:sx n="33" d="100"/>
        <a:sy n="33" d="100"/>
      </p:scale>
      <p:origin x="0" y="9448"/>
    </p:cViewPr>
  </p:outlineViewPr>
  <p:notesTextViewPr>
    <p:cViewPr>
      <p:scale>
        <a:sx n="100" d="100"/>
        <a:sy n="100" d="100"/>
      </p:scale>
      <p:origin x="0" y="0"/>
    </p:cViewPr>
  </p:notesTextViewPr>
  <p:sorterViewPr>
    <p:cViewPr>
      <p:scale>
        <a:sx n="128" d="100"/>
        <a:sy n="128" d="100"/>
      </p:scale>
      <p:origin x="0" y="0"/>
    </p:cViewPr>
  </p:sorterViewPr>
  <p:notesViewPr>
    <p:cSldViewPr snapToGrid="0" snapToObjects="1">
      <p:cViewPr varScale="1">
        <p:scale>
          <a:sx n="133" d="100"/>
          <a:sy n="133" d="100"/>
        </p:scale>
        <p:origin x="-2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DD81165-85A7-0E44-B016-EA4C0EAD8F21}" type="datetime1">
              <a:rPr lang="en-US"/>
              <a:pPr>
                <a:defRPr/>
              </a:pPr>
              <a:t>01/10/2012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81ACFB0-C086-1C46-9148-0A44A70DB4ED}" type="slidenum">
              <a:rPr lang="en-US"/>
              <a:pPr>
                <a:defRPr/>
              </a:pPr>
              <a:t>‹#›</a:t>
            </a:fld>
            <a:endParaRPr lang="en-US" dirty="0"/>
          </a:p>
        </p:txBody>
      </p:sp>
    </p:spTree>
    <p:extLst>
      <p:ext uri="{BB962C8B-B14F-4D97-AF65-F5344CB8AC3E}">
        <p14:creationId xmlns:p14="http://schemas.microsoft.com/office/powerpoint/2010/main" val="376982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E9A6F32-65BE-CC43-819C-4DE6A222013B}" type="datetime1">
              <a:rPr lang="en-US"/>
              <a:pPr>
                <a:defRPr/>
              </a:pPr>
              <a:t>01/10/2012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1374085-3E80-6E4B-8D15-AE111E3F12C2}" type="slidenum">
              <a:rPr lang="en-US"/>
              <a:pPr>
                <a:defRPr/>
              </a:pPr>
              <a:t>‹#›</a:t>
            </a:fld>
            <a:endParaRPr lang="en-US" dirty="0"/>
          </a:p>
        </p:txBody>
      </p:sp>
    </p:spTree>
    <p:extLst>
      <p:ext uri="{BB962C8B-B14F-4D97-AF65-F5344CB8AC3E}">
        <p14:creationId xmlns:p14="http://schemas.microsoft.com/office/powerpoint/2010/main" val="336780748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you adopt Hadoop, it can rapidly become the biggest central storage point of data in an organisation. At which point you start caring about how well it looks after your data.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i="1" dirty="0" smtClean="0">
                <a:solidFill>
                  <a:prstClr val="black">
                    <a:lumMod val="75000"/>
                    <a:lumOff val="25000"/>
                  </a:prstClr>
                </a:solidFill>
              </a:rPr>
              <a:t>this talk aims to answer these questions</a:t>
            </a:r>
          </a:p>
          <a:p>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a:t>
            </a:fld>
            <a:endParaRPr lang="en-US" dirty="0"/>
          </a:p>
        </p:txBody>
      </p:sp>
    </p:spTree>
    <p:extLst>
      <p:ext uri="{BB962C8B-B14F-4D97-AF65-F5344CB8AC3E}">
        <p14:creationId xmlns:p14="http://schemas.microsoft.com/office/powerpoint/2010/main" val="68714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risk here isn't just the failover, it's all the other changes that went into HDFS 2;</a:t>
            </a:r>
            <a:r>
              <a:rPr lang="en-GB" baseline="0" dirty="0" smtClean="0"/>
              <a:t> the bug reporting numbers for HDFS 2 are way down on the previous releases, which means that it was either much better, or hasn't been tested enough.</a:t>
            </a:r>
          </a:p>
          <a:p>
            <a:endParaRPr lang="en-GB" baseline="0" dirty="0" smtClean="0"/>
          </a:p>
          <a:p>
            <a:r>
              <a:rPr lang="en-GB" baseline="0" dirty="0" smtClean="0"/>
              <a:t>the big issue here is that the data in your HDFS cluster may be one of the most valuable assets of an organization, you can't afford to lose it. It's why it's good to be cautious with any filesystem, be it </a:t>
            </a:r>
            <a:r>
              <a:rPr lang="en-GB" baseline="0" dirty="0" err="1" smtClean="0"/>
              <a:t>linux</a:t>
            </a:r>
            <a:r>
              <a:rPr lang="en-GB" baseline="0" dirty="0" smtClean="0"/>
              <a:t> or a layer above.</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28</a:t>
            </a:fld>
            <a:endParaRPr lang="en-US" dirty="0"/>
          </a:p>
        </p:txBody>
      </p:sp>
    </p:spTree>
    <p:extLst>
      <p:ext uri="{BB962C8B-B14F-4D97-AF65-F5344CB8AC3E}">
        <p14:creationId xmlns:p14="http://schemas.microsoft.com/office/powerpoint/2010/main" val="196877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31</a:t>
            </a:fld>
            <a:endParaRPr lang="en-US" dirty="0"/>
          </a:p>
        </p:txBody>
      </p:sp>
    </p:spTree>
    <p:extLst>
      <p:ext uri="{BB962C8B-B14F-4D97-AF65-F5344CB8AC3E}">
        <p14:creationId xmlns:p14="http://schemas.microsoft.com/office/powerpoint/2010/main" val="411081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HDFS is built on the concept that in</a:t>
            </a:r>
            <a:r>
              <a:rPr lang="en-GB" baseline="0" dirty="0" smtClean="0"/>
              <a:t> a large cluster, disk failure is inevitable. The system is designed to change the impact of this from the beeping of pagers to a background hum.</a:t>
            </a:r>
          </a:p>
          <a:p>
            <a:endParaRPr lang="en-GB"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GB" dirty="0" err="1" smtClean="0"/>
              <a:t>Akey</a:t>
            </a:r>
            <a:r>
              <a:rPr lang="en-GB" dirty="0" smtClean="0"/>
              <a:t> part of the HDFS design: copying the blocks across machines</a:t>
            </a:r>
            <a:r>
              <a:rPr lang="en-GB" baseline="0" dirty="0" smtClean="0"/>
              <a:t> means that the loss of a disk, server or even entire rack keeps the data available. </a:t>
            </a:r>
          </a:p>
          <a:p>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a:t>
            </a:fld>
            <a:endParaRPr lang="en-US" dirty="0"/>
          </a:p>
        </p:txBody>
      </p:sp>
    </p:spTree>
    <p:extLst>
      <p:ext uri="{BB962C8B-B14F-4D97-AF65-F5344CB8AC3E}">
        <p14:creationId xmlns:p14="http://schemas.microsoft.com/office/powerpoint/2010/main" val="323139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There's lots of </a:t>
            </a:r>
            <a:r>
              <a:rPr lang="en-GB" baseline="0" dirty="0" err="1" smtClean="0"/>
              <a:t>checksumming</a:t>
            </a:r>
            <a:r>
              <a:rPr lang="en-GB" baseline="0" dirty="0" smtClean="0"/>
              <a:t> going on of the data to pick up corruption -CRCs created at write time (and even verified end-to-end in a cross-machine write), scanned on read time. </a:t>
            </a:r>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4</a:t>
            </a:fld>
            <a:endParaRPr lang="en-US" dirty="0"/>
          </a:p>
        </p:txBody>
      </p:sp>
    </p:spTree>
    <p:extLst>
      <p:ext uri="{BB962C8B-B14F-4D97-AF65-F5344CB8AC3E}">
        <p14:creationId xmlns:p14="http://schemas.microsoft.com/office/powerpoint/2010/main" val="308967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Rack failures</a:t>
            </a:r>
            <a:r>
              <a:rPr lang="en-GB" baseline="0" dirty="0" smtClean="0"/>
              <a:t> can generate a lot of replication traffic, as every block that was stored in the rack needs to be replicated at least once. The replication still has to follow the constraints of no more than one block copy per server. </a:t>
            </a:r>
          </a:p>
          <a:p>
            <a:endParaRPr lang="en-GB" baseline="0" dirty="0" smtClean="0"/>
          </a:p>
          <a:p>
            <a:r>
              <a:rPr lang="en-GB" baseline="0" dirty="0" smtClean="0"/>
              <a:t>Much of this traffic is intra-rack, but every block which already has 2x replicas on a single rack will be replicated to another rack if possible.</a:t>
            </a:r>
          </a:p>
          <a:p>
            <a:endParaRPr lang="en-GB" baseline="0" dirty="0" smtClean="0"/>
          </a:p>
          <a:p>
            <a:r>
              <a:rPr lang="en-GB" baseline="0" dirty="0" smtClean="0"/>
              <a:t>This is what scares ops team. </a:t>
            </a:r>
          </a:p>
          <a:p>
            <a:endParaRPr lang="en-GB" baseline="0" dirty="0" smtClean="0"/>
          </a:p>
          <a:p>
            <a:r>
              <a:rPr lang="en-GB" baseline="0" dirty="0" smtClean="0"/>
              <a:t>Important: there is no specific notion of "mass failure" or "network partition". Here HDFS only sees that four machines have gone down.</a:t>
            </a:r>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5</a:t>
            </a:fld>
            <a:endParaRPr lang="en-US" dirty="0"/>
          </a:p>
        </p:txBody>
      </p:sp>
    </p:spTree>
    <p:extLst>
      <p:ext uri="{BB962C8B-B14F-4D97-AF65-F5344CB8AC3E}">
        <p14:creationId xmlns:p14="http://schemas.microsoft.com/office/powerpoint/2010/main" val="32794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a:t>
            </a:r>
            <a:r>
              <a:rPr lang="en-GB" baseline="0" dirty="0" smtClean="0"/>
              <a:t>he NameNode fails, the cluster is offline.</a:t>
            </a:r>
          </a:p>
          <a:p>
            <a:endParaRPr lang="en-GB" baseline="0" dirty="0" smtClean="0"/>
          </a:p>
          <a:p>
            <a:r>
              <a:rPr lang="en-GB" baseline="0" dirty="0" smtClean="0"/>
              <a:t>client applications -including the MapReduce layer and HBase see this, and fail.</a:t>
            </a:r>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7</a:t>
            </a:fld>
            <a:endParaRPr lang="en-US" dirty="0"/>
          </a:p>
        </p:txBody>
      </p:sp>
    </p:spTree>
    <p:extLst>
      <p:ext uri="{BB962C8B-B14F-4D97-AF65-F5344CB8AC3E}">
        <p14:creationId xmlns:p14="http://schemas.microsoft.com/office/powerpoint/2010/main" val="419407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NN fails,</a:t>
            </a:r>
            <a:r>
              <a:rPr lang="en-GB" baseline="0" dirty="0" smtClean="0"/>
              <a:t> it's obvious to remote applications, which fail, and to the ops team, which have to fix it. It also adds cost to the system. </a:t>
            </a:r>
          </a:p>
          <a:p>
            <a:endParaRPr lang="en-GB" baseline="0" dirty="0" smtClean="0"/>
          </a:p>
          <a:p>
            <a:r>
              <a:rPr lang="en-GB" baseline="0" dirty="0" smtClean="0"/>
              <a:t>Does it happen often? No, almost never, but having the ops team and hardware ready for it is the cost</a:t>
            </a:r>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8</a:t>
            </a:fld>
            <a:endParaRPr lang="en-US" dirty="0"/>
          </a:p>
        </p:txBody>
      </p:sp>
    </p:spTree>
    <p:extLst>
      <p:ext uri="{BB962C8B-B14F-4D97-AF65-F5344CB8AC3E}">
        <p14:creationId xmlns:p14="http://schemas.microsoft.com/office/powerpoint/2010/main" val="308967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VMWare </a:t>
            </a:r>
            <a:r>
              <a:rPr lang="en-GB" dirty="0" err="1" smtClean="0"/>
              <a:t>monitioring</a:t>
            </a:r>
            <a:r>
              <a:rPr lang="en-GB" baseline="0" dirty="0" smtClean="0"/>
              <a:t> is "canary based" -when the bird stops singing, the service is in trouble.</a:t>
            </a:r>
          </a:p>
          <a:p>
            <a:r>
              <a:rPr lang="en-GB" baseline="0" dirty="0" smtClean="0"/>
              <a:t>To implement this we have a new service running in the VM that monitors service health, and stops singing when it decides the service is down.</a:t>
            </a:r>
          </a:p>
          <a:p>
            <a:r>
              <a:rPr lang="en-GB" baseline="0" dirty="0" smtClean="0"/>
              <a:t>If the service, the OS or the monitor fails, VSphere reacts by restarting the VM. If the host server fails, all VMs on it get restarted elsewhere</a:t>
            </a:r>
          </a:p>
          <a:p>
            <a:endParaRPr lang="en-GB" baseline="0" dirty="0" smtClean="0"/>
          </a:p>
          <a:p>
            <a:r>
              <a:rPr lang="en-GB" baseline="0" dirty="0" smtClean="0"/>
              <a:t>One </a:t>
            </a:r>
            <a:r>
              <a:rPr lang="en-GB" baseline="0" dirty="0" err="1" smtClean="0"/>
              <a:t>troublespot</a:t>
            </a:r>
            <a:r>
              <a:rPr lang="en-GB" baseline="0" dirty="0" smtClean="0"/>
              <a:t>: hung processes. Socket blocks. Something needs to detect that and make a decision as to when this is a service hang </a:t>
            </a:r>
            <a:r>
              <a:rPr lang="en-GB" baseline="0" dirty="0" err="1" smtClean="0"/>
              <a:t>vs</a:t>
            </a:r>
            <a:r>
              <a:rPr lang="en-GB" baseline="0" dirty="0" smtClean="0"/>
              <a:t> a long GC. There is no way pre-Java7 to know this, so it's just down to timeouts.</a:t>
            </a:r>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14</a:t>
            </a:fld>
            <a:endParaRPr lang="en-US" dirty="0"/>
          </a:p>
        </p:txBody>
      </p:sp>
    </p:spTree>
    <p:extLst>
      <p:ext uri="{BB962C8B-B14F-4D97-AF65-F5344CB8AC3E}">
        <p14:creationId xmlns:p14="http://schemas.microsoft.com/office/powerpoint/2010/main" val="239636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t>
            </a:r>
            <a:r>
              <a:rPr lang="en-GB" baseline="0" dirty="0" smtClean="0"/>
              <a:t>state machine </a:t>
            </a:r>
            <a:r>
              <a:rPr lang="en-GB" dirty="0" smtClean="0"/>
              <a:t>used to monitor a</a:t>
            </a:r>
            <a:r>
              <a:rPr lang="en-GB" baseline="0" dirty="0" smtClean="0"/>
              <a:t> service. All the time the state machine is not terminated heartbeats are being sent to vSphere every 10s.</a:t>
            </a:r>
          </a:p>
          <a:p>
            <a:endParaRPr lang="en-GB" baseline="0" dirty="0" smtClean="0"/>
          </a:p>
          <a:p>
            <a:r>
              <a:rPr lang="en-GB" baseline="0" dirty="0" smtClean="0"/>
              <a:t>Underneath that we have a model of a service blocking for (remote) services before even starting, </a:t>
            </a:r>
          </a:p>
          <a:p>
            <a:endParaRPr lang="en-GB" baseline="0" dirty="0" smtClean="0"/>
          </a:p>
          <a:p>
            <a:r>
              <a:rPr lang="en-GB" baseline="0" dirty="0" smtClean="0"/>
              <a:t>booting -which waits for all probes to go live in a bounded time, and fails fast if any live probe reverts</a:t>
            </a:r>
          </a:p>
          <a:p>
            <a:r>
              <a:rPr lang="en-GB" baseline="0" dirty="0" smtClean="0"/>
              <a:t>live - everything must respond, timeouts of a probe are picked up too.</a:t>
            </a:r>
          </a:p>
          <a:p>
            <a:endParaRPr lang="en-GB" baseline="0" dirty="0" smtClean="0"/>
          </a:p>
          <a:p>
            <a:r>
              <a:rPr lang="en-GB" baseline="0" dirty="0" smtClean="0"/>
              <a:t>halted -a graceful unhook from vSphere, so that heartbeat stopping isn't picked up</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16</a:t>
            </a:fld>
            <a:endParaRPr lang="en-US" dirty="0"/>
          </a:p>
        </p:txBody>
      </p:sp>
    </p:spTree>
    <p:extLst>
      <p:ext uri="{BB962C8B-B14F-4D97-AF65-F5344CB8AC3E}">
        <p14:creationId xmlns:p14="http://schemas.microsoft.com/office/powerpoint/2010/main" val="253494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One</a:t>
            </a:r>
            <a:r>
              <a:rPr lang="en-US" baseline="0" dirty="0" smtClean="0"/>
              <a:t> question is "how long does this take"</a:t>
            </a:r>
          </a:p>
          <a:p>
            <a:pPr marL="0" indent="0">
              <a:buFont typeface="Arial"/>
              <a:buNone/>
            </a:pPr>
            <a:endParaRPr lang="en-US" baseline="0" dirty="0" smtClean="0"/>
          </a:p>
          <a:p>
            <a:pPr marL="0" indent="0">
              <a:buFont typeface="Arial"/>
              <a:buNone/>
            </a:pPr>
            <a:r>
              <a:rPr lang="en-US" baseline="0" dirty="0" smtClean="0"/>
              <a:t>For clusters of under a few hundred machines, with not that much of an edit log to replay, failure detection dominates the time. </a:t>
            </a:r>
          </a:p>
          <a:p>
            <a:pPr marL="0" indent="0">
              <a:buFont typeface="Arial"/>
              <a:buNone/>
            </a:pPr>
            <a:endParaRPr lang="en-US" baseline="0" dirty="0" smtClean="0"/>
          </a:p>
          <a:p>
            <a:pPr marL="0" indent="0">
              <a:buFont typeface="Arial"/>
              <a:buNone/>
            </a:pPr>
            <a:r>
              <a:rPr lang="en-US" baseline="0" dirty="0" smtClean="0"/>
              <a:t>vSphere is the slowest there as it has to notice that the monitor has stopped sending heartbeats (~60s), then boot the OS (~60s) before bringing up the NN. This is why it's better for smaller clusters.</a:t>
            </a:r>
          </a:p>
          <a:p>
            <a:pPr marL="0" indent="0">
              <a:buFont typeface="Arial"/>
              <a:buNone/>
            </a:pPr>
            <a:endParaRPr lang="en-US" baseline="0" dirty="0" smtClean="0"/>
          </a:p>
          <a:p>
            <a:pPr marL="0" indent="0">
              <a:buFont typeface="Arial"/>
              <a:buNone/>
            </a:pPr>
            <a:r>
              <a:rPr lang="en-US" dirty="0" err="1" smtClean="0"/>
              <a:t>LinuxHA</a:t>
            </a:r>
            <a:r>
              <a:rPr lang="en-US" baseline="0" dirty="0" smtClean="0"/>
              <a:t> fails over faster; if set to poll every 10-15 s then failover begins within 20s of the outage.</a:t>
            </a:r>
            <a:endParaRPr lang="en-US" dirty="0"/>
          </a:p>
        </p:txBody>
      </p:sp>
      <p:sp>
        <p:nvSpPr>
          <p:cNvPr id="4" name="Slide Number Placeholder 3"/>
          <p:cNvSpPr>
            <a:spLocks noGrp="1"/>
          </p:cNvSpPr>
          <p:nvPr>
            <p:ph type="sldNum" sz="quarter" idx="10"/>
          </p:nvPr>
        </p:nvSpPr>
        <p:spPr/>
        <p:txBody>
          <a:bodyPr/>
          <a:lstStyle/>
          <a:p>
            <a:fld id="{D268B322-3B7B-7943-8AF3-4B226326AC79}" type="slidenum">
              <a:rPr lang="en-US" smtClean="0"/>
              <a:t>20</a:t>
            </a:fld>
            <a:endParaRPr lang="en-US" dirty="0"/>
          </a:p>
        </p:txBody>
      </p:sp>
    </p:spTree>
    <p:extLst>
      <p:ext uri="{BB962C8B-B14F-4D97-AF65-F5344CB8AC3E}">
        <p14:creationId xmlns:p14="http://schemas.microsoft.com/office/powerpoint/2010/main" val="406218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8" y="987425"/>
            <a:ext cx="184150" cy="368300"/>
          </a:xfrm>
          <a:prstGeom prst="rect">
            <a:avLst/>
          </a:prstGeom>
          <a:noFill/>
        </p:spPr>
        <p:txBody>
          <a:bodyPr wrap="none">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38" y="6545263"/>
            <a:ext cx="3305175" cy="2762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6" y="1563944"/>
            <a:ext cx="8431088" cy="986653"/>
          </a:xfrm>
          <a:prstGeom prst="rect">
            <a:avLst/>
          </a:prstGeom>
        </p:spPr>
        <p:txBody>
          <a:bodyPr anchor="t">
            <a:noAutofit/>
          </a:bodyPr>
          <a:lstStyle>
            <a:lvl1pPr marL="0" indent="0" algn="l" defTabSz="454025">
              <a:tabLst/>
              <a:defRPr sz="720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26916" y="2550597"/>
            <a:ext cx="7633448" cy="640270"/>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427038" y="3379799"/>
            <a:ext cx="4473575" cy="1077901"/>
          </a:xfrm>
          <a:prstGeom prst="rect">
            <a:avLst/>
          </a:prstGeom>
        </p:spPr>
        <p:txBody>
          <a:bodyPr vert="horz"/>
          <a:lstStyle>
            <a:lvl1pPr>
              <a:buFont typeface="Arial"/>
              <a:buNone/>
              <a:defRPr sz="1800">
                <a:solidFill>
                  <a:schemeClr val="tx1">
                    <a:lumMod val="50000"/>
                    <a:lumOff val="50000"/>
                  </a:schemeClr>
                </a:solidFill>
              </a:defRPr>
            </a:lvl1pPr>
            <a:lvl2pPr marL="457200" indent="0">
              <a:buFontTx/>
              <a:buNone/>
              <a:defRPr sz="1200"/>
            </a:lvl2pPr>
            <a:lvl3pPr marL="914400" indent="0">
              <a:buFontTx/>
              <a:buNone/>
              <a:defRPr sz="12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0" y="6456363"/>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t="39999" b="8000"/>
          <a:stretch>
            <a:fillRect/>
          </a:stretch>
        </p:blipFill>
        <p:spPr bwMode="auto">
          <a:xfrm>
            <a:off x="3965575" y="4424363"/>
            <a:ext cx="5175250" cy="2019300"/>
          </a:xfrm>
          <a:prstGeom prst="rect">
            <a:avLst/>
          </a:prstGeom>
          <a:noFill/>
          <a:ln w="9525">
            <a:noFill/>
            <a:miter lim="800000"/>
            <a:headEnd/>
            <a:tailEnd/>
          </a:ln>
        </p:spPr>
      </p:pic>
      <p:sp>
        <p:nvSpPr>
          <p:cNvPr id="5" name="TextBox 4"/>
          <p:cNvSpPr txBox="1"/>
          <p:nvPr userDrawn="1"/>
        </p:nvSpPr>
        <p:spPr>
          <a:xfrm>
            <a:off x="8963025" y="996950"/>
            <a:ext cx="914400" cy="914400"/>
          </a:xfrm>
          <a:prstGeom prst="rect">
            <a:avLst/>
          </a:prstGeom>
        </p:spPr>
        <p:txBody>
          <a:bodyPr wrap="none">
            <a:normAutofit/>
          </a:bodyPr>
          <a:lstStyle/>
          <a:p>
            <a:pPr fontAlgn="auto">
              <a:spcBef>
                <a:spcPct val="20000"/>
              </a:spcBef>
              <a:spcAft>
                <a:spcPts val="0"/>
              </a:spcAft>
              <a:buFont typeface="Arial"/>
              <a:buNone/>
              <a:defRPr/>
            </a:pPr>
            <a:endParaRPr lang="en-US" dirty="0">
              <a:solidFill>
                <a:srgbClr val="C3C3C3"/>
              </a:solidFill>
              <a:latin typeface="+mn-lt"/>
              <a:ea typeface="+mn-ea"/>
              <a:cs typeface="+mn-cs"/>
            </a:endParaRPr>
          </a:p>
        </p:txBody>
      </p:sp>
      <p:sp>
        <p:nvSpPr>
          <p:cNvPr id="6" name="TextBox 5"/>
          <p:cNvSpPr txBox="1"/>
          <p:nvPr userDrawn="1"/>
        </p:nvSpPr>
        <p:spPr>
          <a:xfrm>
            <a:off x="1301750" y="6602413"/>
            <a:ext cx="3306763" cy="3651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9" name="Title 1"/>
          <p:cNvSpPr>
            <a:spLocks noGrp="1"/>
          </p:cNvSpPr>
          <p:nvPr>
            <p:ph type="ctrTitle"/>
          </p:nvPr>
        </p:nvSpPr>
        <p:spPr>
          <a:xfrm>
            <a:off x="437411" y="2006010"/>
            <a:ext cx="8259884" cy="986653"/>
          </a:xfrm>
          <a:prstGeom prst="rect">
            <a:avLst/>
          </a:prstGeom>
        </p:spPr>
        <p:txBody>
          <a:bodyPr anchor="t">
            <a:noAutofit/>
          </a:bodyPr>
          <a:lstStyle>
            <a:lvl1pPr marL="0" indent="0" algn="l" defTabSz="454025">
              <a:tabLst/>
              <a:defRPr sz="5400">
                <a:latin typeface="Arial"/>
                <a:cs typeface="Arial"/>
              </a:defRPr>
            </a:lvl1pPr>
          </a:lstStyle>
          <a:p>
            <a:r>
              <a:rPr lang="en-US" smtClean="0"/>
              <a:t>Click to edit Master title style</a:t>
            </a:r>
            <a:endParaRPr lang="en-US" dirty="0"/>
          </a:p>
        </p:txBody>
      </p:sp>
      <p:sp>
        <p:nvSpPr>
          <p:cNvPr id="10" name="Subtitle 2"/>
          <p:cNvSpPr>
            <a:spLocks noGrp="1"/>
          </p:cNvSpPr>
          <p:nvPr>
            <p:ph type="subTitle" idx="1"/>
          </p:nvPr>
        </p:nvSpPr>
        <p:spPr>
          <a:xfrm>
            <a:off x="437411" y="2992663"/>
            <a:ext cx="8259884" cy="640270"/>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1"/>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C92467FF-63EE-094F-90CE-4C22793BA00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p:spTree>
      <p:nvGrpSpPr>
        <p:cNvPr id="1" name=""/>
        <p:cNvGrpSpPr/>
        <p:nvPr/>
      </p:nvGrpSpPr>
      <p:grpSpPr>
        <a:xfrm>
          <a:off x="0" y="0"/>
          <a:ext cx="0" cy="0"/>
          <a:chOff x="0" y="0"/>
          <a:chExt cx="0" cy="0"/>
        </a:xfrm>
      </p:grpSpPr>
      <p:cxnSp>
        <p:nvCxnSpPr>
          <p:cNvPr id="4" name="Straight Connector 3"/>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5"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1165225"/>
            <a:ext cx="8229600" cy="4954588"/>
          </a:xfrm>
          <a:prstGeom prst="rect">
            <a:avLst/>
          </a:prstGeom>
        </p:spPr>
        <p:txBody>
          <a:bodyPr vert="horz"/>
          <a:lstStyle>
            <a:lvl1pPr marL="168275" indent="-168275">
              <a:buClr>
                <a:srgbClr val="69BE28"/>
              </a:buClr>
              <a:defRPr sz="2800" b="0" i="0">
                <a:latin typeface="Arial"/>
                <a:cs typeface="Arial"/>
              </a:defRPr>
            </a:lvl1pPr>
            <a:lvl2pPr marL="566738" indent="-168275">
              <a:buFont typeface="Lucida Grande"/>
              <a:buChar char="–"/>
              <a:defRPr sz="2400"/>
            </a:lvl2pPr>
            <a:lvl3pPr marL="1081088" indent="-166688">
              <a:spcAft>
                <a:spcPts val="0"/>
              </a:spcAft>
              <a:buFont typeface="Lucida Grande"/>
              <a:buChar char="–"/>
              <a:defRPr sz="2400"/>
            </a:lvl3pPr>
            <a:lvl4pPr marL="1543050" indent="-171450">
              <a:defRPr sz="2400"/>
            </a:lvl4pPr>
            <a:lvl5pPr marL="2005013" indent="-176213">
              <a:buFont typeface="Lucida Grande"/>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lumn Slide Linked">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 Placeholder 15"/>
          <p:cNvSpPr>
            <a:spLocks noGrp="1"/>
          </p:cNvSpPr>
          <p:nvPr>
            <p:ph type="body" sz="quarter" idx="11"/>
          </p:nvPr>
        </p:nvSpPr>
        <p:spPr>
          <a:xfrm>
            <a:off x="457200" y="1165225"/>
            <a:ext cx="8229600" cy="4954588"/>
          </a:xfrm>
          <a:prstGeom prst="rect">
            <a:avLst/>
          </a:prstGeom>
        </p:spPr>
        <p:txBody>
          <a:bodyPr vert="horz" numCol="2" spcCol="118872"/>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cxnSp>
        <p:nvCxnSpPr>
          <p:cNvPr id="8" name="Straight Connector 7"/>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cxnSp>
        <p:nvCxnSpPr>
          <p:cNvPr id="5" name="Straight Connector 4"/>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9" name="Text Placeholder 15"/>
          <p:cNvSpPr>
            <a:spLocks noGrp="1"/>
          </p:cNvSpPr>
          <p:nvPr>
            <p:ph type="body" sz="quarter" idx="11"/>
          </p:nvPr>
        </p:nvSpPr>
        <p:spPr>
          <a:xfrm>
            <a:off x="457200" y="1165225"/>
            <a:ext cx="3911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4"/>
          </p:nvPr>
        </p:nvSpPr>
        <p:spPr>
          <a:xfrm>
            <a:off x="4597400" y="1162050"/>
            <a:ext cx="3911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29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cxnSp>
        <p:nvCxnSpPr>
          <p:cNvPr id="3" name="Straight Connector 2"/>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Content Placeholder 4"/>
          <p:cNvSpPr>
            <a:spLocks noGrp="1"/>
          </p:cNvSpPr>
          <p:nvPr>
            <p:ph sz="quarter" idx="14" hasCustomPrompt="1"/>
          </p:nvPr>
        </p:nvSpPr>
        <p:spPr>
          <a:xfrm>
            <a:off x="457200" y="1144588"/>
            <a:ext cx="8229600" cy="5219700"/>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Slide">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6" name="Text Placeholder 15"/>
          <p:cNvSpPr>
            <a:spLocks noGrp="1"/>
          </p:cNvSpPr>
          <p:nvPr>
            <p:ph type="body" sz="quarter" idx="11"/>
          </p:nvPr>
        </p:nvSpPr>
        <p:spPr>
          <a:xfrm>
            <a:off x="457200" y="493325"/>
            <a:ext cx="8229600" cy="56264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Box 4"/>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Tree>
    <p:extLst>
      <p:ext uri="{BB962C8B-B14F-4D97-AF65-F5344CB8AC3E}">
        <p14:creationId xmlns:p14="http://schemas.microsoft.com/office/powerpoint/2010/main" val="17636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Slide">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cxnSp>
        <p:nvCxnSpPr>
          <p:cNvPr id="9" name="Straight Connector 8"/>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1" name="Text Placeholder 15"/>
          <p:cNvSpPr>
            <a:spLocks noGrp="1"/>
          </p:cNvSpPr>
          <p:nvPr>
            <p:ph type="body" sz="quarter" idx="11"/>
          </p:nvPr>
        </p:nvSpPr>
        <p:spPr>
          <a:xfrm>
            <a:off x="457200" y="1165225"/>
            <a:ext cx="41148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4" hasCustomPrompt="1"/>
          </p:nvPr>
        </p:nvSpPr>
        <p:spPr>
          <a:xfrm>
            <a:off x="4686300" y="1165225"/>
            <a:ext cx="4000500" cy="4954588"/>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427038" y="6602413"/>
            <a:ext cx="3305175" cy="3651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2012</a:t>
            </a:r>
            <a:endParaRPr lang="en-US" sz="800" dirty="0">
              <a:latin typeface="+mn-lt"/>
              <a:ea typeface="+mn-ea"/>
              <a:cs typeface="+mn-cs"/>
            </a:endParaRPr>
          </a:p>
        </p:txBody>
      </p:sp>
      <p:sp>
        <p:nvSpPr>
          <p:cNvPr id="7" name="Title 1"/>
          <p:cNvSpPr>
            <a:spLocks noGrp="1"/>
          </p:cNvSpPr>
          <p:nvPr>
            <p:ph type="ctrTitle"/>
          </p:nvPr>
        </p:nvSpPr>
        <p:spPr>
          <a:xfrm>
            <a:off x="426916" y="2015289"/>
            <a:ext cx="8259884" cy="986653"/>
          </a:xfrm>
          <a:prstGeom prst="rect">
            <a:avLst/>
          </a:prstGeom>
        </p:spPr>
        <p:txBody>
          <a:bodyPr anchor="t">
            <a:noAutofit/>
          </a:bodyPr>
          <a:lstStyle>
            <a:lvl1pPr marL="0" indent="0" algn="l" defTabSz="454025">
              <a:tabLst/>
              <a:defRPr sz="5400" baseline="0">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426916" y="3001942"/>
            <a:ext cx="8259884" cy="640270"/>
          </a:xfrm>
          <a:prstGeom prst="rect">
            <a:avLst/>
          </a:prstGeom>
        </p:spPr>
        <p:txBody>
          <a:bodyPr>
            <a:normAutofit/>
          </a:bodyPr>
          <a:lstStyle>
            <a:lvl1pPr marL="0" indent="0" algn="l">
              <a:buNone/>
              <a:defRPr sz="2800">
                <a:solidFill>
                  <a:srgbClr val="7F7F7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1"/>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55195364-CB26-204E-9D19-22CA26A13F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6" r:id="rId4"/>
    <p:sldLayoutId id="2147483662" r:id="rId5"/>
    <p:sldLayoutId id="2147483663" r:id="rId6"/>
    <p:sldLayoutId id="2147483665" r:id="rId7"/>
    <p:sldLayoutId id="2147483664" r:id="rId8"/>
    <p:sldLayoutId id="2147483659" r:id="rId9"/>
    <p:sldLayoutId id="2147483660" r:id="rId10"/>
  </p:sldLayoutIdLst>
  <p:hf hdr="0" dt="0"/>
  <p:txStyles>
    <p:titleStyle>
      <a:lvl1pPr algn="l" defTabSz="457200" rtl="0" eaLnBrk="1" fontAlgn="base" hangingPunct="1">
        <a:spcBef>
          <a:spcPct val="0"/>
        </a:spcBef>
        <a:spcAft>
          <a:spcPct val="0"/>
        </a:spcAft>
        <a:defRPr sz="3600" kern="1200">
          <a:solidFill>
            <a:schemeClr val="tx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1563944"/>
            <a:ext cx="8287912" cy="1588204"/>
          </a:xfrm>
        </p:spPr>
        <p:txBody>
          <a:bodyPr/>
          <a:lstStyle/>
          <a:p>
            <a:r>
              <a:rPr lang="en-US" sz="4800" dirty="0" smtClean="0"/>
              <a:t>Data Availability and Integrity</a:t>
            </a:r>
            <a:br>
              <a:rPr lang="en-US" sz="4800" dirty="0" smtClean="0"/>
            </a:br>
            <a:r>
              <a:rPr lang="en-US" sz="4800" dirty="0" smtClean="0"/>
              <a:t>in Apache Hadoop</a:t>
            </a:r>
            <a:br>
              <a:rPr lang="en-US" sz="4800" dirty="0" smtClean="0"/>
            </a:br>
            <a:endParaRPr lang="en-US" sz="4800" dirty="0"/>
          </a:p>
        </p:txBody>
      </p:sp>
      <p:sp>
        <p:nvSpPr>
          <p:cNvPr id="3" name="Subtitle 2"/>
          <p:cNvSpPr>
            <a:spLocks noGrp="1"/>
          </p:cNvSpPr>
          <p:nvPr>
            <p:ph type="subTitle" idx="1"/>
          </p:nvPr>
        </p:nvSpPr>
        <p:spPr>
          <a:xfrm>
            <a:off x="426916" y="3445944"/>
            <a:ext cx="7633448" cy="2368641"/>
          </a:xfrm>
        </p:spPr>
        <p:txBody>
          <a:bodyPr>
            <a:normAutofit/>
          </a:bodyPr>
          <a:lstStyle/>
          <a:p>
            <a:r>
              <a:rPr lang="en-US" dirty="0">
                <a:solidFill>
                  <a:schemeClr val="tx1"/>
                </a:solidFill>
              </a:rPr>
              <a:t>Steve </a:t>
            </a:r>
            <a:r>
              <a:rPr lang="en-US" dirty="0" smtClean="0">
                <a:solidFill>
                  <a:schemeClr val="tx1"/>
                </a:solidFill>
              </a:rPr>
              <a:t>Loughran </a:t>
            </a:r>
            <a:br>
              <a:rPr lang="en-US" dirty="0" smtClean="0">
                <a:solidFill>
                  <a:schemeClr val="tx1"/>
                </a:solidFill>
              </a:rPr>
            </a:br>
            <a:r>
              <a:rPr lang="en-US" dirty="0" smtClean="0">
                <a:solidFill>
                  <a:schemeClr val="tx1"/>
                </a:solidFill>
              </a:rPr>
              <a:t>  @steveloughran</a:t>
            </a:r>
          </a:p>
          <a:p>
            <a:r>
              <a:rPr lang="en-US" dirty="0" smtClean="0">
                <a:solidFill>
                  <a:schemeClr val="tx1"/>
                </a:solidFill>
              </a:rPr>
              <a:t> </a:t>
            </a:r>
            <a:r>
              <a:rPr lang="en-US" dirty="0">
                <a:solidFill>
                  <a:schemeClr val="tx1"/>
                </a:solidFill>
              </a:rPr>
              <a:t/>
            </a:r>
            <a:br>
              <a:rPr lang="en-US" dirty="0">
                <a:solidFill>
                  <a:schemeClr val="tx1"/>
                </a:solidFill>
              </a:rPr>
            </a:br>
            <a:r>
              <a:rPr lang="en-US" dirty="0">
                <a:solidFill>
                  <a:schemeClr val="tx1"/>
                </a:solidFill>
              </a:rPr>
              <a:t>Sanjay </a:t>
            </a:r>
            <a:r>
              <a:rPr lang="en-US" dirty="0" smtClean="0">
                <a:solidFill>
                  <a:schemeClr val="tx1"/>
                </a:solidFill>
              </a:rPr>
              <a:t>Radia </a:t>
            </a:r>
            <a:br>
              <a:rPr lang="en-US" dirty="0" smtClean="0">
                <a:solidFill>
                  <a:schemeClr val="tx1"/>
                </a:solidFill>
              </a:rPr>
            </a:br>
            <a:r>
              <a:rPr lang="en-US" dirty="0" smtClean="0">
                <a:solidFill>
                  <a:schemeClr val="tx1"/>
                </a:solidFill>
              </a:rPr>
              <a:t>  @</a:t>
            </a:r>
            <a:r>
              <a:rPr lang="en-US" dirty="0" err="1" smtClean="0">
                <a:solidFill>
                  <a:schemeClr val="tx1"/>
                </a:solidFill>
              </a:rPr>
              <a:t>srr</a:t>
            </a:r>
            <a:endParaRPr lang="en-US"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318395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Full Stack HA</a:t>
            </a:r>
            <a:endParaRPr lang="en-US" dirty="0"/>
          </a:p>
        </p:txBody>
      </p:sp>
      <p:sp>
        <p:nvSpPr>
          <p:cNvPr id="7" name="Subtitle 6"/>
          <p:cNvSpPr>
            <a:spLocks noGrp="1"/>
          </p:cNvSpPr>
          <p:nvPr>
            <p:ph type="subTitle" idx="1"/>
          </p:nvPr>
        </p:nvSpPr>
        <p:spPr>
          <a:xfrm>
            <a:off x="426916" y="3001941"/>
            <a:ext cx="8259884" cy="1009141"/>
          </a:xfrm>
        </p:spPr>
        <p:txBody>
          <a:bodyPr/>
          <a:lstStyle/>
          <a:p>
            <a:r>
              <a:rPr lang="en-US" dirty="0" smtClean="0"/>
              <a:t>add resilience to planned/unplanned outages of layers underneath</a:t>
            </a:r>
            <a:endParaRPr lang="en-US" dirty="0"/>
          </a:p>
        </p:txBody>
      </p:sp>
      <p:sp>
        <p:nvSpPr>
          <p:cNvPr id="5" name="Slide Number Placeholder 4"/>
          <p:cNvSpPr>
            <a:spLocks noGrp="1"/>
          </p:cNvSpPr>
          <p:nvPr>
            <p:ph type="sldNum" sz="quarter" idx="11"/>
          </p:nvPr>
        </p:nvSpPr>
        <p:spPr/>
        <p:txBody>
          <a:bodyPr/>
          <a:lstStyle/>
          <a:p>
            <a:fld id="{13BDBACA-B5F5-394C-AF1A-AF4F872C3316}" type="slidenum">
              <a:rPr lang="en-US" smtClean="0"/>
              <a:pPr/>
              <a:t>10</a:t>
            </a:fld>
            <a:endParaRPr lang="en-US" dirty="0"/>
          </a:p>
        </p:txBody>
      </p:sp>
    </p:spTree>
    <p:extLst>
      <p:ext uri="{BB962C8B-B14F-4D97-AF65-F5344CB8AC3E}">
        <p14:creationId xmlns:p14="http://schemas.microsoft.com/office/powerpoint/2010/main" val="33534093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397000" y="4648200"/>
            <a:ext cx="5807253" cy="1168829"/>
          </a:xfrm>
          <a:prstGeom prst="roundRect">
            <a:avLst/>
          </a:prstGeom>
          <a:gradFill flip="none" rotWithShape="1">
            <a:gsLst>
              <a:gs pos="34000">
                <a:srgbClr val="D1EC9F"/>
              </a:gs>
              <a:gs pos="100000">
                <a:srgbClr val="FFFFFF"/>
              </a:gs>
            </a:gsLst>
            <a:lin ang="17340000" scaled="0"/>
            <a:tileRect/>
          </a:gradFill>
          <a:ln>
            <a:solidFill>
              <a:srgbClr val="D1EC9F"/>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auto">
              <a:spcBef>
                <a:spcPts val="0"/>
              </a:spcBef>
              <a:spcAft>
                <a:spcPts val="0"/>
              </a:spcAft>
            </a:pPr>
            <a:endParaRPr lang="en-US" dirty="0">
              <a:solidFill>
                <a:srgbClr val="000000"/>
              </a:solidFill>
              <a:latin typeface="Calibri"/>
            </a:endParaRPr>
          </a:p>
        </p:txBody>
      </p:sp>
      <p:sp>
        <p:nvSpPr>
          <p:cNvPr id="46" name="Rectangle 45"/>
          <p:cNvSpPr/>
          <p:nvPr/>
        </p:nvSpPr>
        <p:spPr>
          <a:xfrm>
            <a:off x="5508791" y="4769748"/>
            <a:ext cx="1368790" cy="846644"/>
          </a:xfrm>
          <a:prstGeom prst="rect">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US" dirty="0" smtClean="0"/>
              <a:t>Server</a:t>
            </a:r>
            <a:endParaRPr lang="en-US" dirty="0"/>
          </a:p>
        </p:txBody>
      </p:sp>
      <p:sp>
        <p:nvSpPr>
          <p:cNvPr id="42" name="Rectangle 41"/>
          <p:cNvSpPr/>
          <p:nvPr/>
        </p:nvSpPr>
        <p:spPr>
          <a:xfrm>
            <a:off x="3543685" y="4769748"/>
            <a:ext cx="1368790" cy="846644"/>
          </a:xfrm>
          <a:prstGeom prst="rect">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US" dirty="0" smtClean="0"/>
              <a:t>Server</a:t>
            </a:r>
            <a:endParaRPr lang="en-US" dirty="0"/>
          </a:p>
        </p:txBody>
      </p:sp>
      <p:sp>
        <p:nvSpPr>
          <p:cNvPr id="2" name="Title 1"/>
          <p:cNvSpPr>
            <a:spLocks noGrp="1"/>
          </p:cNvSpPr>
          <p:nvPr>
            <p:ph type="title"/>
          </p:nvPr>
        </p:nvSpPr>
        <p:spPr>
          <a:xfrm>
            <a:off x="146548" y="0"/>
            <a:ext cx="8841744" cy="1016000"/>
          </a:xfrm>
        </p:spPr>
        <p:txBody>
          <a:bodyPr>
            <a:normAutofit/>
          </a:bodyPr>
          <a:lstStyle/>
          <a:p>
            <a:pPr algn="ctr"/>
            <a:r>
              <a:rPr lang="en-US" dirty="0" smtClean="0"/>
              <a:t>Hadoop </a:t>
            </a:r>
            <a:r>
              <a:rPr lang="en-US" dirty="0"/>
              <a:t>Full Stack HA Architecture</a:t>
            </a:r>
          </a:p>
        </p:txBody>
      </p:sp>
      <p:sp>
        <p:nvSpPr>
          <p:cNvPr id="4" name="Slide Number Placeholder 3"/>
          <p:cNvSpPr>
            <a:spLocks noGrp="1"/>
          </p:cNvSpPr>
          <p:nvPr>
            <p:ph type="sldNum" sz="quarter" idx="12"/>
          </p:nvPr>
        </p:nvSpPr>
        <p:spPr/>
        <p:txBody>
          <a:bodyPr/>
          <a:lstStyle/>
          <a:p>
            <a:fld id="{A7C3A341-8333-4842-A72D-C81AC6546DBF}" type="slidenum">
              <a:rPr lang="en-US" smtClean="0"/>
              <a:t>11</a:t>
            </a:fld>
            <a:endParaRPr lang="en-US"/>
          </a:p>
        </p:txBody>
      </p:sp>
      <p:sp>
        <p:nvSpPr>
          <p:cNvPr id="25" name="TextBox 24"/>
          <p:cNvSpPr txBox="1"/>
          <p:nvPr/>
        </p:nvSpPr>
        <p:spPr>
          <a:xfrm>
            <a:off x="2082800" y="5892223"/>
            <a:ext cx="4875344" cy="369332"/>
          </a:xfrm>
          <a:prstGeom prst="rect">
            <a:avLst/>
          </a:prstGeom>
          <a:noFill/>
        </p:spPr>
        <p:txBody>
          <a:bodyPr wrap="square" rtlCol="0">
            <a:spAutoFit/>
          </a:bodyPr>
          <a:lstStyle/>
          <a:p>
            <a:pPr algn="ctr"/>
            <a:r>
              <a:rPr lang="en-US" b="1" dirty="0" smtClean="0"/>
              <a:t>HA Cluster for  Master Daemons</a:t>
            </a:r>
            <a:endParaRPr lang="en-US" b="1" dirty="0"/>
          </a:p>
        </p:txBody>
      </p:sp>
      <p:sp>
        <p:nvSpPr>
          <p:cNvPr id="6" name="Rectangle 5"/>
          <p:cNvSpPr/>
          <p:nvPr/>
        </p:nvSpPr>
        <p:spPr>
          <a:xfrm>
            <a:off x="1578578" y="4769748"/>
            <a:ext cx="1368790" cy="846644"/>
          </a:xfrm>
          <a:prstGeom prst="rect">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US" dirty="0" smtClean="0"/>
              <a:t>Server</a:t>
            </a:r>
            <a:endParaRPr lang="en-US" dirty="0"/>
          </a:p>
        </p:txBody>
      </p:sp>
      <p:sp>
        <p:nvSpPr>
          <p:cNvPr id="7" name="Oval 6"/>
          <p:cNvSpPr/>
          <p:nvPr/>
        </p:nvSpPr>
        <p:spPr>
          <a:xfrm>
            <a:off x="1849825" y="4814208"/>
            <a:ext cx="749300" cy="392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NN</a:t>
            </a:r>
            <a:endParaRPr lang="en-US" dirty="0">
              <a:solidFill>
                <a:schemeClr val="tx1"/>
              </a:solidFill>
            </a:endParaRPr>
          </a:p>
        </p:txBody>
      </p:sp>
      <p:sp>
        <p:nvSpPr>
          <p:cNvPr id="32" name="Oval 31"/>
          <p:cNvSpPr/>
          <p:nvPr/>
        </p:nvSpPr>
        <p:spPr>
          <a:xfrm>
            <a:off x="3813300" y="4814208"/>
            <a:ext cx="749300" cy="4060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JT</a:t>
            </a:r>
            <a:endParaRPr lang="en-US" dirty="0">
              <a:solidFill>
                <a:schemeClr val="tx1"/>
              </a:solidFill>
            </a:endParaRPr>
          </a:p>
        </p:txBody>
      </p:sp>
      <p:grpSp>
        <p:nvGrpSpPr>
          <p:cNvPr id="45" name="Group 44"/>
          <p:cNvGrpSpPr/>
          <p:nvPr/>
        </p:nvGrpSpPr>
        <p:grpSpPr>
          <a:xfrm>
            <a:off x="2432422" y="3955550"/>
            <a:ext cx="3810066" cy="744026"/>
            <a:chOff x="2251397" y="3974740"/>
            <a:chExt cx="3810066" cy="744026"/>
          </a:xfrm>
        </p:grpSpPr>
        <p:sp>
          <p:nvSpPr>
            <p:cNvPr id="13" name="TextBox 12"/>
            <p:cNvSpPr txBox="1"/>
            <p:nvPr/>
          </p:nvSpPr>
          <p:spPr>
            <a:xfrm>
              <a:off x="3649895" y="3974740"/>
              <a:ext cx="845905" cy="338554"/>
            </a:xfrm>
            <a:prstGeom prst="rect">
              <a:avLst/>
            </a:prstGeom>
            <a:noFill/>
          </p:spPr>
          <p:txBody>
            <a:bodyPr wrap="none" rtlCol="0">
              <a:spAutoFit/>
            </a:bodyPr>
            <a:lstStyle/>
            <a:p>
              <a:pPr algn="ctr"/>
              <a:r>
                <a:rPr lang="en-US" sz="1600" dirty="0" smtClean="0"/>
                <a:t>Failover</a:t>
              </a:r>
              <a:endParaRPr lang="en-US" sz="1600" dirty="0"/>
            </a:p>
          </p:txBody>
        </p:sp>
        <p:sp>
          <p:nvSpPr>
            <p:cNvPr id="10" name="Curved Down Arrow 9"/>
            <p:cNvSpPr/>
            <p:nvPr/>
          </p:nvSpPr>
          <p:spPr>
            <a:xfrm>
              <a:off x="2251397" y="4256324"/>
              <a:ext cx="3810066" cy="462442"/>
            </a:xfrm>
            <a:prstGeom prst="curved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a:solidFill>
                  <a:srgbClr val="000000"/>
                </a:solidFill>
              </a:endParaRPr>
            </a:p>
          </p:txBody>
        </p:sp>
      </p:grpSp>
      <p:sp>
        <p:nvSpPr>
          <p:cNvPr id="37" name="Rounded Rectangle 36"/>
          <p:cNvSpPr/>
          <p:nvPr/>
        </p:nvSpPr>
        <p:spPr>
          <a:xfrm>
            <a:off x="279400" y="3303824"/>
            <a:ext cx="1117600" cy="850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Apps Running Outside</a:t>
            </a:r>
            <a:endParaRPr lang="en-US" sz="1400" dirty="0">
              <a:solidFill>
                <a:srgbClr val="000000"/>
              </a:solidFill>
            </a:endParaRPr>
          </a:p>
        </p:txBody>
      </p:sp>
      <p:grpSp>
        <p:nvGrpSpPr>
          <p:cNvPr id="41" name="Group 40"/>
          <p:cNvGrpSpPr/>
          <p:nvPr/>
        </p:nvGrpSpPr>
        <p:grpSpPr>
          <a:xfrm>
            <a:off x="619484" y="2317165"/>
            <a:ext cx="3391496" cy="2771189"/>
            <a:chOff x="619484" y="2317165"/>
            <a:chExt cx="3391496" cy="2771189"/>
          </a:xfrm>
        </p:grpSpPr>
        <p:grpSp>
          <p:nvGrpSpPr>
            <p:cNvPr id="17" name="Group 16"/>
            <p:cNvGrpSpPr/>
            <p:nvPr/>
          </p:nvGrpSpPr>
          <p:grpSpPr>
            <a:xfrm>
              <a:off x="619484" y="2317165"/>
              <a:ext cx="3163391" cy="2771189"/>
              <a:chOff x="619484" y="2317165"/>
              <a:chExt cx="3163391" cy="2771189"/>
            </a:xfrm>
          </p:grpSpPr>
          <p:sp>
            <p:nvSpPr>
              <p:cNvPr id="8" name="Left Arrow 7"/>
              <p:cNvSpPr/>
              <p:nvPr/>
            </p:nvSpPr>
            <p:spPr>
              <a:xfrm>
                <a:off x="2683554" y="4826000"/>
                <a:ext cx="1099321" cy="2286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a:solidFill>
                    <a:srgbClr val="000000"/>
                  </a:solidFill>
                </a:endParaRPr>
              </a:p>
            </p:txBody>
          </p:sp>
          <p:sp>
            <p:nvSpPr>
              <p:cNvPr id="38" name="Right Arrow 37"/>
              <p:cNvSpPr/>
              <p:nvPr/>
            </p:nvSpPr>
            <p:spPr>
              <a:xfrm rot="18861601" flipH="1">
                <a:off x="1770183" y="3529978"/>
                <a:ext cx="2771189" cy="34556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rgbClr val="000000"/>
                    </a:solidFill>
                  </a:rPr>
                  <a:t>Task pause/retry</a:t>
                </a:r>
                <a:endParaRPr lang="en-US" sz="1400" dirty="0">
                  <a:solidFill>
                    <a:srgbClr val="000000"/>
                  </a:solidFill>
                </a:endParaRPr>
              </a:p>
            </p:txBody>
          </p:sp>
          <p:sp>
            <p:nvSpPr>
              <p:cNvPr id="16" name="Right Arrow 15"/>
              <p:cNvSpPr/>
              <p:nvPr/>
            </p:nvSpPr>
            <p:spPr>
              <a:xfrm rot="2276381">
                <a:off x="619484" y="4471474"/>
                <a:ext cx="1334916" cy="33855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rgbClr val="000000"/>
                    </a:solidFill>
                  </a:rPr>
                  <a:t>Pause</a:t>
                </a:r>
                <a:r>
                  <a:rPr lang="en-US" sz="1400" dirty="0">
                    <a:solidFill>
                      <a:srgbClr val="000000"/>
                    </a:solidFill>
                  </a:rPr>
                  <a:t>/retry</a:t>
                </a:r>
              </a:p>
            </p:txBody>
          </p:sp>
        </p:grpSp>
        <p:sp>
          <p:nvSpPr>
            <p:cNvPr id="39" name="TextBox 38"/>
            <p:cNvSpPr txBox="1"/>
            <p:nvPr/>
          </p:nvSpPr>
          <p:spPr>
            <a:xfrm>
              <a:off x="2568749" y="4594089"/>
              <a:ext cx="1442231" cy="261610"/>
            </a:xfrm>
            <a:prstGeom prst="rect">
              <a:avLst/>
            </a:prstGeom>
            <a:noFill/>
          </p:spPr>
          <p:txBody>
            <a:bodyPr wrap="square" rtlCol="0">
              <a:spAutoFit/>
            </a:bodyPr>
            <a:lstStyle/>
            <a:p>
              <a:pPr algn="ctr"/>
              <a:r>
                <a:rPr lang="en-US" sz="1100" i="1" dirty="0" smtClean="0">
                  <a:solidFill>
                    <a:srgbClr val="000000"/>
                  </a:solidFill>
                </a:rPr>
                <a:t>JT into Safemode</a:t>
              </a:r>
            </a:p>
          </p:txBody>
        </p:sp>
      </p:grpSp>
      <p:sp>
        <p:nvSpPr>
          <p:cNvPr id="44" name="Oval 43"/>
          <p:cNvSpPr/>
          <p:nvPr/>
        </p:nvSpPr>
        <p:spPr>
          <a:xfrm>
            <a:off x="5754599" y="4814208"/>
            <a:ext cx="749300" cy="392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NN</a:t>
            </a:r>
            <a:endParaRPr lang="en-US" dirty="0">
              <a:solidFill>
                <a:schemeClr val="tx1"/>
              </a:solidFill>
            </a:endParaRPr>
          </a:p>
        </p:txBody>
      </p:sp>
      <p:sp>
        <p:nvSpPr>
          <p:cNvPr id="36" name="Rounded Rectangle 35"/>
          <p:cNvSpPr/>
          <p:nvPr/>
        </p:nvSpPr>
        <p:spPr>
          <a:xfrm>
            <a:off x="1347698" y="1474776"/>
            <a:ext cx="6170744" cy="1375390"/>
          </a:xfrm>
          <a:prstGeom prst="roundRect">
            <a:avLst/>
          </a:prstGeom>
          <a:gradFill flip="none" rotWithShape="1">
            <a:gsLst>
              <a:gs pos="34000">
                <a:srgbClr val="D1EC9F"/>
              </a:gs>
              <a:gs pos="100000">
                <a:srgbClr val="FFFFFF"/>
              </a:gs>
            </a:gsLst>
            <a:lin ang="17340000" scaled="0"/>
            <a:tileRect/>
          </a:gradFill>
          <a:ln>
            <a:solidFill>
              <a:srgbClr val="D1EC9F"/>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auto">
              <a:spcBef>
                <a:spcPts val="0"/>
              </a:spcBef>
              <a:spcAft>
                <a:spcPts val="0"/>
              </a:spcAft>
            </a:pPr>
            <a:endParaRPr lang="en-US" dirty="0">
              <a:solidFill>
                <a:srgbClr val="000000"/>
              </a:solidFill>
              <a:latin typeface="Calibri"/>
            </a:endParaRPr>
          </a:p>
        </p:txBody>
      </p:sp>
      <p:sp>
        <p:nvSpPr>
          <p:cNvPr id="28" name="Oval 27"/>
          <p:cNvSpPr/>
          <p:nvPr/>
        </p:nvSpPr>
        <p:spPr>
          <a:xfrm>
            <a:off x="2360087" y="1846616"/>
            <a:ext cx="689662" cy="3561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task</a:t>
            </a:r>
            <a:endParaRPr lang="en-US" sz="1200" dirty="0">
              <a:solidFill>
                <a:schemeClr val="tx1"/>
              </a:solidFill>
            </a:endParaRPr>
          </a:p>
        </p:txBody>
      </p:sp>
      <p:sp>
        <p:nvSpPr>
          <p:cNvPr id="40" name="TextBox 39"/>
          <p:cNvSpPr txBox="1"/>
          <p:nvPr/>
        </p:nvSpPr>
        <p:spPr>
          <a:xfrm>
            <a:off x="2262973" y="1489308"/>
            <a:ext cx="4240926" cy="369332"/>
          </a:xfrm>
          <a:prstGeom prst="rect">
            <a:avLst/>
          </a:prstGeom>
          <a:noFill/>
        </p:spPr>
        <p:txBody>
          <a:bodyPr wrap="square" rtlCol="0">
            <a:spAutoFit/>
          </a:bodyPr>
          <a:lstStyle/>
          <a:p>
            <a:pPr algn="ctr"/>
            <a:r>
              <a:rPr lang="en-US" b="1" dirty="0" smtClean="0"/>
              <a:t>Worker Nodes of Hadoop Cluster</a:t>
            </a:r>
            <a:endParaRPr lang="en-US" b="1" dirty="0"/>
          </a:p>
        </p:txBody>
      </p:sp>
      <p:sp>
        <p:nvSpPr>
          <p:cNvPr id="43" name="Rectangle 42"/>
          <p:cNvSpPr/>
          <p:nvPr/>
        </p:nvSpPr>
        <p:spPr>
          <a:xfrm>
            <a:off x="2262972" y="2324857"/>
            <a:ext cx="883893" cy="43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Node w/</a:t>
            </a:r>
            <a:br>
              <a:rPr lang="en-US" sz="1200" dirty="0" smtClean="0"/>
            </a:br>
            <a:r>
              <a:rPr lang="en-US" sz="1200" dirty="0" smtClean="0"/>
              <a:t>DN &amp; TT</a:t>
            </a:r>
            <a:endParaRPr lang="en-US" sz="1200" dirty="0"/>
          </a:p>
        </p:txBody>
      </p:sp>
      <p:sp>
        <p:nvSpPr>
          <p:cNvPr id="3" name="TextBox 2"/>
          <p:cNvSpPr txBox="1"/>
          <p:nvPr/>
        </p:nvSpPr>
        <p:spPr>
          <a:xfrm>
            <a:off x="4513298" y="2061811"/>
            <a:ext cx="380999" cy="413259"/>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52" name="Oval 51"/>
          <p:cNvSpPr/>
          <p:nvPr/>
        </p:nvSpPr>
        <p:spPr>
          <a:xfrm>
            <a:off x="3388742" y="1846616"/>
            <a:ext cx="689662" cy="3561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task</a:t>
            </a:r>
            <a:endParaRPr lang="en-US" sz="1200" dirty="0">
              <a:solidFill>
                <a:schemeClr val="tx1"/>
              </a:solidFill>
            </a:endParaRPr>
          </a:p>
        </p:txBody>
      </p:sp>
      <p:sp>
        <p:nvSpPr>
          <p:cNvPr id="53" name="Rectangle 52"/>
          <p:cNvSpPr/>
          <p:nvPr/>
        </p:nvSpPr>
        <p:spPr>
          <a:xfrm>
            <a:off x="3291627" y="2324857"/>
            <a:ext cx="883893" cy="43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Node w/</a:t>
            </a:r>
            <a:br>
              <a:rPr lang="en-US" sz="1200" dirty="0" smtClean="0"/>
            </a:br>
            <a:r>
              <a:rPr lang="en-US" sz="1200" dirty="0" smtClean="0"/>
              <a:t>DN &amp; TT</a:t>
            </a:r>
            <a:endParaRPr lang="en-US" sz="1200" dirty="0"/>
          </a:p>
        </p:txBody>
      </p:sp>
      <p:sp>
        <p:nvSpPr>
          <p:cNvPr id="54" name="Oval 53"/>
          <p:cNvSpPr/>
          <p:nvPr/>
        </p:nvSpPr>
        <p:spPr>
          <a:xfrm>
            <a:off x="5270273" y="1846616"/>
            <a:ext cx="689662" cy="3561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task</a:t>
            </a:r>
            <a:endParaRPr lang="en-US" sz="1200" dirty="0">
              <a:solidFill>
                <a:schemeClr val="tx1"/>
              </a:solidFill>
            </a:endParaRPr>
          </a:p>
        </p:txBody>
      </p:sp>
      <p:sp>
        <p:nvSpPr>
          <p:cNvPr id="55" name="Rectangle 54"/>
          <p:cNvSpPr/>
          <p:nvPr/>
        </p:nvSpPr>
        <p:spPr>
          <a:xfrm>
            <a:off x="5173158" y="2324857"/>
            <a:ext cx="883893" cy="43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Node w/</a:t>
            </a:r>
            <a:br>
              <a:rPr lang="en-US" sz="1200" dirty="0" smtClean="0"/>
            </a:br>
            <a:r>
              <a:rPr lang="en-US" sz="1200" dirty="0" smtClean="0"/>
              <a:t>DN &amp; TT</a:t>
            </a:r>
            <a:endParaRPr lang="en-US" sz="1200" dirty="0"/>
          </a:p>
        </p:txBody>
      </p:sp>
      <p:sp>
        <p:nvSpPr>
          <p:cNvPr id="56" name="Oval 55"/>
          <p:cNvSpPr/>
          <p:nvPr/>
        </p:nvSpPr>
        <p:spPr>
          <a:xfrm>
            <a:off x="6290301" y="1846616"/>
            <a:ext cx="689662" cy="3561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task</a:t>
            </a:r>
            <a:endParaRPr lang="en-US" sz="1200" dirty="0">
              <a:solidFill>
                <a:schemeClr val="tx1"/>
              </a:solidFill>
            </a:endParaRPr>
          </a:p>
        </p:txBody>
      </p:sp>
      <p:sp>
        <p:nvSpPr>
          <p:cNvPr id="57" name="Rectangle 56"/>
          <p:cNvSpPr/>
          <p:nvPr/>
        </p:nvSpPr>
        <p:spPr>
          <a:xfrm>
            <a:off x="6193186" y="2324857"/>
            <a:ext cx="883893" cy="43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Node w/</a:t>
            </a:r>
            <a:br>
              <a:rPr lang="en-US" sz="1200" dirty="0" smtClean="0"/>
            </a:br>
            <a:r>
              <a:rPr lang="en-US" sz="1200" dirty="0" smtClean="0"/>
              <a:t>DN &amp; TT</a:t>
            </a:r>
            <a:endParaRPr lang="en-US" sz="1200" dirty="0"/>
          </a:p>
        </p:txBody>
      </p:sp>
      <p:sp>
        <p:nvSpPr>
          <p:cNvPr id="58" name="Rounded Rectangle 57"/>
          <p:cNvSpPr/>
          <p:nvPr/>
        </p:nvSpPr>
        <p:spPr>
          <a:xfrm>
            <a:off x="7029265" y="3303824"/>
            <a:ext cx="1383998" cy="850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Job Submitting</a:t>
            </a:r>
            <a:br>
              <a:rPr lang="en-US" sz="1400" dirty="0" smtClean="0">
                <a:solidFill>
                  <a:srgbClr val="000000"/>
                </a:solidFill>
              </a:rPr>
            </a:br>
            <a:r>
              <a:rPr lang="en-US" sz="1400" dirty="0" smtClean="0">
                <a:solidFill>
                  <a:srgbClr val="000000"/>
                </a:solidFill>
              </a:rPr>
              <a:t>Clients</a:t>
            </a:r>
            <a:endParaRPr lang="en-US" sz="1400" dirty="0">
              <a:solidFill>
                <a:srgbClr val="000000"/>
              </a:solidFill>
            </a:endParaRPr>
          </a:p>
        </p:txBody>
      </p:sp>
      <p:sp>
        <p:nvSpPr>
          <p:cNvPr id="65" name="Right Arrow 64"/>
          <p:cNvSpPr/>
          <p:nvPr/>
        </p:nvSpPr>
        <p:spPr>
          <a:xfrm rot="20197086" flipH="1">
            <a:off x="4481754" y="4218897"/>
            <a:ext cx="2378999" cy="34556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rgbClr val="000000"/>
                </a:solidFill>
              </a:rPr>
              <a:t>pause/retry</a:t>
            </a:r>
            <a:endParaRPr lang="en-US" sz="1400" dirty="0">
              <a:solidFill>
                <a:srgbClr val="000000"/>
              </a:solidFill>
            </a:endParaRPr>
          </a:p>
        </p:txBody>
      </p:sp>
    </p:spTree>
    <p:extLst>
      <p:ext uri="{BB962C8B-B14F-4D97-AF65-F5344CB8AC3E}">
        <p14:creationId xmlns:p14="http://schemas.microsoft.com/office/powerpoint/2010/main" val="3336656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7"/>
                                        </p:tgtEl>
                                        <p:attrNameLst>
                                          <p:attrName>fillcolor</p:attrName>
                                        </p:attrNameLst>
                                      </p:cBhvr>
                                      <p:to>
                                        <a:srgbClr val="828282"/>
                                      </p:to>
                                    </p:animClr>
                                    <p:set>
                                      <p:cBhvr>
                                        <p:cTn id="7" dur="1000" fill="hold"/>
                                        <p:tgtEl>
                                          <p:spTgt spid="7"/>
                                        </p:tgtEl>
                                        <p:attrNameLst>
                                          <p:attrName>fill.type</p:attrName>
                                        </p:attrNameLst>
                                      </p:cBhvr>
                                      <p:to>
                                        <p:strVal val="solid"/>
                                      </p:to>
                                    </p:set>
                                    <p:set>
                                      <p:cBhvr>
                                        <p:cTn id="8" dur="1000" fill="hold"/>
                                        <p:tgtEl>
                                          <p:spTgt spid="7"/>
                                        </p:tgtEl>
                                        <p:attrNameLst>
                                          <p:attrName>fill.on</p:attrName>
                                        </p:attrNameLst>
                                      </p:cBhvr>
                                      <p:to>
                                        <p:strVal val="true"/>
                                      </p:to>
                                    </p:set>
                                  </p:childTnLst>
                                </p:cTn>
                              </p:par>
                              <p:par>
                                <p:cTn id="9" presetID="9"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mph" presetSubtype="2" fill="hold" nodeType="withEffect">
                                  <p:stCondLst>
                                    <p:cond delay="0"/>
                                  </p:stCondLst>
                                  <p:childTnLst>
                                    <p:animClr clrSpc="rgb" dir="cw">
                                      <p:cBhvr>
                                        <p:cTn id="20" dur="1000" fill="hold"/>
                                        <p:tgtEl>
                                          <p:spTgt spid="37"/>
                                        </p:tgtEl>
                                        <p:attrNameLst>
                                          <p:attrName>fillcolor</p:attrName>
                                        </p:attrNameLst>
                                      </p:cBhvr>
                                      <p:to>
                                        <a:srgbClr val="F52A24"/>
                                      </p:to>
                                    </p:animClr>
                                    <p:set>
                                      <p:cBhvr>
                                        <p:cTn id="21" dur="1000" fill="hold"/>
                                        <p:tgtEl>
                                          <p:spTgt spid="37"/>
                                        </p:tgtEl>
                                        <p:attrNameLst>
                                          <p:attrName>fill.type</p:attrName>
                                        </p:attrNameLst>
                                      </p:cBhvr>
                                      <p:to>
                                        <p:strVal val="solid"/>
                                      </p:to>
                                    </p:set>
                                    <p:set>
                                      <p:cBhvr>
                                        <p:cTn id="22" dur="1000" fill="hold"/>
                                        <p:tgtEl>
                                          <p:spTgt spid="37"/>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1000" fill="hold"/>
                                        <p:tgtEl>
                                          <p:spTgt spid="58"/>
                                        </p:tgtEl>
                                        <p:attrNameLst>
                                          <p:attrName>fillcolor</p:attrName>
                                        </p:attrNameLst>
                                      </p:cBhvr>
                                      <p:to>
                                        <a:srgbClr val="F52A24"/>
                                      </p:to>
                                    </p:animClr>
                                    <p:set>
                                      <p:cBhvr>
                                        <p:cTn id="25" dur="1000" fill="hold"/>
                                        <p:tgtEl>
                                          <p:spTgt spid="58"/>
                                        </p:tgtEl>
                                        <p:attrNameLst>
                                          <p:attrName>fill.type</p:attrName>
                                        </p:attrNameLst>
                                      </p:cBhvr>
                                      <p:to>
                                        <p:strVal val="solid"/>
                                      </p:to>
                                    </p:set>
                                    <p:set>
                                      <p:cBhvr>
                                        <p:cTn id="26" dur="1000" fill="hold"/>
                                        <p:tgtEl>
                                          <p:spTgt spid="58"/>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1000" fill="hold"/>
                                        <p:tgtEl>
                                          <p:spTgt spid="32"/>
                                        </p:tgtEl>
                                        <p:attrNameLst>
                                          <p:attrName>fillcolor</p:attrName>
                                        </p:attrNameLst>
                                      </p:cBhvr>
                                      <p:to>
                                        <a:srgbClr val="F52A24"/>
                                      </p:to>
                                    </p:animClr>
                                    <p:set>
                                      <p:cBhvr>
                                        <p:cTn id="29" dur="1000" fill="hold"/>
                                        <p:tgtEl>
                                          <p:spTgt spid="32"/>
                                        </p:tgtEl>
                                        <p:attrNameLst>
                                          <p:attrName>fill.type</p:attrName>
                                        </p:attrNameLst>
                                      </p:cBhvr>
                                      <p:to>
                                        <p:strVal val="solid"/>
                                      </p:to>
                                    </p:set>
                                    <p:set>
                                      <p:cBhvr>
                                        <p:cTn id="30" dur="1000" fill="hold"/>
                                        <p:tgtEl>
                                          <p:spTgt spid="3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1000" fill="hold"/>
                                        <p:tgtEl>
                                          <p:spTgt spid="28"/>
                                        </p:tgtEl>
                                        <p:attrNameLst>
                                          <p:attrName>fillcolor</p:attrName>
                                        </p:attrNameLst>
                                      </p:cBhvr>
                                      <p:to>
                                        <a:srgbClr val="F52A24"/>
                                      </p:to>
                                    </p:animClr>
                                    <p:set>
                                      <p:cBhvr>
                                        <p:cTn id="33" dur="1000" fill="hold"/>
                                        <p:tgtEl>
                                          <p:spTgt spid="28"/>
                                        </p:tgtEl>
                                        <p:attrNameLst>
                                          <p:attrName>fill.type</p:attrName>
                                        </p:attrNameLst>
                                      </p:cBhvr>
                                      <p:to>
                                        <p:strVal val="solid"/>
                                      </p:to>
                                    </p:set>
                                    <p:set>
                                      <p:cBhvr>
                                        <p:cTn id="34" dur="1000" fill="hold"/>
                                        <p:tgtEl>
                                          <p:spTgt spid="28"/>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65"/>
                                        </p:tgtEl>
                                      </p:cBhvr>
                                    </p:animEffect>
                                    <p:set>
                                      <p:cBhvr>
                                        <p:cTn id="50" dur="1" fill="hold">
                                          <p:stCondLst>
                                            <p:cond delay="499"/>
                                          </p:stCondLst>
                                        </p:cTn>
                                        <p:tgtEl>
                                          <p:spTgt spid="65"/>
                                        </p:tgtEl>
                                        <p:attrNameLst>
                                          <p:attrName>style.visibility</p:attrName>
                                        </p:attrNameLst>
                                      </p:cBhvr>
                                      <p:to>
                                        <p:strVal val="hidden"/>
                                      </p:to>
                                    </p:set>
                                  </p:childTnLst>
                                </p:cTn>
                              </p:par>
                              <p:par>
                                <p:cTn id="51" presetID="9"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par>
                                <p:cTn id="54" presetID="1" presetClass="emph" presetSubtype="2" fill="hold" nodeType="withEffect">
                                  <p:stCondLst>
                                    <p:cond delay="0"/>
                                  </p:stCondLst>
                                  <p:childTnLst>
                                    <p:animClr clrSpc="rgb" dir="cw">
                                      <p:cBhvr>
                                        <p:cTn id="55" dur="1000" fill="hold"/>
                                        <p:tgtEl>
                                          <p:spTgt spid="37"/>
                                        </p:tgtEl>
                                        <p:attrNameLst>
                                          <p:attrName>fillcolor</p:attrName>
                                        </p:attrNameLst>
                                      </p:cBhvr>
                                      <p:to>
                                        <a:schemeClr val="accent1"/>
                                      </p:to>
                                    </p:animClr>
                                    <p:set>
                                      <p:cBhvr>
                                        <p:cTn id="56" dur="1000" fill="hold"/>
                                        <p:tgtEl>
                                          <p:spTgt spid="37"/>
                                        </p:tgtEl>
                                        <p:attrNameLst>
                                          <p:attrName>fill.type</p:attrName>
                                        </p:attrNameLst>
                                      </p:cBhvr>
                                      <p:to>
                                        <p:strVal val="solid"/>
                                      </p:to>
                                    </p:set>
                                    <p:set>
                                      <p:cBhvr>
                                        <p:cTn id="57" dur="1000" fill="hold"/>
                                        <p:tgtEl>
                                          <p:spTgt spid="37"/>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1000" fill="hold"/>
                                        <p:tgtEl>
                                          <p:spTgt spid="28"/>
                                        </p:tgtEl>
                                        <p:attrNameLst>
                                          <p:attrName>fillcolor</p:attrName>
                                        </p:attrNameLst>
                                      </p:cBhvr>
                                      <p:to>
                                        <a:schemeClr val="accent1"/>
                                      </p:to>
                                    </p:animClr>
                                    <p:set>
                                      <p:cBhvr>
                                        <p:cTn id="60" dur="1000" fill="hold"/>
                                        <p:tgtEl>
                                          <p:spTgt spid="28"/>
                                        </p:tgtEl>
                                        <p:attrNameLst>
                                          <p:attrName>fill.type</p:attrName>
                                        </p:attrNameLst>
                                      </p:cBhvr>
                                      <p:to>
                                        <p:strVal val="solid"/>
                                      </p:to>
                                    </p:set>
                                    <p:set>
                                      <p:cBhvr>
                                        <p:cTn id="61" dur="1000" fill="hold"/>
                                        <p:tgtEl>
                                          <p:spTgt spid="28"/>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1000" fill="hold"/>
                                        <p:tgtEl>
                                          <p:spTgt spid="32"/>
                                        </p:tgtEl>
                                        <p:attrNameLst>
                                          <p:attrName>fillcolor</p:attrName>
                                        </p:attrNameLst>
                                      </p:cBhvr>
                                      <p:to>
                                        <a:schemeClr val="accent1"/>
                                      </p:to>
                                    </p:animClr>
                                    <p:set>
                                      <p:cBhvr>
                                        <p:cTn id="64" dur="1000" fill="hold"/>
                                        <p:tgtEl>
                                          <p:spTgt spid="32"/>
                                        </p:tgtEl>
                                        <p:attrNameLst>
                                          <p:attrName>fill.type</p:attrName>
                                        </p:attrNameLst>
                                      </p:cBhvr>
                                      <p:to>
                                        <p:strVal val="solid"/>
                                      </p:to>
                                    </p:set>
                                    <p:set>
                                      <p:cBhvr>
                                        <p:cTn id="65" dur="1000" fill="hold"/>
                                        <p:tgtEl>
                                          <p:spTgt spid="32"/>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1000" fill="hold"/>
                                        <p:tgtEl>
                                          <p:spTgt spid="52"/>
                                        </p:tgtEl>
                                        <p:attrNameLst>
                                          <p:attrName>fillcolor</p:attrName>
                                        </p:attrNameLst>
                                      </p:cBhvr>
                                      <p:to>
                                        <a:srgbClr val="F52A24"/>
                                      </p:to>
                                    </p:animClr>
                                    <p:set>
                                      <p:cBhvr>
                                        <p:cTn id="68" dur="1000" fill="hold"/>
                                        <p:tgtEl>
                                          <p:spTgt spid="52"/>
                                        </p:tgtEl>
                                        <p:attrNameLst>
                                          <p:attrName>fill.type</p:attrName>
                                        </p:attrNameLst>
                                      </p:cBhvr>
                                      <p:to>
                                        <p:strVal val="solid"/>
                                      </p:to>
                                    </p:set>
                                    <p:set>
                                      <p:cBhvr>
                                        <p:cTn id="69" dur="1000" fill="hold"/>
                                        <p:tgtEl>
                                          <p:spTgt spid="52"/>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1000" fill="hold"/>
                                        <p:tgtEl>
                                          <p:spTgt spid="52"/>
                                        </p:tgtEl>
                                        <p:attrNameLst>
                                          <p:attrName>fillcolor</p:attrName>
                                        </p:attrNameLst>
                                      </p:cBhvr>
                                      <p:to>
                                        <a:schemeClr val="accent1"/>
                                      </p:to>
                                    </p:animClr>
                                    <p:set>
                                      <p:cBhvr>
                                        <p:cTn id="72" dur="1000" fill="hold"/>
                                        <p:tgtEl>
                                          <p:spTgt spid="52"/>
                                        </p:tgtEl>
                                        <p:attrNameLst>
                                          <p:attrName>fill.type</p:attrName>
                                        </p:attrNameLst>
                                      </p:cBhvr>
                                      <p:to>
                                        <p:strVal val="solid"/>
                                      </p:to>
                                    </p:set>
                                    <p:set>
                                      <p:cBhvr>
                                        <p:cTn id="73" dur="1000" fill="hold"/>
                                        <p:tgtEl>
                                          <p:spTgt spid="52"/>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1000" fill="hold"/>
                                        <p:tgtEl>
                                          <p:spTgt spid="54"/>
                                        </p:tgtEl>
                                        <p:attrNameLst>
                                          <p:attrName>fillcolor</p:attrName>
                                        </p:attrNameLst>
                                      </p:cBhvr>
                                      <p:to>
                                        <a:srgbClr val="F52A24"/>
                                      </p:to>
                                    </p:animClr>
                                    <p:set>
                                      <p:cBhvr>
                                        <p:cTn id="76" dur="1000" fill="hold"/>
                                        <p:tgtEl>
                                          <p:spTgt spid="54"/>
                                        </p:tgtEl>
                                        <p:attrNameLst>
                                          <p:attrName>fill.type</p:attrName>
                                        </p:attrNameLst>
                                      </p:cBhvr>
                                      <p:to>
                                        <p:strVal val="solid"/>
                                      </p:to>
                                    </p:set>
                                    <p:set>
                                      <p:cBhvr>
                                        <p:cTn id="77" dur="1000" fill="hold"/>
                                        <p:tgtEl>
                                          <p:spTgt spid="54"/>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1000" fill="hold"/>
                                        <p:tgtEl>
                                          <p:spTgt spid="54"/>
                                        </p:tgtEl>
                                        <p:attrNameLst>
                                          <p:attrName>fillcolor</p:attrName>
                                        </p:attrNameLst>
                                      </p:cBhvr>
                                      <p:to>
                                        <a:schemeClr val="accent1"/>
                                      </p:to>
                                    </p:animClr>
                                    <p:set>
                                      <p:cBhvr>
                                        <p:cTn id="80" dur="1000" fill="hold"/>
                                        <p:tgtEl>
                                          <p:spTgt spid="54"/>
                                        </p:tgtEl>
                                        <p:attrNameLst>
                                          <p:attrName>fill.type</p:attrName>
                                        </p:attrNameLst>
                                      </p:cBhvr>
                                      <p:to>
                                        <p:strVal val="solid"/>
                                      </p:to>
                                    </p:set>
                                    <p:set>
                                      <p:cBhvr>
                                        <p:cTn id="81" dur="1000" fill="hold"/>
                                        <p:tgtEl>
                                          <p:spTgt spid="54"/>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1000" fill="hold"/>
                                        <p:tgtEl>
                                          <p:spTgt spid="56"/>
                                        </p:tgtEl>
                                        <p:attrNameLst>
                                          <p:attrName>fillcolor</p:attrName>
                                        </p:attrNameLst>
                                      </p:cBhvr>
                                      <p:to>
                                        <a:srgbClr val="F52A24"/>
                                      </p:to>
                                    </p:animClr>
                                    <p:set>
                                      <p:cBhvr>
                                        <p:cTn id="84" dur="1000" fill="hold"/>
                                        <p:tgtEl>
                                          <p:spTgt spid="56"/>
                                        </p:tgtEl>
                                        <p:attrNameLst>
                                          <p:attrName>fill.type</p:attrName>
                                        </p:attrNameLst>
                                      </p:cBhvr>
                                      <p:to>
                                        <p:strVal val="solid"/>
                                      </p:to>
                                    </p:set>
                                    <p:set>
                                      <p:cBhvr>
                                        <p:cTn id="85" dur="1000" fill="hold"/>
                                        <p:tgtEl>
                                          <p:spTgt spid="56"/>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1000" fill="hold"/>
                                        <p:tgtEl>
                                          <p:spTgt spid="56"/>
                                        </p:tgtEl>
                                        <p:attrNameLst>
                                          <p:attrName>fillcolor</p:attrName>
                                        </p:attrNameLst>
                                      </p:cBhvr>
                                      <p:to>
                                        <a:schemeClr val="accent1"/>
                                      </p:to>
                                    </p:animClr>
                                    <p:set>
                                      <p:cBhvr>
                                        <p:cTn id="88" dur="1000" fill="hold"/>
                                        <p:tgtEl>
                                          <p:spTgt spid="56"/>
                                        </p:tgtEl>
                                        <p:attrNameLst>
                                          <p:attrName>fill.type</p:attrName>
                                        </p:attrNameLst>
                                      </p:cBhvr>
                                      <p:to>
                                        <p:strVal val="solid"/>
                                      </p:to>
                                    </p:set>
                                    <p:set>
                                      <p:cBhvr>
                                        <p:cTn id="89" dur="1000" fill="hold"/>
                                        <p:tgtEl>
                                          <p:spTgt spid="56"/>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1000" fill="hold"/>
                                        <p:tgtEl>
                                          <p:spTgt spid="58"/>
                                        </p:tgtEl>
                                        <p:attrNameLst>
                                          <p:attrName>fillcolor</p:attrName>
                                        </p:attrNameLst>
                                      </p:cBhvr>
                                      <p:to>
                                        <a:schemeClr val="accent1"/>
                                      </p:to>
                                    </p:animClr>
                                    <p:set>
                                      <p:cBhvr>
                                        <p:cTn id="92" dur="1000" fill="hold"/>
                                        <p:tgtEl>
                                          <p:spTgt spid="58"/>
                                        </p:tgtEl>
                                        <p:attrNameLst>
                                          <p:attrName>fill.type</p:attrName>
                                        </p:attrNameLst>
                                      </p:cBhvr>
                                      <p:to>
                                        <p:strVal val="solid"/>
                                      </p:to>
                                    </p:set>
                                    <p:set>
                                      <p:cBhvr>
                                        <p:cTn id="93" dur="1000" fill="hold"/>
                                        <p:tgtEl>
                                          <p:spTgt spid="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animBg="1"/>
      <p:bldP spid="65" grpId="0" animBg="1"/>
      <p:bldP spid="6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HA in Hadoop 1 (HDP1)</a:t>
            </a:r>
            <a:endParaRPr lang="en-US" dirty="0"/>
          </a:p>
        </p:txBody>
      </p:sp>
      <p:sp>
        <p:nvSpPr>
          <p:cNvPr id="7" name="Subtitle 6"/>
          <p:cNvSpPr>
            <a:spLocks noGrp="1"/>
          </p:cNvSpPr>
          <p:nvPr>
            <p:ph type="subTitle" idx="1"/>
          </p:nvPr>
        </p:nvSpPr>
        <p:spPr>
          <a:xfrm>
            <a:off x="426916" y="3001941"/>
            <a:ext cx="8259884" cy="2621493"/>
          </a:xfrm>
        </p:spPr>
        <p:txBody>
          <a:bodyPr/>
          <a:lstStyle/>
          <a:p>
            <a:r>
              <a:rPr lang="en-US" dirty="0" smtClean="0"/>
              <a:t>Use existing HA clustering technologies to add cold failover of key manager services:</a:t>
            </a:r>
          </a:p>
          <a:p>
            <a:r>
              <a:rPr lang="en-US" dirty="0" smtClean="0"/>
              <a:t>	VMWare vSphere HA</a:t>
            </a:r>
          </a:p>
          <a:p>
            <a:r>
              <a:rPr lang="en-US" dirty="0" smtClean="0"/>
              <a:t>	RedHat HA Linux</a:t>
            </a:r>
          </a:p>
        </p:txBody>
      </p:sp>
      <p:sp>
        <p:nvSpPr>
          <p:cNvPr id="5" name="Slide Number Placeholder 4"/>
          <p:cNvSpPr>
            <a:spLocks noGrp="1"/>
          </p:cNvSpPr>
          <p:nvPr>
            <p:ph type="sldNum" sz="quarter" idx="11"/>
          </p:nvPr>
        </p:nvSpPr>
        <p:spPr/>
        <p:txBody>
          <a:bodyPr/>
          <a:lstStyle/>
          <a:p>
            <a:fld id="{13BDBACA-B5F5-394C-AF1A-AF4F872C3316}" type="slidenum">
              <a:rPr lang="en-US" smtClean="0"/>
              <a:pPr/>
              <a:t>12</a:t>
            </a:fld>
            <a:endParaRPr lang="en-US" dirty="0"/>
          </a:p>
        </p:txBody>
      </p:sp>
    </p:spTree>
    <p:extLst>
      <p:ext uri="{BB962C8B-B14F-4D97-AF65-F5344CB8AC3E}">
        <p14:creationId xmlns:p14="http://schemas.microsoft.com/office/powerpoint/2010/main" val="8742980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vSphere : VMs are managed</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13</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02619" y="1280498"/>
            <a:ext cx="7040948" cy="4910476"/>
          </a:xfrm>
          <a:prstGeom prst="rect">
            <a:avLst/>
          </a:prstGeom>
        </p:spPr>
      </p:pic>
    </p:spTree>
    <p:extLst>
      <p:ext uri="{BB962C8B-B14F-4D97-AF65-F5344CB8AC3E}">
        <p14:creationId xmlns:p14="http://schemas.microsoft.com/office/powerpoint/2010/main" val="37196642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“Canary” monitoring</a:t>
            </a:r>
            <a:endParaRPr lang="en-GB" dirty="0"/>
          </a:p>
        </p:txBody>
      </p:sp>
      <p:sp>
        <p:nvSpPr>
          <p:cNvPr id="4" name="Text Placeholder 3"/>
          <p:cNvSpPr>
            <a:spLocks noGrp="1"/>
          </p:cNvSpPr>
          <p:nvPr>
            <p:ph type="body" sz="quarter" idx="11"/>
          </p:nvPr>
        </p:nvSpPr>
        <p:spPr>
          <a:xfrm>
            <a:off x="457200" y="1165225"/>
            <a:ext cx="8229600" cy="3835947"/>
          </a:xfrm>
        </p:spPr>
        <p:txBody>
          <a:bodyPr/>
          <a:lstStyle/>
          <a:p>
            <a:r>
              <a:rPr lang="en-GB" dirty="0" smtClean="0"/>
              <a:t>IN-VM Monitor daemon for each service</a:t>
            </a:r>
            <a:endParaRPr lang="en-GB" dirty="0"/>
          </a:p>
          <a:p>
            <a:pPr lvl="1"/>
            <a:r>
              <a:rPr lang="en-GB" dirty="0" smtClean="0"/>
              <a:t>NameNode: process, ports, http, DFS operations</a:t>
            </a:r>
          </a:p>
          <a:p>
            <a:pPr lvl="1"/>
            <a:r>
              <a:rPr lang="en-GB" dirty="0" smtClean="0"/>
              <a:t>JobTracker: process, ports, http, JT status</a:t>
            </a:r>
            <a:br>
              <a:rPr lang="en-GB" dirty="0" smtClean="0"/>
            </a:br>
            <a:r>
              <a:rPr lang="en-GB" dirty="0" smtClean="0"/>
              <a:t>+ special handling of HDFS state on </a:t>
            </a:r>
            <a:r>
              <a:rPr lang="en-GB" dirty="0" err="1" smtClean="0"/>
              <a:t>startup</a:t>
            </a:r>
            <a:r>
              <a:rPr lang="en-GB" dirty="0" smtClean="0"/>
              <a:t>.</a:t>
            </a:r>
          </a:p>
          <a:p>
            <a:r>
              <a:rPr lang="en-GB" dirty="0" smtClean="0"/>
              <a:t>Probe failures reported to vSphere</a:t>
            </a:r>
          </a:p>
          <a:p>
            <a:r>
              <a:rPr lang="en-GB" dirty="0" smtClean="0"/>
              <a:t>Triggers VM kill and restart</a:t>
            </a:r>
          </a:p>
          <a:p>
            <a:r>
              <a:rPr lang="en-GB" dirty="0" smtClean="0"/>
              <a:t>Differentiating hung service from GC pause hard</a:t>
            </a:r>
            <a:endParaRPr lang="en-GB"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14</a:t>
            </a:fld>
            <a:endParaRPr lang="en-US" dirty="0"/>
          </a:p>
        </p:txBody>
      </p:sp>
    </p:spTree>
    <p:extLst>
      <p:ext uri="{BB962C8B-B14F-4D97-AF65-F5344CB8AC3E}">
        <p14:creationId xmlns:p14="http://schemas.microsoft.com/office/powerpoint/2010/main" val="16111234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t>
            </a:r>
            <a:r>
              <a:rPr lang="en-GB" i="1" dirty="0" err="1" smtClean="0"/>
              <a:t>liveness</a:t>
            </a:r>
            <a:endParaRPr lang="en-GB" i="1" dirty="0"/>
          </a:p>
        </p:txBody>
      </p:sp>
      <p:sp>
        <p:nvSpPr>
          <p:cNvPr id="3" name="Text Placeholder 2"/>
          <p:cNvSpPr>
            <a:spLocks noGrp="1"/>
          </p:cNvSpPr>
          <p:nvPr>
            <p:ph type="body" sz="quarter" idx="11"/>
          </p:nvPr>
        </p:nvSpPr>
        <p:spPr/>
        <p:txBody>
          <a:bodyPr/>
          <a:lstStyle/>
          <a:p>
            <a:r>
              <a:rPr lang="en-GB" dirty="0" smtClean="0"/>
              <a:t>kill -0 `cat &lt;path to .</a:t>
            </a:r>
            <a:r>
              <a:rPr lang="en-GB" dirty="0" err="1" smtClean="0"/>
              <a:t>pid</a:t>
            </a:r>
            <a:r>
              <a:rPr lang="en-GB" dirty="0" smtClean="0"/>
              <a:t> file&gt;`</a:t>
            </a:r>
          </a:p>
          <a:p>
            <a:r>
              <a:rPr lang="en-GB" dirty="0" smtClean="0"/>
              <a:t>Port open &lt;hostname, port&gt;</a:t>
            </a:r>
          </a:p>
          <a:p>
            <a:r>
              <a:rPr lang="en-GB" dirty="0" smtClean="0"/>
              <a:t>HTTP GET &lt;URL, response code range&gt;</a:t>
            </a:r>
          </a:p>
          <a:p>
            <a:r>
              <a:rPr lang="en-GB" dirty="0" smtClean="0"/>
              <a:t>DFS list &lt;filesystem, path&gt;</a:t>
            </a:r>
          </a:p>
          <a:p>
            <a:r>
              <a:rPr lang="en-GB" dirty="0" smtClean="0"/>
              <a:t>DFS out of safe mode (filesystem)</a:t>
            </a:r>
          </a:p>
          <a:p>
            <a:r>
              <a:rPr lang="en-GB" dirty="0" smtClean="0"/>
              <a:t>JT cluster status</a:t>
            </a:r>
            <a:r>
              <a:rPr lang="en-GB" dirty="0"/>
              <a:t> &lt;hostname, port</a:t>
            </a:r>
            <a:r>
              <a:rPr lang="en-GB" dirty="0" smtClean="0"/>
              <a:t>&gt;</a:t>
            </a:r>
          </a:p>
          <a:p>
            <a:r>
              <a:rPr lang="en-GB" dirty="0" smtClean="0"/>
              <a:t>JT out of safe mode </a:t>
            </a:r>
            <a:r>
              <a:rPr lang="en-GB" dirty="0"/>
              <a:t> &lt;hostname, port</a:t>
            </a:r>
            <a:r>
              <a:rPr lang="en-GB" dirty="0" smtClean="0"/>
              <a:t>&gt;</a:t>
            </a:r>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15</a:t>
            </a:fld>
            <a:endParaRPr lang="en-US" dirty="0"/>
          </a:p>
        </p:txBody>
      </p:sp>
    </p:spTree>
    <p:extLst>
      <p:ext uri="{BB962C8B-B14F-4D97-AF65-F5344CB8AC3E}">
        <p14:creationId xmlns:p14="http://schemas.microsoft.com/office/powerpoint/2010/main" val="3714492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Lifecycle</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16</a:t>
            </a:fld>
            <a:endParaRPr lang="en-US" dirty="0"/>
          </a:p>
        </p:txBody>
      </p:sp>
      <p:sp>
        <p:nvSpPr>
          <p:cNvPr id="5" name="Oval 4"/>
          <p:cNvSpPr/>
          <p:nvPr/>
        </p:nvSpPr>
        <p:spPr>
          <a:xfrm>
            <a:off x="2055392" y="1189533"/>
            <a:ext cx="2324442" cy="846642"/>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dependencies</a:t>
            </a:r>
            <a:endParaRPr lang="en-GB" dirty="0"/>
          </a:p>
        </p:txBody>
      </p:sp>
      <p:sp>
        <p:nvSpPr>
          <p:cNvPr id="6" name="Oval 5"/>
          <p:cNvSpPr/>
          <p:nvPr/>
        </p:nvSpPr>
        <p:spPr>
          <a:xfrm>
            <a:off x="2055392" y="2444165"/>
            <a:ext cx="2324442" cy="846642"/>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booting</a:t>
            </a:r>
            <a:endParaRPr lang="en-GB" dirty="0"/>
          </a:p>
        </p:txBody>
      </p:sp>
      <p:sp>
        <p:nvSpPr>
          <p:cNvPr id="7" name="Oval 6"/>
          <p:cNvSpPr/>
          <p:nvPr/>
        </p:nvSpPr>
        <p:spPr>
          <a:xfrm>
            <a:off x="2055392" y="3698797"/>
            <a:ext cx="2324442" cy="846642"/>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live</a:t>
            </a:r>
            <a:endParaRPr lang="en-GB" dirty="0"/>
          </a:p>
        </p:txBody>
      </p:sp>
      <p:grpSp>
        <p:nvGrpSpPr>
          <p:cNvPr id="13" name="Group 12"/>
          <p:cNvGrpSpPr/>
          <p:nvPr/>
        </p:nvGrpSpPr>
        <p:grpSpPr>
          <a:xfrm>
            <a:off x="236725" y="5455043"/>
            <a:ext cx="2324442" cy="846642"/>
            <a:chOff x="811074" y="5233538"/>
            <a:chExt cx="2324442" cy="846642"/>
          </a:xfrm>
        </p:grpSpPr>
        <p:sp>
          <p:nvSpPr>
            <p:cNvPr id="10" name="Oval 9"/>
            <p:cNvSpPr/>
            <p:nvPr/>
          </p:nvSpPr>
          <p:spPr>
            <a:xfrm>
              <a:off x="811074" y="5233538"/>
              <a:ext cx="2324442" cy="846642"/>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halted</a:t>
              </a:r>
              <a:endParaRPr lang="en-GB" dirty="0"/>
            </a:p>
          </p:txBody>
        </p:sp>
        <p:sp>
          <p:nvSpPr>
            <p:cNvPr id="11" name="Oval 10"/>
            <p:cNvSpPr/>
            <p:nvPr/>
          </p:nvSpPr>
          <p:spPr>
            <a:xfrm>
              <a:off x="886643" y="5280497"/>
              <a:ext cx="2177616" cy="75272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3836344" y="5408063"/>
            <a:ext cx="2324442" cy="891350"/>
            <a:chOff x="811074" y="5233538"/>
            <a:chExt cx="2324442" cy="846642"/>
          </a:xfrm>
        </p:grpSpPr>
        <p:sp>
          <p:nvSpPr>
            <p:cNvPr id="15" name="Oval 14"/>
            <p:cNvSpPr/>
            <p:nvPr/>
          </p:nvSpPr>
          <p:spPr>
            <a:xfrm>
              <a:off x="811074" y="5233538"/>
              <a:ext cx="2324442" cy="846642"/>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failed</a:t>
              </a:r>
              <a:endParaRPr lang="en-GB" dirty="0"/>
            </a:p>
          </p:txBody>
        </p:sp>
        <p:sp>
          <p:nvSpPr>
            <p:cNvPr id="16" name="Oval 15"/>
            <p:cNvSpPr/>
            <p:nvPr/>
          </p:nvSpPr>
          <p:spPr>
            <a:xfrm>
              <a:off x="886643" y="5280497"/>
              <a:ext cx="2177616" cy="75272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cxnSp>
        <p:nvCxnSpPr>
          <p:cNvPr id="19" name="Straight Arrow Connector 18"/>
          <p:cNvCxnSpPr>
            <a:stCxn id="5" idx="4"/>
            <a:endCxn id="6" idx="0"/>
          </p:cNvCxnSpPr>
          <p:nvPr/>
        </p:nvCxnSpPr>
        <p:spPr>
          <a:xfrm>
            <a:off x="3217613" y="2036175"/>
            <a:ext cx="0" cy="407990"/>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stCxn id="6" idx="4"/>
            <a:endCxn id="7" idx="0"/>
          </p:cNvCxnSpPr>
          <p:nvPr/>
        </p:nvCxnSpPr>
        <p:spPr>
          <a:xfrm>
            <a:off x="3217613" y="3290807"/>
            <a:ext cx="0" cy="407990"/>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stCxn id="7" idx="4"/>
            <a:endCxn id="10" idx="0"/>
          </p:cNvCxnSpPr>
          <p:nvPr/>
        </p:nvCxnSpPr>
        <p:spPr>
          <a:xfrm flipH="1">
            <a:off x="1398946" y="4545439"/>
            <a:ext cx="1818667" cy="909604"/>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stCxn id="7" idx="4"/>
            <a:endCxn id="15" idx="0"/>
          </p:cNvCxnSpPr>
          <p:nvPr/>
        </p:nvCxnSpPr>
        <p:spPr>
          <a:xfrm>
            <a:off x="3217613" y="4545439"/>
            <a:ext cx="1780952" cy="862624"/>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cxnSp>
        <p:nvCxnSpPr>
          <p:cNvPr id="40" name="Curved Connector 39"/>
          <p:cNvCxnSpPr>
            <a:stCxn id="5" idx="2"/>
            <a:endCxn id="10" idx="0"/>
          </p:cNvCxnSpPr>
          <p:nvPr/>
        </p:nvCxnSpPr>
        <p:spPr>
          <a:xfrm rot="10800000" flipV="1">
            <a:off x="1398946" y="1612853"/>
            <a:ext cx="656446" cy="3842189"/>
          </a:xfrm>
          <a:prstGeom prst="curvedConnector2">
            <a:avLst/>
          </a:prstGeom>
          <a:ln w="38100" cmpd="sng">
            <a:solidFill>
              <a:srgbClr val="1E1E1E"/>
            </a:solidFill>
            <a:tailEnd type="arrow"/>
          </a:ln>
        </p:spPr>
        <p:style>
          <a:lnRef idx="2">
            <a:schemeClr val="accent2"/>
          </a:lnRef>
          <a:fillRef idx="0">
            <a:schemeClr val="accent2"/>
          </a:fillRef>
          <a:effectRef idx="1">
            <a:schemeClr val="accent2"/>
          </a:effectRef>
          <a:fontRef idx="minor">
            <a:schemeClr val="tx1"/>
          </a:fontRef>
        </p:style>
      </p:cxnSp>
      <p:cxnSp>
        <p:nvCxnSpPr>
          <p:cNvPr id="41" name="Curved Connector 40"/>
          <p:cNvCxnSpPr>
            <a:stCxn id="6" idx="2"/>
            <a:endCxn id="10" idx="0"/>
          </p:cNvCxnSpPr>
          <p:nvPr/>
        </p:nvCxnSpPr>
        <p:spPr>
          <a:xfrm rot="10800000" flipV="1">
            <a:off x="1398946" y="2867485"/>
            <a:ext cx="656446" cy="2587557"/>
          </a:xfrm>
          <a:prstGeom prst="curvedConnector2">
            <a:avLst/>
          </a:prstGeom>
          <a:ln w="38100" cmpd="sng">
            <a:solidFill>
              <a:srgbClr val="1E1E1E"/>
            </a:solidFill>
            <a:tailEnd type="arrow"/>
          </a:ln>
        </p:spPr>
        <p:style>
          <a:lnRef idx="2">
            <a:schemeClr val="accent2"/>
          </a:lnRef>
          <a:fillRef idx="0">
            <a:schemeClr val="accent2"/>
          </a:fillRef>
          <a:effectRef idx="1">
            <a:schemeClr val="accent2"/>
          </a:effectRef>
          <a:fontRef idx="minor">
            <a:schemeClr val="tx1"/>
          </a:fontRef>
        </p:style>
      </p:cxnSp>
      <p:cxnSp>
        <p:nvCxnSpPr>
          <p:cNvPr id="45" name="Curved Connector 44"/>
          <p:cNvCxnSpPr>
            <a:stCxn id="6" idx="6"/>
            <a:endCxn id="16" idx="0"/>
          </p:cNvCxnSpPr>
          <p:nvPr/>
        </p:nvCxnSpPr>
        <p:spPr>
          <a:xfrm>
            <a:off x="4379834" y="2867486"/>
            <a:ext cx="620887" cy="2590016"/>
          </a:xfrm>
          <a:prstGeom prst="curvedConnector2">
            <a:avLst/>
          </a:prstGeom>
          <a:ln w="38100" cmpd="sng">
            <a:solidFill>
              <a:srgbClr val="1E1E1E"/>
            </a:solidFill>
            <a:tailEnd type="arrow"/>
          </a:ln>
        </p:spPr>
        <p:style>
          <a:lnRef idx="2">
            <a:schemeClr val="accent2"/>
          </a:lnRef>
          <a:fillRef idx="0">
            <a:schemeClr val="accent2"/>
          </a:fillRef>
          <a:effectRef idx="1">
            <a:schemeClr val="accent2"/>
          </a:effectRef>
          <a:fontRef idx="minor">
            <a:schemeClr val="tx1"/>
          </a:fontRef>
        </p:style>
      </p:cxnSp>
      <p:sp>
        <p:nvSpPr>
          <p:cNvPr id="56" name="TextBox 55"/>
          <p:cNvSpPr txBox="1"/>
          <p:nvPr/>
        </p:nvSpPr>
        <p:spPr>
          <a:xfrm>
            <a:off x="4819249" y="3294586"/>
            <a:ext cx="1517676" cy="568414"/>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a:solidFill>
                  <a:schemeClr val="bg1"/>
                </a:solidFill>
                <a:latin typeface="+mn-lt"/>
                <a:ea typeface="+mn-ea"/>
                <a:cs typeface="+mn-cs"/>
              </a:rPr>
              <a:t>boot </a:t>
            </a:r>
            <a:r>
              <a:rPr lang="en-GB" sz="1200" dirty="0" smtClean="0">
                <a:solidFill>
                  <a:schemeClr val="bg1"/>
                </a:solidFill>
                <a:latin typeface="+mn-lt"/>
                <a:ea typeface="+mn-ea"/>
                <a:cs typeface="+mn-cs"/>
              </a:rPr>
              <a:t>timeout</a:t>
            </a:r>
          </a:p>
          <a:p>
            <a:pPr fontAlgn="auto">
              <a:spcBef>
                <a:spcPct val="20000"/>
              </a:spcBef>
              <a:spcAft>
                <a:spcPts val="0"/>
              </a:spcAft>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failure of live probe</a:t>
            </a:r>
          </a:p>
        </p:txBody>
      </p:sp>
      <p:sp>
        <p:nvSpPr>
          <p:cNvPr id="21" name="TextBox 20"/>
          <p:cNvSpPr txBox="1"/>
          <p:nvPr/>
        </p:nvSpPr>
        <p:spPr>
          <a:xfrm>
            <a:off x="3217613" y="5015786"/>
            <a:ext cx="1517676" cy="377514"/>
          </a:xfrm>
          <a:prstGeom prst="rect">
            <a:avLst/>
          </a:prstGeom>
        </p:spPr>
        <p:txBody>
          <a:bodyPr vert="horz" wrap="none" lIns="91440" tIns="45720" rIns="91440" bIns="45720" rtlCol="0">
            <a:normAutofit fontScale="92500" lnSpcReduction="20000"/>
          </a:bodyPr>
          <a:lstStyle/>
          <a:p>
            <a:pPr fontAlgn="auto">
              <a:spcBef>
                <a:spcPct val="20000"/>
              </a:spcBef>
              <a:spcAft>
                <a:spcPts val="0"/>
              </a:spcAft>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probe failure</a:t>
            </a:r>
            <a:br>
              <a:rPr kumimoji="0" lang="en-GB" sz="1200" b="0" i="0" u="none" strike="noStrike" kern="1200" cap="none" spc="0" normalizeH="0" baseline="0" noProof="0" dirty="0" smtClean="0">
                <a:ln>
                  <a:noFill/>
                </a:ln>
                <a:solidFill>
                  <a:schemeClr val="bg1"/>
                </a:solidFill>
                <a:effectLst/>
                <a:uLnTx/>
                <a:uFillTx/>
                <a:latin typeface="+mn-lt"/>
                <a:ea typeface="+mn-ea"/>
                <a:cs typeface="+mn-cs"/>
              </a:rPr>
            </a:br>
            <a:r>
              <a:rPr kumimoji="0" lang="en-GB" sz="1200" b="0" i="0" u="none" strike="noStrike" kern="1200" cap="none" spc="0" normalizeH="0" baseline="0" noProof="0" dirty="0" smtClean="0">
                <a:ln>
                  <a:noFill/>
                </a:ln>
                <a:solidFill>
                  <a:schemeClr val="bg1"/>
                </a:solidFill>
                <a:effectLst/>
                <a:uLnTx/>
                <a:uFillTx/>
                <a:latin typeface="+mn-lt"/>
                <a:ea typeface="+mn-ea"/>
                <a:cs typeface="+mn-cs"/>
              </a:rPr>
              <a:t>probe timeout</a:t>
            </a:r>
            <a:endParaRPr lang="en-GB" sz="1200" dirty="0">
              <a:solidFill>
                <a:schemeClr val="bg1"/>
              </a:solidFill>
            </a:endParaRPr>
          </a:p>
        </p:txBody>
      </p:sp>
      <p:sp>
        <p:nvSpPr>
          <p:cNvPr id="24" name="TextBox 23"/>
          <p:cNvSpPr txBox="1"/>
          <p:nvPr/>
        </p:nvSpPr>
        <p:spPr>
          <a:xfrm>
            <a:off x="3330645" y="2040076"/>
            <a:ext cx="1517676"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all dependencies live</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TextBox 24"/>
          <p:cNvSpPr txBox="1"/>
          <p:nvPr/>
        </p:nvSpPr>
        <p:spPr>
          <a:xfrm>
            <a:off x="3264043" y="3312113"/>
            <a:ext cx="1115791"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all probes live</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extBox 26"/>
          <p:cNvSpPr txBox="1"/>
          <p:nvPr/>
        </p:nvSpPr>
        <p:spPr>
          <a:xfrm>
            <a:off x="4674198" y="1328646"/>
            <a:ext cx="2299668" cy="568414"/>
          </a:xfrm>
          <a:prstGeom prst="rect">
            <a:avLst/>
          </a:prstGeom>
        </p:spPr>
        <p:txBody>
          <a:bodyPr vert="horz" wrap="none" lIns="91440" tIns="45720" rIns="91440" bIns="45720" rtlCol="0">
            <a:normAutofit/>
          </a:bodyPr>
          <a:lstStyle/>
          <a:p>
            <a:pPr fontAlgn="auto">
              <a:spcBef>
                <a:spcPct val="20000"/>
              </a:spcBef>
              <a:spcAft>
                <a:spcPts val="0"/>
              </a:spcAft>
            </a:pPr>
            <a:r>
              <a:rPr lang="en-GB" sz="1400" dirty="0" smtClean="0">
                <a:solidFill>
                  <a:schemeClr val="bg1"/>
                </a:solidFill>
                <a:latin typeface="+mn-lt"/>
                <a:ea typeface="+mn-ea"/>
                <a:cs typeface="+mn-cs"/>
              </a:rPr>
              <a:t>block for upstream services</a:t>
            </a:r>
            <a:br>
              <a:rPr lang="en-GB" sz="1400" dirty="0" smtClean="0">
                <a:solidFill>
                  <a:schemeClr val="bg1"/>
                </a:solidFill>
                <a:latin typeface="+mn-lt"/>
                <a:ea typeface="+mn-ea"/>
                <a:cs typeface="+mn-cs"/>
              </a:rPr>
            </a:br>
            <a:r>
              <a:rPr lang="en-GB" sz="1400" dirty="0" smtClean="0">
                <a:solidFill>
                  <a:schemeClr val="bg1"/>
                </a:solidFill>
                <a:latin typeface="+mn-lt"/>
                <a:ea typeface="+mn-ea"/>
                <a:cs typeface="+mn-cs"/>
              </a:rPr>
              <a:t>e.g. JT on HDFS</a:t>
            </a:r>
            <a:endParaRPr kumimoji="0" lang="en-GB" sz="1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8" name="TextBox 27"/>
          <p:cNvSpPr txBox="1"/>
          <p:nvPr/>
        </p:nvSpPr>
        <p:spPr>
          <a:xfrm>
            <a:off x="5318892" y="2540203"/>
            <a:ext cx="2299668" cy="568414"/>
          </a:xfrm>
          <a:prstGeom prst="rect">
            <a:avLst/>
          </a:prstGeom>
        </p:spPr>
        <p:txBody>
          <a:bodyPr vert="horz" wrap="none" lIns="91440" tIns="45720" rIns="91440" bIns="45720" rtlCol="0">
            <a:normAutofit/>
          </a:bodyPr>
          <a:lstStyle/>
          <a:p>
            <a:pPr fontAlgn="auto">
              <a:spcBef>
                <a:spcPct val="20000"/>
              </a:spcBef>
              <a:spcAft>
                <a:spcPts val="0"/>
              </a:spcAft>
            </a:pPr>
            <a:r>
              <a:rPr lang="en-GB" sz="1400" dirty="0" smtClean="0">
                <a:solidFill>
                  <a:schemeClr val="bg1"/>
                </a:solidFill>
                <a:latin typeface="+mn-lt"/>
                <a:ea typeface="+mn-ea"/>
                <a:cs typeface="+mn-cs"/>
              </a:rPr>
              <a:t>wait for probes live;</a:t>
            </a:r>
            <a:br>
              <a:rPr lang="en-GB" sz="1400" dirty="0" smtClean="0">
                <a:solidFill>
                  <a:schemeClr val="bg1"/>
                </a:solidFill>
                <a:latin typeface="+mn-lt"/>
                <a:ea typeface="+mn-ea"/>
                <a:cs typeface="+mn-cs"/>
              </a:rPr>
            </a:br>
            <a:r>
              <a:rPr lang="en-GB" sz="1400" dirty="0" smtClean="0">
                <a:solidFill>
                  <a:schemeClr val="bg1"/>
                </a:solidFill>
                <a:latin typeface="+mn-lt"/>
                <a:ea typeface="+mn-ea"/>
                <a:cs typeface="+mn-cs"/>
              </a:rPr>
              <a:t>fail fast on live </a:t>
            </a:r>
            <a:r>
              <a:rPr lang="en-GB" sz="1400" dirty="0" smtClean="0">
                <a:solidFill>
                  <a:schemeClr val="bg1"/>
                </a:solidFill>
                <a:latin typeface="+mn-lt"/>
                <a:ea typeface="+mn-ea"/>
                <a:cs typeface="+mn-cs"/>
                <a:sym typeface="Wingdings"/>
              </a:rPr>
              <a:t></a:t>
            </a:r>
            <a:r>
              <a:rPr lang="en-GB" sz="1400" dirty="0" smtClean="0">
                <a:solidFill>
                  <a:schemeClr val="bg1"/>
                </a:solidFill>
                <a:latin typeface="+mn-lt"/>
                <a:ea typeface="+mn-ea"/>
                <a:cs typeface="+mn-cs"/>
              </a:rPr>
              <a:t> fail</a:t>
            </a:r>
            <a:endParaRPr kumimoji="0" lang="en-GB" sz="1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TextBox 28"/>
          <p:cNvSpPr txBox="1"/>
          <p:nvPr/>
        </p:nvSpPr>
        <p:spPr>
          <a:xfrm>
            <a:off x="5628256" y="4087856"/>
            <a:ext cx="2299668" cy="568414"/>
          </a:xfrm>
          <a:prstGeom prst="rect">
            <a:avLst/>
          </a:prstGeom>
        </p:spPr>
        <p:txBody>
          <a:bodyPr vert="horz" wrap="square" lIns="91440" tIns="45720" rIns="91440" bIns="45720" rtlCol="0">
            <a:normAutofit/>
          </a:bodyPr>
          <a:lstStyle/>
          <a:p>
            <a:pPr fontAlgn="auto">
              <a:spcBef>
                <a:spcPct val="20000"/>
              </a:spcBef>
              <a:spcAft>
                <a:spcPts val="0"/>
              </a:spcAft>
            </a:pPr>
            <a:r>
              <a:rPr lang="en-GB" sz="1400" noProof="0" dirty="0" smtClean="0">
                <a:solidFill>
                  <a:schemeClr val="bg1"/>
                </a:solidFill>
                <a:latin typeface="+mn-lt"/>
                <a:ea typeface="+mn-ea"/>
                <a:cs typeface="+mn-cs"/>
              </a:rPr>
              <a:t>check all probes until halted or probe failure</a:t>
            </a:r>
            <a:endParaRPr kumimoji="0" lang="en-GB" sz="1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0" name="TextBox 29"/>
          <p:cNvSpPr txBox="1"/>
          <p:nvPr/>
        </p:nvSpPr>
        <p:spPr>
          <a:xfrm>
            <a:off x="1146915" y="2206785"/>
            <a:ext cx="504062"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halt</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2" name="TextBox 31"/>
          <p:cNvSpPr txBox="1"/>
          <p:nvPr/>
        </p:nvSpPr>
        <p:spPr>
          <a:xfrm>
            <a:off x="1803361" y="3154385"/>
            <a:ext cx="504062"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halt</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3" name="TextBox 32"/>
          <p:cNvSpPr txBox="1"/>
          <p:nvPr/>
        </p:nvSpPr>
        <p:spPr>
          <a:xfrm>
            <a:off x="2192826" y="5015786"/>
            <a:ext cx="504062"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halt</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4" name="TextBox 33"/>
          <p:cNvSpPr txBox="1"/>
          <p:nvPr/>
        </p:nvSpPr>
        <p:spPr>
          <a:xfrm>
            <a:off x="605065" y="5921309"/>
            <a:ext cx="1587761"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unhook from vSphere</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5" name="TextBox 34"/>
          <p:cNvSpPr txBox="1"/>
          <p:nvPr/>
        </p:nvSpPr>
        <p:spPr>
          <a:xfrm>
            <a:off x="4184671" y="5921309"/>
            <a:ext cx="1587761" cy="333418"/>
          </a:xfrm>
          <a:prstGeom prst="rect">
            <a:avLst/>
          </a:prstGeom>
        </p:spPr>
        <p:txBody>
          <a:bodyPr vert="horz" wrap="none" lIns="91440" tIns="45720" rIns="91440" bIns="45720" rtlCol="0">
            <a:normAutofit/>
          </a:bodyPr>
          <a:lstStyle/>
          <a:p>
            <a:pPr fontAlgn="auto">
              <a:spcBef>
                <a:spcPct val="20000"/>
              </a:spcBef>
              <a:spcAft>
                <a:spcPts val="0"/>
              </a:spcAft>
            </a:pPr>
            <a:r>
              <a:rPr lang="en-GB" sz="1200" dirty="0" smtClean="0">
                <a:solidFill>
                  <a:schemeClr val="bg1"/>
                </a:solidFill>
                <a:latin typeface="+mn-lt"/>
                <a:ea typeface="+mn-ea"/>
                <a:cs typeface="+mn-cs"/>
              </a:rPr>
              <a:t>immediate process exit</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6" name="TextBox 35"/>
          <p:cNvSpPr txBox="1"/>
          <p:nvPr/>
        </p:nvSpPr>
        <p:spPr>
          <a:xfrm>
            <a:off x="6354691" y="5637102"/>
            <a:ext cx="2299668" cy="568414"/>
          </a:xfrm>
          <a:prstGeom prst="rect">
            <a:avLst/>
          </a:prstGeom>
        </p:spPr>
        <p:txBody>
          <a:bodyPr vert="horz" wrap="square" lIns="91440" tIns="45720" rIns="91440" bIns="45720" rtlCol="0">
            <a:normAutofit/>
          </a:bodyPr>
          <a:lstStyle/>
          <a:p>
            <a:pPr fontAlgn="auto">
              <a:spcBef>
                <a:spcPct val="20000"/>
              </a:spcBef>
              <a:spcAft>
                <a:spcPts val="0"/>
              </a:spcAft>
            </a:pPr>
            <a:r>
              <a:rPr lang="en-GB" sz="1400" noProof="0" dirty="0" smtClean="0">
                <a:solidFill>
                  <a:schemeClr val="bg1"/>
                </a:solidFill>
                <a:latin typeface="+mn-lt"/>
                <a:ea typeface="+mn-ea"/>
                <a:cs typeface="+mn-cs"/>
              </a:rPr>
              <a:t>60s after heartbeats stop, vSphere restarts VM</a:t>
            </a:r>
            <a:endParaRPr kumimoji="0" lang="en-GB" sz="14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1237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46092" y="826410"/>
            <a:ext cx="3070397" cy="5331713"/>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cxnSp>
        <p:nvCxnSpPr>
          <p:cNvPr id="260" name="Straight Connector 259"/>
          <p:cNvCxnSpPr>
            <a:stCxn id="259" idx="1"/>
            <a:endCxn id="299" idx="3"/>
          </p:cNvCxnSpPr>
          <p:nvPr/>
        </p:nvCxnSpPr>
        <p:spPr>
          <a:xfrm flipH="1" flipV="1">
            <a:off x="3175746" y="1462979"/>
            <a:ext cx="793718" cy="1066130"/>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17</a:t>
            </a:fld>
            <a:endParaRPr lang="en-US" dirty="0"/>
          </a:p>
        </p:txBody>
      </p:sp>
      <p:sp>
        <p:nvSpPr>
          <p:cNvPr id="235" name="Rounded Rectangle 234"/>
          <p:cNvSpPr/>
          <p:nvPr/>
        </p:nvSpPr>
        <p:spPr>
          <a:xfrm>
            <a:off x="2257423" y="472364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(Job Tracker)</a:t>
            </a:r>
            <a:endParaRPr lang="en-GB" sz="1100" dirty="0"/>
          </a:p>
          <a:p>
            <a:pPr algn="ctr"/>
            <a:endParaRPr lang="en-GB" sz="1200" dirty="0"/>
          </a:p>
        </p:txBody>
      </p:sp>
      <p:sp>
        <p:nvSpPr>
          <p:cNvPr id="259" name="Can 258"/>
          <p:cNvSpPr/>
          <p:nvPr/>
        </p:nvSpPr>
        <p:spPr>
          <a:xfrm>
            <a:off x="3728270" y="2529109"/>
            <a:ext cx="482387" cy="283663"/>
          </a:xfrm>
          <a:prstGeom prst="can">
            <a:avLst>
              <a:gd name="adj" fmla="val 50000"/>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9" name="Rounded Rectangle 288"/>
          <p:cNvSpPr/>
          <p:nvPr/>
        </p:nvSpPr>
        <p:spPr>
          <a:xfrm>
            <a:off x="2257425" y="2325698"/>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293" name="Rounded Rectangle 292"/>
          <p:cNvSpPr/>
          <p:nvPr/>
        </p:nvSpPr>
        <p:spPr>
          <a:xfrm>
            <a:off x="2257424" y="3524671"/>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2ary Name Node</a:t>
            </a:r>
            <a:endParaRPr lang="en-GB" sz="1100" dirty="0"/>
          </a:p>
        </p:txBody>
      </p:sp>
      <p:sp>
        <p:nvSpPr>
          <p:cNvPr id="299" name="Rounded Rectangle 298"/>
          <p:cNvSpPr/>
          <p:nvPr/>
        </p:nvSpPr>
        <p:spPr>
          <a:xfrm>
            <a:off x="2257426" y="11267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100" dirty="0">
                <a:solidFill>
                  <a:srgbClr val="1E1E1E"/>
                </a:solidFill>
              </a:rPr>
              <a:t>Name Node</a:t>
            </a:r>
          </a:p>
        </p:txBody>
      </p:sp>
      <p:cxnSp>
        <p:nvCxnSpPr>
          <p:cNvPr id="306" name="Straight Connector 305"/>
          <p:cNvCxnSpPr>
            <a:stCxn id="259" idx="2"/>
            <a:endCxn id="289" idx="3"/>
          </p:cNvCxnSpPr>
          <p:nvPr/>
        </p:nvCxnSpPr>
        <p:spPr>
          <a:xfrm flipH="1" flipV="1">
            <a:off x="3175745" y="2661952"/>
            <a:ext cx="552525" cy="8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a:stCxn id="259" idx="3"/>
            <a:endCxn id="293" idx="3"/>
          </p:cNvCxnSpPr>
          <p:nvPr/>
        </p:nvCxnSpPr>
        <p:spPr>
          <a:xfrm flipH="1">
            <a:off x="3175744" y="2812772"/>
            <a:ext cx="793720" cy="1048153"/>
          </a:xfrm>
          <a:prstGeom prst="line">
            <a:avLst/>
          </a:prstGeom>
        </p:spPr>
        <p:style>
          <a:lnRef idx="2">
            <a:schemeClr val="accent1"/>
          </a:lnRef>
          <a:fillRef idx="0">
            <a:schemeClr val="accent1"/>
          </a:fillRef>
          <a:effectRef idx="1">
            <a:schemeClr val="accent1"/>
          </a:effectRef>
          <a:fontRef idx="minor">
            <a:schemeClr val="tx1"/>
          </a:fontRef>
        </p:style>
      </p:cxnSp>
      <p:sp>
        <p:nvSpPr>
          <p:cNvPr id="357" name="TextBox 356"/>
          <p:cNvSpPr txBox="1"/>
          <p:nvPr/>
        </p:nvSpPr>
        <p:spPr>
          <a:xfrm>
            <a:off x="6518476" y="0"/>
            <a:ext cx="2625524" cy="408192"/>
          </a:xfrm>
          <a:prstGeom prst="rect">
            <a:avLst/>
          </a:prstGeom>
        </p:spPr>
        <p:txBody>
          <a:bodyPr vert="horz" wrap="none" lIns="91440" tIns="45720" rIns="91440" bIns="45720" rtlCol="0">
            <a:noAutofit/>
          </a:bodyPr>
          <a:lstStyle/>
          <a:p>
            <a:pPr fontAlgn="auto">
              <a:spcBef>
                <a:spcPct val="20000"/>
              </a:spcBef>
              <a:spcAft>
                <a:spcPts val="0"/>
              </a:spcAft>
            </a:pPr>
            <a:r>
              <a:rPr lang="en-GB" sz="2400" dirty="0" smtClean="0">
                <a:solidFill>
                  <a:schemeClr val="tx1">
                    <a:lumMod val="65000"/>
                    <a:lumOff val="35000"/>
                  </a:schemeClr>
                </a:solidFill>
                <a:latin typeface="+mn-lt"/>
                <a:ea typeface="+mn-ea"/>
                <a:cs typeface="+mn-cs"/>
              </a:rPr>
              <a:t>RedHat HA </a:t>
            </a:r>
            <a:r>
              <a:rPr lang="en-GB" sz="2400" dirty="0">
                <a:solidFill>
                  <a:schemeClr val="tx1">
                    <a:lumMod val="65000"/>
                    <a:lumOff val="35000"/>
                  </a:schemeClr>
                </a:solidFill>
              </a:rPr>
              <a:t>Linux </a:t>
            </a:r>
            <a:endParaRPr kumimoji="0" lang="en-GB"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5" name="TextBox 4"/>
          <p:cNvSpPr txBox="1"/>
          <p:nvPr/>
        </p:nvSpPr>
        <p:spPr>
          <a:xfrm>
            <a:off x="1812594" y="1548457"/>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IP1</a:t>
            </a:r>
          </a:p>
        </p:txBody>
      </p:sp>
      <p:cxnSp>
        <p:nvCxnSpPr>
          <p:cNvPr id="134" name="Straight Connector 133"/>
          <p:cNvCxnSpPr/>
          <p:nvPr/>
        </p:nvCxnSpPr>
        <p:spPr>
          <a:xfrm>
            <a:off x="1780493" y="575230"/>
            <a:ext cx="1251" cy="4511499"/>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p:nvPr/>
        </p:nvCxnSpPr>
        <p:spPr>
          <a:xfrm flipH="1">
            <a:off x="1781744" y="1489809"/>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6" name="Straight Connector 135"/>
          <p:cNvCxnSpPr/>
          <p:nvPr/>
        </p:nvCxnSpPr>
        <p:spPr>
          <a:xfrm flipH="1">
            <a:off x="1790019" y="3887755"/>
            <a:ext cx="47633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7" name="Straight Connector 136"/>
          <p:cNvCxnSpPr/>
          <p:nvPr/>
        </p:nvCxnSpPr>
        <p:spPr>
          <a:xfrm flipH="1">
            <a:off x="1781744" y="3887755"/>
            <a:ext cx="48460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8" name="Straight Connector 137"/>
          <p:cNvCxnSpPr/>
          <p:nvPr/>
        </p:nvCxnSpPr>
        <p:spPr>
          <a:xfrm flipH="1">
            <a:off x="1781744" y="5086729"/>
            <a:ext cx="4846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9" name="Straight Connector 138"/>
          <p:cNvCxnSpPr/>
          <p:nvPr/>
        </p:nvCxnSpPr>
        <p:spPr>
          <a:xfrm flipH="1">
            <a:off x="1797374" y="575230"/>
            <a:ext cx="31073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p:nvPr/>
        </p:nvCxnSpPr>
        <p:spPr>
          <a:xfrm flipH="1">
            <a:off x="1781744" y="2697771"/>
            <a:ext cx="480250"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196637" y="162938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GB"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142" name="TextBox 141"/>
          <p:cNvSpPr txBox="1"/>
          <p:nvPr/>
        </p:nvSpPr>
        <p:spPr>
          <a:xfrm>
            <a:off x="1832710" y="2750472"/>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IP2</a:t>
            </a:r>
          </a:p>
        </p:txBody>
      </p:sp>
      <p:sp>
        <p:nvSpPr>
          <p:cNvPr id="143" name="TextBox 142"/>
          <p:cNvSpPr txBox="1"/>
          <p:nvPr/>
        </p:nvSpPr>
        <p:spPr>
          <a:xfrm>
            <a:off x="1781744" y="1212203"/>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NN IP</a:t>
            </a:r>
          </a:p>
        </p:txBody>
      </p:sp>
      <p:sp>
        <p:nvSpPr>
          <p:cNvPr id="144" name="Rounded Rectangle 143"/>
          <p:cNvSpPr/>
          <p:nvPr/>
        </p:nvSpPr>
        <p:spPr>
          <a:xfrm>
            <a:off x="2108110" y="403079"/>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sp>
        <p:nvSpPr>
          <p:cNvPr id="145" name="Rectangle 144"/>
          <p:cNvSpPr/>
          <p:nvPr/>
        </p:nvSpPr>
        <p:spPr>
          <a:xfrm>
            <a:off x="2127825" y="1003411"/>
            <a:ext cx="1189066" cy="919135"/>
          </a:xfrm>
          <a:prstGeom prst="rect">
            <a:avLst/>
          </a:prstGeom>
          <a:solidFill>
            <a:srgbClr val="FF0000">
              <a:alpha val="26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47" name="Rectangle 146"/>
          <p:cNvSpPr/>
          <p:nvPr/>
        </p:nvSpPr>
        <p:spPr>
          <a:xfrm>
            <a:off x="2427767" y="2450632"/>
            <a:ext cx="577632" cy="440618"/>
          </a:xfrm>
          <a:prstGeom prst="rect">
            <a:avLst/>
          </a:prstGeom>
          <a:noFill/>
        </p:spPr>
        <p:txBody>
          <a:bodyPr wrap="square">
            <a:spAutoFit/>
          </a:bodyPr>
          <a:lstStyle/>
          <a:p>
            <a:pPr lvl="0" algn="ctr"/>
            <a:r>
              <a:rPr lang="en-GB" sz="1100" dirty="0">
                <a:solidFill>
                  <a:srgbClr val="1E1E1E"/>
                </a:solidFill>
                <a:latin typeface="Arial"/>
                <a:ea typeface="+mn-ea"/>
                <a:cs typeface="+mn-cs"/>
              </a:rPr>
              <a:t>Name Node</a:t>
            </a:r>
          </a:p>
        </p:txBody>
      </p:sp>
      <p:sp>
        <p:nvSpPr>
          <p:cNvPr id="148" name="TextBox 147"/>
          <p:cNvSpPr txBox="1"/>
          <p:nvPr/>
        </p:nvSpPr>
        <p:spPr>
          <a:xfrm>
            <a:off x="1790019" y="2425944"/>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NN IP</a:t>
            </a:r>
          </a:p>
        </p:txBody>
      </p:sp>
      <p:sp>
        <p:nvSpPr>
          <p:cNvPr id="156" name="TextBox 155"/>
          <p:cNvSpPr txBox="1"/>
          <p:nvPr/>
        </p:nvSpPr>
        <p:spPr>
          <a:xfrm>
            <a:off x="1797238" y="3929006"/>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IP3</a:t>
            </a:r>
          </a:p>
        </p:txBody>
      </p:sp>
      <p:sp>
        <p:nvSpPr>
          <p:cNvPr id="157" name="TextBox 156"/>
          <p:cNvSpPr txBox="1"/>
          <p:nvPr/>
        </p:nvSpPr>
        <p:spPr>
          <a:xfrm>
            <a:off x="1780493" y="5086729"/>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IP4</a:t>
            </a:r>
          </a:p>
        </p:txBody>
      </p:sp>
      <p:sp>
        <p:nvSpPr>
          <p:cNvPr id="158" name="TextBox 157"/>
          <p:cNvSpPr txBox="1"/>
          <p:nvPr/>
        </p:nvSpPr>
        <p:spPr>
          <a:xfrm>
            <a:off x="1721303" y="3628342"/>
            <a:ext cx="545046"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2NN IP</a:t>
            </a:r>
          </a:p>
        </p:txBody>
      </p:sp>
      <p:sp>
        <p:nvSpPr>
          <p:cNvPr id="159" name="TextBox 158"/>
          <p:cNvSpPr txBox="1"/>
          <p:nvPr/>
        </p:nvSpPr>
        <p:spPr>
          <a:xfrm>
            <a:off x="1805997" y="4835953"/>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JT IP</a:t>
            </a:r>
          </a:p>
        </p:txBody>
      </p:sp>
      <p:sp>
        <p:nvSpPr>
          <p:cNvPr id="234" name="TextBox 233"/>
          <p:cNvSpPr txBox="1"/>
          <p:nvPr/>
        </p:nvSpPr>
        <p:spPr>
          <a:xfrm>
            <a:off x="1246092" y="5798699"/>
            <a:ext cx="2964565" cy="263577"/>
          </a:xfrm>
          <a:prstGeom prst="rect">
            <a:avLst/>
          </a:prstGeom>
        </p:spPr>
        <p:txBody>
          <a:bodyPr vert="horz" wrap="non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GB" sz="1400" b="0" i="0" u="none" strike="noStrike" kern="1200" cap="none" spc="0" normalizeH="0" baseline="0" noProof="0" dirty="0" smtClean="0">
                <a:ln>
                  <a:noFill/>
                </a:ln>
                <a:solidFill>
                  <a:schemeClr val="bg1">
                    <a:lumMod val="75000"/>
                    <a:lumOff val="25000"/>
                  </a:schemeClr>
                </a:solidFill>
                <a:effectLst/>
                <a:uLnTx/>
                <a:uFillTx/>
                <a:latin typeface="+mn-lt"/>
                <a:ea typeface="+mn-ea"/>
                <a:cs typeface="+mn-cs"/>
              </a:rPr>
              <a:t>HA Linux: </a:t>
            </a:r>
            <a:r>
              <a:rPr kumimoji="0" lang="en-GB" sz="1400" b="0" i="0" u="none" strike="noStrike" kern="1200" cap="none" spc="0" normalizeH="0" noProof="0" dirty="0" smtClean="0">
                <a:ln>
                  <a:noFill/>
                </a:ln>
                <a:solidFill>
                  <a:schemeClr val="bg1">
                    <a:lumMod val="75000"/>
                    <a:lumOff val="25000"/>
                  </a:schemeClr>
                </a:solidFill>
                <a:effectLst/>
                <a:uLnTx/>
                <a:uFillTx/>
                <a:latin typeface="+mn-lt"/>
                <a:ea typeface="+mn-ea"/>
                <a:cs typeface="+mn-cs"/>
              </a:rPr>
              <a:t>heartbeats &amp; failover</a:t>
            </a:r>
            <a:endParaRPr kumimoji="0" lang="en-GB" sz="1400" b="0" i="0" u="none" strike="noStrike" kern="1200" cap="none" spc="0" normalizeH="0" baseline="0" noProof="0" dirty="0" smtClean="0">
              <a:ln>
                <a:noFill/>
              </a:ln>
              <a:solidFill>
                <a:schemeClr val="bg1">
                  <a:lumMod val="75000"/>
                  <a:lumOff val="25000"/>
                </a:schemeClr>
              </a:solidFill>
              <a:effectLst/>
              <a:uLnTx/>
              <a:uFillTx/>
              <a:latin typeface="+mn-lt"/>
              <a:ea typeface="+mn-ea"/>
              <a:cs typeface="+mn-cs"/>
            </a:endParaRPr>
          </a:p>
        </p:txBody>
      </p:sp>
      <p:sp>
        <p:nvSpPr>
          <p:cNvPr id="126" name="Rounded Rectangle 125"/>
          <p:cNvSpPr/>
          <p:nvPr/>
        </p:nvSpPr>
        <p:spPr>
          <a:xfrm>
            <a:off x="4992099" y="4726687"/>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27" name="Rounded Rectangle 126"/>
          <p:cNvSpPr/>
          <p:nvPr/>
        </p:nvSpPr>
        <p:spPr>
          <a:xfrm>
            <a:off x="4992099" y="352771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28" name="Rounded Rectangle 127"/>
          <p:cNvSpPr/>
          <p:nvPr/>
        </p:nvSpPr>
        <p:spPr>
          <a:xfrm>
            <a:off x="4987745" y="1129767"/>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29" name="Rounded Rectangle 128"/>
          <p:cNvSpPr/>
          <p:nvPr/>
        </p:nvSpPr>
        <p:spPr>
          <a:xfrm>
            <a:off x="4987745" y="2328740"/>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30" name="Rounded Rectangle 129"/>
          <p:cNvSpPr/>
          <p:nvPr/>
        </p:nvSpPr>
        <p:spPr>
          <a:xfrm>
            <a:off x="6831172" y="4723645"/>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31" name="Rounded Rectangle 130"/>
          <p:cNvSpPr/>
          <p:nvPr/>
        </p:nvSpPr>
        <p:spPr>
          <a:xfrm>
            <a:off x="6831172" y="3524671"/>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32" name="Rounded Rectangle 131"/>
          <p:cNvSpPr/>
          <p:nvPr/>
        </p:nvSpPr>
        <p:spPr>
          <a:xfrm>
            <a:off x="6826818" y="1126725"/>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33" name="Rounded Rectangle 132"/>
          <p:cNvSpPr/>
          <p:nvPr/>
        </p:nvSpPr>
        <p:spPr>
          <a:xfrm>
            <a:off x="6826818" y="2325698"/>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Tree>
    <p:extLst>
      <p:ext uri="{BB962C8B-B14F-4D97-AF65-F5344CB8AC3E}">
        <p14:creationId xmlns:p14="http://schemas.microsoft.com/office/powerpoint/2010/main" val="27331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143"/>
                                        </p:tgtEl>
                                      </p:cBhvr>
                                    </p:animEffect>
                                    <p:set>
                                      <p:cBhvr>
                                        <p:cTn id="11" dur="1" fill="hold">
                                          <p:stCondLst>
                                            <p:cond delay="499"/>
                                          </p:stCondLst>
                                        </p:cTn>
                                        <p:tgtEl>
                                          <p:spTgt spid="143"/>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147"/>
                                        </p:tgtEl>
                                        <p:attrNameLst>
                                          <p:attrName>style.visibility</p:attrName>
                                        </p:attrNameLst>
                                      </p:cBhvr>
                                      <p:to>
                                        <p:strVal val="visible"/>
                                      </p:to>
                                    </p:set>
                                    <p:animEffect transition="in" filter="dissolve">
                                      <p:cBhvr>
                                        <p:cTn id="14" dur="500"/>
                                        <p:tgtEl>
                                          <p:spTgt spid="14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dissolve">
                                      <p:cBhvr>
                                        <p:cTn id="17" dur="500"/>
                                        <p:tgtEl>
                                          <p:spTgt spid="148"/>
                                        </p:tgtEl>
                                      </p:cBhvr>
                                    </p:animEffect>
                                  </p:childTnLst>
                                </p:cTn>
                              </p:par>
                              <p:par>
                                <p:cTn id="18" presetID="9" presetClass="exit" presetSubtype="0" fill="hold" nodeType="withEffect">
                                  <p:stCondLst>
                                    <p:cond delay="0"/>
                                  </p:stCondLst>
                                  <p:childTnLst>
                                    <p:animEffect transition="out" filter="dissolve">
                                      <p:cBhvr>
                                        <p:cTn id="19" dur="500"/>
                                        <p:tgtEl>
                                          <p:spTgt spid="260"/>
                                        </p:tgtEl>
                                      </p:cBhvr>
                                    </p:animEffect>
                                    <p:set>
                                      <p:cBhvr>
                                        <p:cTn id="20" dur="1" fill="hold">
                                          <p:stCondLst>
                                            <p:cond delay="499"/>
                                          </p:stCondLst>
                                        </p:cTn>
                                        <p:tgtEl>
                                          <p:spTgt spid="260"/>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306"/>
                                        </p:tgtEl>
                                        <p:attrNameLst>
                                          <p:attrName>style.visibility</p:attrName>
                                        </p:attrNameLst>
                                      </p:cBhvr>
                                      <p:to>
                                        <p:strVal val="visible"/>
                                      </p:to>
                                    </p:set>
                                    <p:animEffect transition="in" filter="dissolve">
                                      <p:cBhvr>
                                        <p:cTn id="23" dur="500"/>
                                        <p:tgtEl>
                                          <p:spTgt spid="306"/>
                                        </p:tgtEl>
                                      </p:cBhvr>
                                    </p:animEffect>
                                  </p:childTnLst>
                                </p:cTn>
                              </p:par>
                              <p:par>
                                <p:cTn id="24" presetID="9" presetClass="exit" presetSubtype="0" fill="hold" grpId="0" nodeType="withEffect">
                                  <p:stCondLst>
                                    <p:cond delay="0"/>
                                  </p:stCondLst>
                                  <p:childTnLst>
                                    <p:animEffect transition="out" filter="dissolve">
                                      <p:cBhvr>
                                        <p:cTn id="25" dur="500"/>
                                        <p:tgtEl>
                                          <p:spTgt spid="299"/>
                                        </p:tgtEl>
                                      </p:cBhvr>
                                    </p:animEffect>
                                    <p:set>
                                      <p:cBhvr>
                                        <p:cTn id="26" dur="1" fill="hold">
                                          <p:stCondLst>
                                            <p:cond delay="499"/>
                                          </p:stCondLst>
                                        </p:cTn>
                                        <p:tgtEl>
                                          <p:spTgt spid="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143" grpId="0"/>
      <p:bldP spid="145" grpId="0" animBg="1"/>
      <p:bldP spid="147" grpId="0"/>
      <p:bldP spid="1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a:t>
            </a:r>
            <a:r>
              <a:rPr lang="en-GB" dirty="0" smtClean="0"/>
              <a:t>HA Implementation</a:t>
            </a:r>
            <a:endParaRPr lang="en-GB" dirty="0"/>
          </a:p>
        </p:txBody>
      </p:sp>
      <p:sp>
        <p:nvSpPr>
          <p:cNvPr id="4" name="Text Placeholder 3"/>
          <p:cNvSpPr>
            <a:spLocks noGrp="1"/>
          </p:cNvSpPr>
          <p:nvPr>
            <p:ph type="body" sz="quarter" idx="11"/>
          </p:nvPr>
        </p:nvSpPr>
        <p:spPr>
          <a:xfrm>
            <a:off x="457200" y="1165224"/>
            <a:ext cx="8229600" cy="3853465"/>
          </a:xfrm>
        </p:spPr>
        <p:txBody>
          <a:bodyPr/>
          <a:lstStyle/>
          <a:p>
            <a:r>
              <a:rPr lang="en-GB" dirty="0" smtClean="0"/>
              <a:t>Replace </a:t>
            </a:r>
            <a:r>
              <a:rPr lang="en-GB" dirty="0" err="1" smtClean="0"/>
              <a:t>init.d</a:t>
            </a:r>
            <a:r>
              <a:rPr lang="en-GB" dirty="0" smtClean="0"/>
              <a:t> script with “Resource Agent” script</a:t>
            </a:r>
          </a:p>
          <a:p>
            <a:r>
              <a:rPr lang="en-GB" dirty="0" smtClean="0"/>
              <a:t>Hook up status probes as for vSphere</a:t>
            </a:r>
          </a:p>
          <a:p>
            <a:r>
              <a:rPr lang="en-GB" dirty="0" smtClean="0"/>
              <a:t>Detection &amp; handling of hung process hard</a:t>
            </a:r>
          </a:p>
          <a:p>
            <a:r>
              <a:rPr lang="en-GB" dirty="0" smtClean="0"/>
              <a:t>Test in virtual + physical environments</a:t>
            </a:r>
          </a:p>
          <a:p>
            <a:r>
              <a:rPr lang="en-GB" dirty="0" smtClean="0"/>
              <a:t>Testing with physical clusters</a:t>
            </a:r>
          </a:p>
          <a:p>
            <a:r>
              <a:rPr lang="en-GB" dirty="0" smtClean="0"/>
              <a:t>ARP trouble on cross-switch failover -don't</a:t>
            </a:r>
          </a:p>
          <a:p>
            <a:pPr marL="0" indent="0">
              <a:buNone/>
            </a:pPr>
            <a:endParaRPr lang="en-GB"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18</a:t>
            </a:fld>
            <a:endParaRPr lang="en-US" dirty="0"/>
          </a:p>
        </p:txBody>
      </p:sp>
      <p:sp>
        <p:nvSpPr>
          <p:cNvPr id="5" name="Rectangle 4"/>
          <p:cNvSpPr/>
          <p:nvPr/>
        </p:nvSpPr>
        <p:spPr>
          <a:xfrm>
            <a:off x="457200" y="5558249"/>
            <a:ext cx="8229600" cy="523220"/>
          </a:xfrm>
          <a:prstGeom prst="rect">
            <a:avLst/>
          </a:prstGeom>
        </p:spPr>
        <p:txBody>
          <a:bodyPr wrap="square">
            <a:spAutoFit/>
          </a:bodyPr>
          <a:lstStyle/>
          <a:p>
            <a:pPr lvl="0" algn="ctr">
              <a:spcBef>
                <a:spcPct val="20000"/>
              </a:spcBef>
              <a:buClr>
                <a:srgbClr val="69BE28"/>
              </a:buClr>
            </a:pPr>
            <a:r>
              <a:rPr lang="en-GB" sz="2800" i="1" dirty="0" smtClean="0">
                <a:solidFill>
                  <a:prstClr val="black"/>
                </a:solidFill>
                <a:latin typeface="Arial"/>
                <a:cs typeface="Arial"/>
              </a:rPr>
              <a:t>Thank you RedHat </a:t>
            </a:r>
            <a:r>
              <a:rPr lang="en-GB" sz="2800" i="1" dirty="0">
                <a:solidFill>
                  <a:prstClr val="black"/>
                </a:solidFill>
                <a:latin typeface="Arial"/>
                <a:cs typeface="Arial"/>
              </a:rPr>
              <a:t>HA team!</a:t>
            </a:r>
          </a:p>
        </p:txBody>
      </p:sp>
    </p:spTree>
    <p:extLst>
      <p:ext uri="{BB962C8B-B14F-4D97-AF65-F5344CB8AC3E}">
        <p14:creationId xmlns:p14="http://schemas.microsoft.com/office/powerpoint/2010/main" val="12207106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Yes, but does it work?</a:t>
            </a:r>
            <a:endParaRPr lang="en-GB" dirty="0"/>
          </a:p>
        </p:txBody>
      </p:sp>
      <p:sp>
        <p:nvSpPr>
          <p:cNvPr id="3" name="Text Placeholder 2"/>
          <p:cNvSpPr>
            <a:spLocks noGrp="1"/>
          </p:cNvSpPr>
          <p:nvPr>
            <p:ph type="body" sz="quarter" idx="11"/>
          </p:nvPr>
        </p:nvSpPr>
        <p:spPr>
          <a:xfrm>
            <a:off x="457200" y="1541517"/>
            <a:ext cx="8229600" cy="2426138"/>
          </a:xfrm>
        </p:spPr>
        <p:txBody>
          <a:bodyPr/>
          <a:lstStyle/>
          <a:p>
            <a:pPr marL="0" indent="0">
              <a:buNone/>
            </a:pPr>
            <a:r>
              <a:rPr lang="en-GB" sz="1800" dirty="0">
                <a:latin typeface="Lucida Console"/>
                <a:cs typeface="Lucida Console"/>
              </a:rPr>
              <a:t>public void </a:t>
            </a:r>
            <a:r>
              <a:rPr lang="en-GB" sz="1800" dirty="0" err="1">
                <a:latin typeface="Lucida Console"/>
                <a:cs typeface="Lucida Console"/>
              </a:rPr>
              <a:t>testKillHungNN</a:t>
            </a:r>
            <a:r>
              <a:rPr lang="en-GB" sz="1800" dirty="0">
                <a:latin typeface="Lucida Console"/>
                <a:cs typeface="Lucida Console"/>
              </a:rPr>
              <a:t>() {</a:t>
            </a:r>
          </a:p>
          <a:p>
            <a:pPr marL="0" indent="0">
              <a:buNone/>
            </a:pPr>
            <a:r>
              <a:rPr lang="en-GB" sz="1800" dirty="0">
                <a:latin typeface="Lucida Console"/>
                <a:cs typeface="Lucida Console"/>
              </a:rPr>
              <a:t>  </a:t>
            </a:r>
            <a:r>
              <a:rPr lang="en-GB" sz="1800" dirty="0" err="1">
                <a:latin typeface="Lucida Console"/>
                <a:cs typeface="Lucida Console"/>
              </a:rPr>
              <a:t>assertRestartsHDFS</a:t>
            </a:r>
            <a:r>
              <a:rPr lang="en-GB" sz="1800" dirty="0">
                <a:latin typeface="Lucida Console"/>
                <a:cs typeface="Lucida Console"/>
              </a:rPr>
              <a:t> {</a:t>
            </a:r>
          </a:p>
          <a:p>
            <a:pPr marL="0" indent="0">
              <a:buNone/>
            </a:pPr>
            <a:r>
              <a:rPr lang="en-GB" sz="1800" dirty="0">
                <a:latin typeface="Lucida Console"/>
                <a:cs typeface="Lucida Console"/>
              </a:rPr>
              <a:t>    </a:t>
            </a:r>
            <a:r>
              <a:rPr lang="en-GB" sz="1800" dirty="0" err="1">
                <a:latin typeface="Lucida Console"/>
                <a:cs typeface="Lucida Console"/>
              </a:rPr>
              <a:t>nnServer.kill</a:t>
            </a:r>
            <a:r>
              <a:rPr lang="en-GB" sz="1800" dirty="0">
                <a:latin typeface="Lucida Console"/>
                <a:cs typeface="Lucida Console"/>
              </a:rPr>
              <a:t>(19</a:t>
            </a:r>
            <a:r>
              <a:rPr lang="en-GB" sz="1800" dirty="0" smtClean="0">
                <a:latin typeface="Lucida Console"/>
                <a:cs typeface="Lucida Console"/>
              </a:rPr>
              <a:t>,</a:t>
            </a:r>
          </a:p>
          <a:p>
            <a:pPr marL="0" indent="0">
              <a:buNone/>
            </a:pPr>
            <a:r>
              <a:rPr lang="en-GB" sz="1800" dirty="0">
                <a:latin typeface="Lucida Console"/>
                <a:cs typeface="Lucida Console"/>
              </a:rPr>
              <a:t> </a:t>
            </a:r>
            <a:r>
              <a:rPr lang="en-GB" sz="1800" dirty="0" smtClean="0">
                <a:latin typeface="Lucida Console"/>
                <a:cs typeface="Lucida Console"/>
              </a:rPr>
              <a:t>     "</a:t>
            </a:r>
            <a:r>
              <a:rPr lang="en-GB" sz="1800" dirty="0">
                <a:latin typeface="Lucida Console"/>
                <a:cs typeface="Lucida Console"/>
              </a:rPr>
              <a:t>/</a:t>
            </a:r>
            <a:r>
              <a:rPr lang="en-GB" sz="1800" dirty="0" err="1">
                <a:latin typeface="Lucida Console"/>
                <a:cs typeface="Lucida Console"/>
              </a:rPr>
              <a:t>var</a:t>
            </a:r>
            <a:r>
              <a:rPr lang="en-GB" sz="1800" dirty="0">
                <a:latin typeface="Lucida Console"/>
                <a:cs typeface="Lucida Console"/>
              </a:rPr>
              <a:t>/run/</a:t>
            </a:r>
            <a:r>
              <a:rPr lang="en-GB" sz="1800" dirty="0" err="1">
                <a:latin typeface="Lucida Console"/>
                <a:cs typeface="Lucida Console"/>
              </a:rPr>
              <a:t>hadoop</a:t>
            </a:r>
            <a:r>
              <a:rPr lang="en-GB" sz="1800" dirty="0">
                <a:latin typeface="Lucida Console"/>
                <a:cs typeface="Lucida Console"/>
              </a:rPr>
              <a:t>/</a:t>
            </a:r>
            <a:r>
              <a:rPr lang="en-GB" sz="1800" dirty="0" err="1">
                <a:latin typeface="Lucida Console"/>
                <a:cs typeface="Lucida Console"/>
              </a:rPr>
              <a:t>hadoop-hadoop-namenode.pid</a:t>
            </a:r>
            <a:r>
              <a:rPr lang="en-GB" sz="1800" dirty="0">
                <a:latin typeface="Lucida Console"/>
                <a:cs typeface="Lucida Console"/>
              </a:rPr>
              <a:t>"</a:t>
            </a:r>
            <a:r>
              <a:rPr lang="en-GB" sz="1800" dirty="0" smtClean="0">
                <a:latin typeface="Lucida Console"/>
                <a:cs typeface="Lucida Console"/>
              </a:rPr>
              <a:t>)</a:t>
            </a:r>
            <a:endParaRPr lang="en-GB" sz="1800" dirty="0">
              <a:latin typeface="Lucida Console"/>
              <a:cs typeface="Lucida Console"/>
            </a:endParaRPr>
          </a:p>
          <a:p>
            <a:pPr marL="0" indent="0">
              <a:buNone/>
            </a:pPr>
            <a:r>
              <a:rPr lang="en-GB" sz="1800" dirty="0">
                <a:latin typeface="Lucida Console"/>
                <a:cs typeface="Lucida Console"/>
              </a:rPr>
              <a:t>  }</a:t>
            </a:r>
          </a:p>
          <a:p>
            <a:pPr marL="0" indent="0">
              <a:buNone/>
            </a:pPr>
            <a:r>
              <a:rPr lang="en-GB" sz="1800" dirty="0">
                <a:latin typeface="Lucida Console"/>
                <a:cs typeface="Lucida Console"/>
              </a:rPr>
              <a:t>}</a:t>
            </a:r>
          </a:p>
          <a:p>
            <a:pPr marL="0" indent="0">
              <a:buNone/>
            </a:pPr>
            <a:endParaRPr lang="en-GB" sz="1800" dirty="0">
              <a:latin typeface="Lucida Console"/>
              <a:cs typeface="Lucida Console"/>
            </a:endParaRPr>
          </a:p>
          <a:p>
            <a:pPr marL="0" indent="0">
              <a:buNone/>
            </a:pPr>
            <a:endParaRPr lang="en-GB" sz="1800" dirty="0">
              <a:latin typeface="Lucida Console"/>
              <a:cs typeface="Lucida Console"/>
            </a:endParaRPr>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19</a:t>
            </a:fld>
            <a:endParaRPr lang="en-US" dirty="0"/>
          </a:p>
        </p:txBody>
      </p:sp>
      <p:sp>
        <p:nvSpPr>
          <p:cNvPr id="5" name="TextBox 4"/>
          <p:cNvSpPr txBox="1"/>
          <p:nvPr/>
        </p:nvSpPr>
        <p:spPr>
          <a:xfrm>
            <a:off x="691931" y="3783724"/>
            <a:ext cx="8206828" cy="157596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Groovy</a:t>
            </a:r>
            <a:r>
              <a:rPr kumimoji="0" lang="en-GB" sz="2800" b="0" i="0" u="none" strike="noStrike" kern="1200" cap="none" spc="0" normalizeH="0" noProof="0" dirty="0" smtClean="0">
                <a:ln>
                  <a:noFill/>
                </a:ln>
                <a:solidFill>
                  <a:schemeClr val="bg1"/>
                </a:solidFill>
                <a:effectLst/>
                <a:uLnTx/>
                <a:uFillTx/>
                <a:latin typeface="+mn-lt"/>
                <a:ea typeface="+mn-ea"/>
                <a:cs typeface="+mn-cs"/>
              </a:rPr>
              <a:t> JUnit tests</a:t>
            </a:r>
            <a:br>
              <a:rPr kumimoji="0" lang="en-GB" sz="2800" b="0" i="0" u="none" strike="noStrike" kern="1200" cap="none" spc="0" normalizeH="0" noProof="0" dirty="0" smtClean="0">
                <a:ln>
                  <a:noFill/>
                </a:ln>
                <a:solidFill>
                  <a:schemeClr val="bg1"/>
                </a:solidFill>
                <a:effectLst/>
                <a:uLnTx/>
                <a:uFillTx/>
                <a:latin typeface="+mn-lt"/>
                <a:ea typeface="+mn-ea"/>
                <a:cs typeface="+mn-cs"/>
              </a:rPr>
            </a:br>
            <a:r>
              <a:rPr kumimoji="0" lang="en-GB" sz="2800" b="0" i="0" u="none" strike="noStrike" kern="1200" cap="none" spc="0" normalizeH="0" noProof="0" dirty="0" smtClean="0">
                <a:ln>
                  <a:noFill/>
                </a:ln>
                <a:solidFill>
                  <a:schemeClr val="bg1"/>
                </a:solidFill>
                <a:effectLst/>
                <a:uLnTx/>
                <a:uFillTx/>
                <a:latin typeface="+mn-lt"/>
                <a:ea typeface="+mn-ea"/>
                <a:cs typeface="+mn-cs"/>
              </a:rPr>
              <a:t>“chaos</a:t>
            </a:r>
            <a:r>
              <a:rPr lang="en-GB" sz="2800" noProof="0" dirty="0" smtClean="0">
                <a:solidFill>
                  <a:schemeClr val="bg1"/>
                </a:solidFill>
                <a:latin typeface="+mn-lt"/>
                <a:ea typeface="+mn-ea"/>
                <a:cs typeface="+mn-cs"/>
              </a:rPr>
              <a:t>”</a:t>
            </a:r>
            <a:r>
              <a:rPr kumimoji="0" lang="en-GB" sz="2800" b="0" i="0" u="none" strike="noStrike" kern="1200" cap="none" spc="0" normalizeH="0" noProof="0" dirty="0" smtClean="0">
                <a:ln>
                  <a:noFill/>
                </a:ln>
                <a:solidFill>
                  <a:schemeClr val="bg1"/>
                </a:solidFill>
                <a:effectLst/>
                <a:uLnTx/>
                <a:uFillTx/>
                <a:latin typeface="+mn-lt"/>
                <a:ea typeface="+mn-ea"/>
                <a:cs typeface="+mn-cs"/>
              </a:rPr>
              <a:t> library to work with remote hosts and infrastructures</a:t>
            </a:r>
            <a:endParaRPr kumimoji="0" lang="en-GB" sz="28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874967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Hadoop users ask</a:t>
            </a:r>
            <a:endParaRPr lang="en-GB" dirty="0"/>
          </a:p>
        </p:txBody>
      </p:sp>
      <p:sp>
        <p:nvSpPr>
          <p:cNvPr id="3" name="Text Placeholder 2"/>
          <p:cNvSpPr>
            <a:spLocks noGrp="1"/>
          </p:cNvSpPr>
          <p:nvPr>
            <p:ph type="body" sz="quarter" idx="11"/>
          </p:nvPr>
        </p:nvSpPr>
        <p:spPr>
          <a:xfrm>
            <a:off x="457200" y="1241397"/>
            <a:ext cx="8229600" cy="4878416"/>
          </a:xfrm>
        </p:spPr>
        <p:txBody>
          <a:bodyPr/>
          <a:lstStyle/>
          <a:p>
            <a:r>
              <a:rPr lang="en-GB" dirty="0" smtClean="0"/>
              <a:t>Can Hadoop keep my data safe?</a:t>
            </a:r>
            <a:br>
              <a:rPr lang="en-GB" dirty="0" smtClean="0"/>
            </a:br>
            <a:endParaRPr lang="en-GB" dirty="0" smtClean="0"/>
          </a:p>
          <a:p>
            <a:r>
              <a:rPr lang="en-GB" dirty="0" smtClean="0"/>
              <a:t>Can Hadoop keep my data available?</a:t>
            </a:r>
            <a:br>
              <a:rPr lang="en-GB" dirty="0" smtClean="0"/>
            </a:br>
            <a:endParaRPr lang="en-GB" dirty="0" smtClean="0"/>
          </a:p>
          <a:p>
            <a:r>
              <a:rPr lang="en-GB" dirty="0" smtClean="0"/>
              <a:t>What happens when things go wrong?</a:t>
            </a:r>
          </a:p>
          <a:p>
            <a:endParaRPr lang="en-GB" dirty="0" smtClean="0"/>
          </a:p>
          <a:p>
            <a:r>
              <a:rPr lang="en-GB" dirty="0" smtClean="0"/>
              <a:t>What about applications that use Hadoop?</a:t>
            </a:r>
          </a:p>
          <a:p>
            <a:endParaRPr lang="en-GB" dirty="0"/>
          </a:p>
          <a:p>
            <a:r>
              <a:rPr lang="en-GB" dirty="0" smtClean="0"/>
              <a:t>What's next?</a:t>
            </a:r>
          </a:p>
          <a:p>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a:t>
            </a:fld>
            <a:endParaRPr lang="en-US" dirty="0"/>
          </a:p>
        </p:txBody>
      </p:sp>
    </p:spTree>
    <p:extLst>
      <p:ext uri="{BB962C8B-B14F-4D97-AF65-F5344CB8AC3E}">
        <p14:creationId xmlns:p14="http://schemas.microsoft.com/office/powerpoint/2010/main" val="27083436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ea typeface="ＭＳ Ｐゴシック" charset="-128"/>
              </a:rPr>
              <a:t>And how long does it take?</a:t>
            </a:r>
            <a:endParaRPr lang="en-US" sz="3200" dirty="0">
              <a:ea typeface="ＭＳ Ｐゴシック" charset="-128"/>
            </a:endParaRPr>
          </a:p>
        </p:txBody>
      </p:sp>
      <p:sp>
        <p:nvSpPr>
          <p:cNvPr id="3" name="Text Placeholder 2"/>
          <p:cNvSpPr>
            <a:spLocks noGrp="1"/>
          </p:cNvSpPr>
          <p:nvPr>
            <p:ph type="body" sz="quarter" idx="11"/>
          </p:nvPr>
        </p:nvSpPr>
        <p:spPr>
          <a:xfrm>
            <a:off x="457200" y="1165225"/>
            <a:ext cx="8229600" cy="4757706"/>
          </a:xfrm>
        </p:spPr>
        <p:txBody>
          <a:bodyPr/>
          <a:lstStyle/>
          <a:p>
            <a:pPr marL="0" indent="0">
              <a:buNone/>
            </a:pPr>
            <a:r>
              <a:rPr lang="en-US" sz="2400" dirty="0"/>
              <a:t>60 Nodes, 60K files, 6 million blocks, 300 TB raw storage – 1-3 </a:t>
            </a:r>
            <a:r>
              <a:rPr lang="en-US" sz="2400" dirty="0" smtClean="0"/>
              <a:t>minutes</a:t>
            </a:r>
          </a:p>
          <a:p>
            <a:pPr lvl="1"/>
            <a:r>
              <a:rPr lang="en-US" sz="2000" dirty="0"/>
              <a:t>Failure detection and Failover – 0.5 to 2 minutes</a:t>
            </a:r>
          </a:p>
          <a:p>
            <a:pPr lvl="1"/>
            <a:r>
              <a:rPr lang="en-US" sz="2000" dirty="0" err="1"/>
              <a:t>Namenode</a:t>
            </a:r>
            <a:r>
              <a:rPr lang="en-US" sz="2000" dirty="0"/>
              <a:t> Startup (exit </a:t>
            </a:r>
            <a:r>
              <a:rPr lang="en-US" sz="2000" dirty="0" err="1"/>
              <a:t>safemode</a:t>
            </a:r>
            <a:r>
              <a:rPr lang="en-US" sz="2000" dirty="0"/>
              <a:t>) – 30 </a:t>
            </a:r>
            <a:r>
              <a:rPr lang="en-US" sz="2000" dirty="0" smtClean="0"/>
              <a:t>sec</a:t>
            </a:r>
            <a:endParaRPr lang="en-US" sz="2000" dirty="0"/>
          </a:p>
          <a:p>
            <a:pPr marL="0" indent="0">
              <a:buNone/>
            </a:pPr>
            <a:r>
              <a:rPr lang="en-US" sz="2400" dirty="0" smtClean="0"/>
              <a:t>180 </a:t>
            </a:r>
            <a:r>
              <a:rPr lang="en-US" sz="2400" dirty="0"/>
              <a:t>Nodes, 200K files, 18 million blocks, </a:t>
            </a:r>
            <a:r>
              <a:rPr lang="en-US" sz="2400" dirty="0" smtClean="0"/>
              <a:t>900TB </a:t>
            </a:r>
            <a:r>
              <a:rPr lang="en-US" sz="2400" dirty="0"/>
              <a:t>raw storage – 2-4 minutes</a:t>
            </a:r>
          </a:p>
          <a:p>
            <a:pPr lvl="1"/>
            <a:r>
              <a:rPr lang="en-US" sz="2000" dirty="0"/>
              <a:t>Failure detection and Failover – 0.5 to 2 minutes</a:t>
            </a:r>
          </a:p>
          <a:p>
            <a:pPr lvl="1"/>
            <a:r>
              <a:rPr lang="en-US" sz="2000" dirty="0" err="1"/>
              <a:t>Namenode</a:t>
            </a:r>
            <a:r>
              <a:rPr lang="en-US" sz="2000" dirty="0"/>
              <a:t> Startup (exit </a:t>
            </a:r>
            <a:r>
              <a:rPr lang="en-US" sz="2000" dirty="0" err="1"/>
              <a:t>safemode</a:t>
            </a:r>
            <a:r>
              <a:rPr lang="en-US" sz="2000" dirty="0"/>
              <a:t>) – 110 sec</a:t>
            </a:r>
          </a:p>
          <a:p>
            <a:pPr marL="0" indent="0">
              <a:buNone/>
            </a:pPr>
            <a:r>
              <a:rPr lang="en-US" sz="2400" dirty="0" smtClean="0"/>
              <a:t>vSphere: add 60s for OS </a:t>
            </a:r>
            <a:r>
              <a:rPr lang="en-US" sz="2400" dirty="0" err="1" smtClean="0"/>
              <a:t>bootup</a:t>
            </a:r>
            <a:r>
              <a:rPr lang="en-US" sz="2400" dirty="0" smtClean="0"/>
              <a:t>.</a:t>
            </a:r>
            <a:endParaRPr lang="en-US" sz="2800" dirty="0"/>
          </a:p>
          <a:p>
            <a:pPr marL="398463" lvl="1" indent="0" algn="ctr">
              <a:buNone/>
            </a:pPr>
            <a:endParaRPr lang="en-US" sz="2800" dirty="0"/>
          </a:p>
        </p:txBody>
      </p:sp>
      <p:sp>
        <p:nvSpPr>
          <p:cNvPr id="37892" name="Slide Number Placeholder 3"/>
          <p:cNvSpPr>
            <a:spLocks noGrp="1"/>
          </p:cNvSpPr>
          <p:nvPr>
            <p:ph type="sldNum" sz="quarter" idx="12"/>
          </p:nvPr>
        </p:nvSpPr>
        <p:spPr>
          <a:prstGeom prst="rect">
            <a:avLst/>
          </a:prstGeom>
          <a:noFill/>
        </p:spPr>
        <p:txBody>
          <a:bodyPr/>
          <a:lstStyle/>
          <a:p>
            <a:fld id="{75858B90-B613-404F-9CEF-CA607B6B1FFD}" type="slidenum">
              <a:rPr lang="en-US"/>
              <a:pPr/>
              <a:t>20</a:t>
            </a:fld>
            <a:endParaRPr lang="en-US" dirty="0"/>
          </a:p>
        </p:txBody>
      </p:sp>
      <p:sp>
        <p:nvSpPr>
          <p:cNvPr id="2" name="Rectangle 1"/>
          <p:cNvSpPr/>
          <p:nvPr/>
        </p:nvSpPr>
        <p:spPr>
          <a:xfrm>
            <a:off x="0" y="5748897"/>
            <a:ext cx="9058426" cy="592470"/>
          </a:xfrm>
          <a:prstGeom prst="rect">
            <a:avLst/>
          </a:prstGeom>
        </p:spPr>
        <p:txBody>
          <a:bodyPr wrap="square">
            <a:spAutoFit/>
          </a:bodyPr>
          <a:lstStyle/>
          <a:p>
            <a:pPr marL="398463" lvl="1">
              <a:lnSpc>
                <a:spcPct val="130000"/>
              </a:lnSpc>
              <a:spcBef>
                <a:spcPct val="20000"/>
              </a:spcBef>
            </a:pPr>
            <a:r>
              <a:rPr lang="en-US" sz="2600" i="1" dirty="0">
                <a:solidFill>
                  <a:schemeClr val="accent3">
                    <a:lumMod val="75000"/>
                  </a:schemeClr>
                </a:solidFill>
                <a:latin typeface="Arial"/>
              </a:rPr>
              <a:t>Cold Failover is good enough for small/medium clusters </a:t>
            </a:r>
          </a:p>
        </p:txBody>
      </p:sp>
    </p:spTree>
    <p:extLst>
      <p:ext uri="{BB962C8B-B14F-4D97-AF65-F5344CB8AC3E}">
        <p14:creationId xmlns:p14="http://schemas.microsoft.com/office/powerpoint/2010/main" val="30163865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Stack”: IPC client</a:t>
            </a:r>
            <a:endParaRPr lang="en-GB" dirty="0"/>
          </a:p>
        </p:txBody>
      </p:sp>
      <p:sp>
        <p:nvSpPr>
          <p:cNvPr id="3" name="Text Placeholder 2"/>
          <p:cNvSpPr>
            <a:spLocks noGrp="1"/>
          </p:cNvSpPr>
          <p:nvPr>
            <p:ph type="body" sz="quarter" idx="11"/>
          </p:nvPr>
        </p:nvSpPr>
        <p:spPr>
          <a:xfrm>
            <a:off x="457200" y="1165225"/>
            <a:ext cx="8229600" cy="3476844"/>
          </a:xfrm>
        </p:spPr>
        <p:txBody>
          <a:bodyPr/>
          <a:lstStyle/>
          <a:p>
            <a:pPr marL="0" indent="0">
              <a:buNone/>
            </a:pPr>
            <a:r>
              <a:rPr lang="en-GB" dirty="0" smtClean="0"/>
              <a:t>Configurable retry &amp; time </a:t>
            </a:r>
            <a:r>
              <a:rPr lang="en-GB" dirty="0"/>
              <a:t>to </a:t>
            </a:r>
            <a:r>
              <a:rPr lang="en-GB" dirty="0" smtClean="0"/>
              <a:t>block</a:t>
            </a:r>
          </a:p>
          <a:p>
            <a:pPr marL="398463" lvl="1" indent="0">
              <a:buNone/>
            </a:pPr>
            <a:r>
              <a:rPr lang="en-GB" sz="2200" dirty="0" err="1" smtClean="0">
                <a:latin typeface="Lucida Console"/>
                <a:cs typeface="Lucida Console"/>
              </a:rPr>
              <a:t>ipc.client.connect.max.retries</a:t>
            </a:r>
            <a:r>
              <a:rPr lang="en-GB" sz="2200" dirty="0">
                <a:latin typeface="Lucida Console"/>
                <a:cs typeface="Lucida Console"/>
              </a:rPr>
              <a:t/>
            </a:r>
            <a:br>
              <a:rPr lang="en-GB" sz="2200" dirty="0">
                <a:latin typeface="Lucida Console"/>
                <a:cs typeface="Lucida Console"/>
              </a:rPr>
            </a:br>
            <a:r>
              <a:rPr lang="en-GB" sz="2200" dirty="0" err="1" smtClean="0">
                <a:latin typeface="Lucida Console"/>
                <a:cs typeface="Lucida Console"/>
              </a:rPr>
              <a:t>dfs.client.retry.policy.enabled</a:t>
            </a:r>
            <a:endParaRPr lang="en-GB" sz="2200" dirty="0" smtClean="0">
              <a:latin typeface="Lucida Console"/>
              <a:cs typeface="Lucida Console"/>
            </a:endParaRPr>
          </a:p>
          <a:p>
            <a:pPr marL="0" indent="0">
              <a:buNone/>
            </a:pPr>
            <a:endParaRPr lang="en-GB" dirty="0" smtClean="0"/>
          </a:p>
          <a:p>
            <a:pPr marL="514350" indent="-514350">
              <a:buFont typeface="+mj-lt"/>
              <a:buAutoNum type="arabicPeriod"/>
            </a:pPr>
            <a:r>
              <a:rPr lang="en-GB" dirty="0" smtClean="0"/>
              <a:t>Set in core-</a:t>
            </a:r>
            <a:r>
              <a:rPr lang="en-GB" dirty="0" err="1" smtClean="0"/>
              <a:t>site.xml</a:t>
            </a:r>
            <a:r>
              <a:rPr lang="en-GB" dirty="0" smtClean="0"/>
              <a:t> for automatic pickup.</a:t>
            </a:r>
            <a:br>
              <a:rPr lang="en-GB" dirty="0" smtClean="0"/>
            </a:br>
            <a:endParaRPr lang="en-GB" dirty="0" smtClean="0"/>
          </a:p>
          <a:p>
            <a:pPr marL="514350" indent="-514350">
              <a:buFont typeface="+mj-lt"/>
              <a:buAutoNum type="arabicPeriod"/>
            </a:pPr>
            <a:r>
              <a:rPr lang="en-GB" dirty="0" smtClean="0"/>
              <a:t>Failure-aware applications can tune/disable</a:t>
            </a:r>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21</a:t>
            </a:fld>
            <a:endParaRPr lang="en-US" dirty="0"/>
          </a:p>
        </p:txBody>
      </p:sp>
      <p:sp>
        <p:nvSpPr>
          <p:cNvPr id="5" name="Rectangle 4"/>
          <p:cNvSpPr/>
          <p:nvPr/>
        </p:nvSpPr>
        <p:spPr>
          <a:xfrm>
            <a:off x="457200" y="5723023"/>
            <a:ext cx="8229600" cy="523220"/>
          </a:xfrm>
          <a:prstGeom prst="rect">
            <a:avLst/>
          </a:prstGeom>
        </p:spPr>
        <p:txBody>
          <a:bodyPr wrap="square">
            <a:spAutoFit/>
          </a:bodyPr>
          <a:lstStyle/>
          <a:p>
            <a:pPr lvl="0" algn="ctr">
              <a:spcBef>
                <a:spcPct val="20000"/>
              </a:spcBef>
              <a:buClr>
                <a:srgbClr val="69BE28"/>
              </a:buClr>
            </a:pPr>
            <a:r>
              <a:rPr lang="en-GB" sz="2800" i="1" dirty="0" smtClean="0">
                <a:solidFill>
                  <a:prstClr val="black"/>
                </a:solidFill>
                <a:latin typeface="Arial"/>
                <a:cs typeface="Arial"/>
              </a:rPr>
              <a:t>Blocking works </a:t>
            </a:r>
            <a:r>
              <a:rPr lang="en-GB" sz="2800" i="1" dirty="0">
                <a:solidFill>
                  <a:prstClr val="black"/>
                </a:solidFill>
                <a:latin typeface="Arial"/>
                <a:cs typeface="Arial"/>
              </a:rPr>
              <a:t>for </a:t>
            </a:r>
            <a:r>
              <a:rPr lang="en-GB" sz="2800" i="1" dirty="0" smtClean="0">
                <a:solidFill>
                  <a:prstClr val="black"/>
                </a:solidFill>
                <a:latin typeface="Arial"/>
                <a:cs typeface="Arial"/>
              </a:rPr>
              <a:t>most clients</a:t>
            </a:r>
            <a:endParaRPr lang="en-GB" sz="2800" i="1" dirty="0">
              <a:solidFill>
                <a:prstClr val="black"/>
              </a:solidFill>
              <a:latin typeface="Arial"/>
              <a:cs typeface="Arial"/>
            </a:endParaRPr>
          </a:p>
        </p:txBody>
      </p:sp>
    </p:spTree>
    <p:extLst>
      <p:ext uri="{BB962C8B-B14F-4D97-AF65-F5344CB8AC3E}">
        <p14:creationId xmlns:p14="http://schemas.microsoft.com/office/powerpoint/2010/main" val="22639092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Tracker Resilience</a:t>
            </a:r>
            <a:endParaRPr lang="en-GB" dirty="0"/>
          </a:p>
        </p:txBody>
      </p:sp>
      <p:sp>
        <p:nvSpPr>
          <p:cNvPr id="3" name="Text Placeholder 2"/>
          <p:cNvSpPr>
            <a:spLocks noGrp="1"/>
          </p:cNvSpPr>
          <p:nvPr>
            <p:ph type="body" sz="quarter" idx="11"/>
          </p:nvPr>
        </p:nvSpPr>
        <p:spPr/>
        <p:txBody>
          <a:bodyPr/>
          <a:lstStyle/>
          <a:p>
            <a:r>
              <a:rPr lang="en-GB" dirty="0" smtClean="0"/>
              <a:t>“Safe Mode” </a:t>
            </a:r>
          </a:p>
          <a:p>
            <a:pPr lvl="1"/>
            <a:r>
              <a:rPr lang="en-GB" dirty="0" smtClean="0"/>
              <a:t>rejects new submissions</a:t>
            </a:r>
          </a:p>
          <a:p>
            <a:pPr lvl="1"/>
            <a:r>
              <a:rPr lang="en-GB" dirty="0" smtClean="0"/>
              <a:t>does not fail </a:t>
            </a:r>
            <a:r>
              <a:rPr lang="en-GB" dirty="0" err="1" smtClean="0"/>
              <a:t>ongoing</a:t>
            </a:r>
            <a:r>
              <a:rPr lang="en-GB" dirty="0" smtClean="0"/>
              <a:t> Jobs, blacklist Task Trackers</a:t>
            </a:r>
          </a:p>
          <a:p>
            <a:r>
              <a:rPr lang="en-GB" dirty="0" smtClean="0"/>
              <a:t>FS monitoring and automatic safe mode entry:</a:t>
            </a:r>
            <a:r>
              <a:rPr lang="en-GB" dirty="0"/>
              <a:t/>
            </a:r>
            <a:br>
              <a:rPr lang="en-GB" dirty="0"/>
            </a:br>
            <a:r>
              <a:rPr lang="en-GB" sz="2000" dirty="0" smtClean="0">
                <a:latin typeface="Lucida Console"/>
                <a:cs typeface="Lucida Console"/>
              </a:rPr>
              <a:t> </a:t>
            </a:r>
            <a:r>
              <a:rPr lang="en-GB" sz="2400" dirty="0" err="1" smtClean="0">
                <a:latin typeface="Lucida Console"/>
                <a:cs typeface="Lucida Console"/>
              </a:rPr>
              <a:t>mapreduce.jt.hdfs.monitor.enable</a:t>
            </a:r>
            <a:endParaRPr lang="en-GB" sz="2400" dirty="0" smtClean="0">
              <a:latin typeface="Lucida Console"/>
              <a:cs typeface="Lucida Console"/>
            </a:endParaRPr>
          </a:p>
          <a:p>
            <a:r>
              <a:rPr lang="en-GB" dirty="0" smtClean="0"/>
              <a:t>Queue rebuild on restart</a:t>
            </a:r>
            <a:br>
              <a:rPr lang="en-GB" dirty="0" smtClean="0"/>
            </a:br>
            <a:r>
              <a:rPr lang="en-GB" sz="2400" dirty="0" smtClean="0">
                <a:latin typeface="Lucida Console"/>
                <a:cs typeface="Lucida Console"/>
              </a:rPr>
              <a:t> </a:t>
            </a:r>
            <a:r>
              <a:rPr lang="en-GB" sz="2400" dirty="0" err="1" smtClean="0">
                <a:latin typeface="Lucida Console"/>
                <a:cs typeface="Lucida Console"/>
              </a:rPr>
              <a:t>mapreduce.jt.hdfs.monitor.enable</a:t>
            </a:r>
            <a:endParaRPr lang="en-GB" sz="2400" dirty="0" smtClean="0"/>
          </a:p>
          <a:p>
            <a:r>
              <a:rPr lang="en-GB" dirty="0" smtClean="0"/>
              <a:t>Job Submission Client to retry:</a:t>
            </a:r>
            <a:br>
              <a:rPr lang="en-GB" dirty="0" smtClean="0"/>
            </a:br>
            <a:r>
              <a:rPr lang="en-GB" dirty="0" smtClean="0"/>
              <a:t> </a:t>
            </a:r>
            <a:r>
              <a:rPr lang="en-GB" sz="2400" dirty="0" err="1" smtClean="0">
                <a:latin typeface="Lucida Console"/>
                <a:cs typeface="Lucida Console"/>
              </a:rPr>
              <a:t>mapreduce.jobclient.retry.policy.enabled</a:t>
            </a:r>
            <a:r>
              <a:rPr lang="en-GB" dirty="0" smtClean="0"/>
              <a:t> </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22</a:t>
            </a:fld>
            <a:endParaRPr lang="en-US" dirty="0"/>
          </a:p>
        </p:txBody>
      </p:sp>
    </p:spTree>
    <p:extLst>
      <p:ext uri="{BB962C8B-B14F-4D97-AF65-F5344CB8AC3E}">
        <p14:creationId xmlns:p14="http://schemas.microsoft.com/office/powerpoint/2010/main" val="19408826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full stack functionality</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23</a:t>
            </a:fld>
            <a:endParaRPr lang="en-US" dirty="0"/>
          </a:p>
        </p:txBody>
      </p:sp>
      <p:sp>
        <p:nvSpPr>
          <p:cNvPr id="6" name="Text Placeholder 5"/>
          <p:cNvSpPr>
            <a:spLocks noGrp="1"/>
          </p:cNvSpPr>
          <p:nvPr>
            <p:ph type="body" sz="quarter" idx="11"/>
          </p:nvPr>
        </p:nvSpPr>
        <p:spPr>
          <a:xfrm>
            <a:off x="457200" y="1165225"/>
            <a:ext cx="8229600" cy="4002361"/>
          </a:xfrm>
        </p:spPr>
        <p:txBody>
          <a:bodyPr/>
          <a:lstStyle/>
          <a:p>
            <a:pPr marL="514350" indent="-514350">
              <a:buFont typeface="+mj-lt"/>
              <a:buAutoNum type="arabicPeriod"/>
            </a:pPr>
            <a:r>
              <a:rPr lang="en-GB" dirty="0" smtClean="0"/>
              <a:t>Run existing test suites against a cluster being killed repeatedly: MapReduce, HBase, Pig</a:t>
            </a:r>
            <a:br>
              <a:rPr lang="en-GB" dirty="0" smtClean="0"/>
            </a:br>
            <a:endParaRPr lang="en-GB" dirty="0" smtClean="0"/>
          </a:p>
          <a:p>
            <a:pPr marL="514350" indent="-514350">
              <a:buFont typeface="+mj-lt"/>
              <a:buAutoNum type="arabicPeriod"/>
            </a:pPr>
            <a:r>
              <a:rPr lang="en-GB" dirty="0" smtClean="0"/>
              <a:t>Specific test jobs performing DFS operations from inside MapReduce jobs to stress MR layer</a:t>
            </a:r>
          </a:p>
          <a:p>
            <a:endParaRPr lang="en-GB" dirty="0"/>
          </a:p>
          <a:p>
            <a:pPr marL="0" indent="0">
              <a:buNone/>
            </a:pPr>
            <a:r>
              <a:rPr lang="en-GB" dirty="0" smtClean="0"/>
              <a:t>Results: </a:t>
            </a:r>
          </a:p>
          <a:p>
            <a:pPr marL="398463" lvl="1" indent="0">
              <a:buNone/>
            </a:pPr>
            <a:r>
              <a:rPr lang="en-GB" sz="2800" dirty="0"/>
              <a:t>NN outages did not cause </a:t>
            </a:r>
            <a:r>
              <a:rPr lang="en-GB" sz="2800" dirty="0" smtClean="0"/>
              <a:t>failures</a:t>
            </a:r>
          </a:p>
          <a:p>
            <a:pPr marL="398463" lvl="1" indent="0">
              <a:buNone/>
            </a:pPr>
            <a:r>
              <a:rPr lang="en-GB" sz="2800" dirty="0" smtClean="0"/>
              <a:t>two unrelated bugs in HDFS were found; </a:t>
            </a:r>
            <a:endParaRPr lang="en-GB" sz="2800" dirty="0"/>
          </a:p>
        </p:txBody>
      </p:sp>
    </p:spTree>
    <p:extLst>
      <p:ext uri="{BB962C8B-B14F-4D97-AF65-F5344CB8AC3E}">
        <p14:creationId xmlns:p14="http://schemas.microsoft.com/office/powerpoint/2010/main" val="34102798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Putting it all together: Demo</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24</a:t>
            </a:fld>
            <a:endParaRPr lang="en-US" dirty="0"/>
          </a:p>
        </p:txBody>
      </p:sp>
      <p:pic>
        <p:nvPicPr>
          <p:cNvPr id="2" name="Picture 1" descr="Screen Shot 2012-09-06 at 23.0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15" y="1339156"/>
            <a:ext cx="7344908" cy="4484582"/>
          </a:xfrm>
          <a:prstGeom prst="rect">
            <a:avLst/>
          </a:prstGeom>
        </p:spPr>
      </p:pic>
    </p:spTree>
    <p:extLst>
      <p:ext uri="{BB962C8B-B14F-4D97-AF65-F5344CB8AC3E}">
        <p14:creationId xmlns:p14="http://schemas.microsoft.com/office/powerpoint/2010/main" val="6085089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vSphere versus RedHat HA</a:t>
            </a:r>
            <a:endParaRPr lang="en-GB" dirty="0"/>
          </a:p>
        </p:txBody>
      </p:sp>
      <p:sp>
        <p:nvSpPr>
          <p:cNvPr id="3" name="Text Placeholder 2"/>
          <p:cNvSpPr>
            <a:spLocks noGrp="1"/>
          </p:cNvSpPr>
          <p:nvPr>
            <p:ph type="body" sz="quarter" idx="11"/>
          </p:nvPr>
        </p:nvSpPr>
        <p:spPr>
          <a:xfrm>
            <a:off x="457200" y="1165225"/>
            <a:ext cx="8229600" cy="4054913"/>
          </a:xfrm>
        </p:spPr>
        <p:txBody>
          <a:bodyPr/>
          <a:lstStyle/>
          <a:p>
            <a:pPr marL="0" indent="0">
              <a:buNone/>
            </a:pPr>
            <a:r>
              <a:rPr lang="en-GB" dirty="0" smtClean="0"/>
              <a:t>vSphere ideal for small clusters</a:t>
            </a:r>
          </a:p>
          <a:p>
            <a:pPr lvl="1"/>
            <a:r>
              <a:rPr lang="en-GB" dirty="0" smtClean="0"/>
              <a:t>one VM/service</a:t>
            </a:r>
          </a:p>
          <a:p>
            <a:pPr lvl="1"/>
            <a:r>
              <a:rPr lang="en-GB" dirty="0" smtClean="0"/>
              <a:t>less physical hosts than service VMs</a:t>
            </a:r>
          </a:p>
          <a:p>
            <a:pPr lvl="1"/>
            <a:r>
              <a:rPr lang="en-GB" dirty="0" smtClean="0"/>
              <a:t>Obvious choice for sites with vSphere HA</a:t>
            </a:r>
            <a:r>
              <a:rPr lang="en-GB" dirty="0"/>
              <a:t/>
            </a:r>
            <a:br>
              <a:rPr lang="en-GB" dirty="0"/>
            </a:br>
            <a:endParaRPr lang="en-GB" dirty="0" smtClean="0"/>
          </a:p>
          <a:p>
            <a:pPr marL="0" indent="0">
              <a:buNone/>
            </a:pPr>
            <a:r>
              <a:rPr lang="en-GB" dirty="0" smtClean="0"/>
              <a:t>RedHat HA great for large clusters</a:t>
            </a:r>
          </a:p>
          <a:p>
            <a:pPr lvl="1"/>
            <a:r>
              <a:rPr lang="en-GB" dirty="0" smtClean="0"/>
              <a:t>turns a series of master nodes into a pool of servers with floating services &amp; IP Addresses</a:t>
            </a:r>
          </a:p>
          <a:p>
            <a:pPr lvl="1"/>
            <a:r>
              <a:rPr lang="en-GB" dirty="0" smtClean="0"/>
              <a:t>downgrades “outages” to “transient events”</a:t>
            </a:r>
          </a:p>
          <a:p>
            <a:pPr marL="0" indent="0">
              <a:buNone/>
            </a:pPr>
            <a:r>
              <a:rPr lang="en-GB" dirty="0"/>
              <a:t>	</a:t>
            </a:r>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25</a:t>
            </a:fld>
            <a:endParaRPr lang="en-US" dirty="0"/>
          </a:p>
        </p:txBody>
      </p:sp>
      <p:sp>
        <p:nvSpPr>
          <p:cNvPr id="5" name="Rectangle 4"/>
          <p:cNvSpPr/>
          <p:nvPr/>
        </p:nvSpPr>
        <p:spPr>
          <a:xfrm>
            <a:off x="457200" y="5696748"/>
            <a:ext cx="8229600" cy="523220"/>
          </a:xfrm>
          <a:prstGeom prst="rect">
            <a:avLst/>
          </a:prstGeom>
        </p:spPr>
        <p:txBody>
          <a:bodyPr wrap="square">
            <a:spAutoFit/>
          </a:bodyPr>
          <a:lstStyle/>
          <a:p>
            <a:pPr lvl="0" algn="ctr">
              <a:spcBef>
                <a:spcPct val="20000"/>
              </a:spcBef>
              <a:buClr>
                <a:srgbClr val="69BE28"/>
              </a:buClr>
            </a:pPr>
            <a:r>
              <a:rPr lang="en-GB" sz="2800" i="1" dirty="0" smtClean="0">
                <a:solidFill>
                  <a:prstClr val="black"/>
                </a:solidFill>
                <a:latin typeface="Arial"/>
                <a:cs typeface="Arial"/>
              </a:rPr>
              <a:t>Consider RedHat HA for all large clusters</a:t>
            </a:r>
            <a:endParaRPr lang="en-GB" sz="2800" i="1" dirty="0">
              <a:solidFill>
                <a:prstClr val="black"/>
              </a:solidFill>
              <a:latin typeface="Arial"/>
              <a:cs typeface="Arial"/>
            </a:endParaRPr>
          </a:p>
        </p:txBody>
      </p:sp>
    </p:spTree>
    <p:extLst>
      <p:ext uri="{BB962C8B-B14F-4D97-AF65-F5344CB8AC3E}">
        <p14:creationId xmlns:p14="http://schemas.microsoft.com/office/powerpoint/2010/main" val="38343235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HA in Hadoop HDFS 2</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r>
              <a:rPr lang="en-US" smtClean="0"/>
              <a:t>Page </a:t>
            </a:r>
            <a:fld id="{BE3614C6-9B97-DA43-9EC2-F206459474B6}" type="slidenum">
              <a:rPr lang="en-US" smtClean="0"/>
              <a:pPr>
                <a:defRPr/>
              </a:pPr>
              <a:t>26</a:t>
            </a:fld>
            <a:endParaRPr lang="en-US" dirty="0"/>
          </a:p>
        </p:txBody>
      </p:sp>
    </p:spTree>
    <p:extLst>
      <p:ext uri="{BB962C8B-B14F-4D97-AF65-F5344CB8AC3E}">
        <p14:creationId xmlns:p14="http://schemas.microsoft.com/office/powerpoint/2010/main" val="6031767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ounded Rectangle 304"/>
          <p:cNvSpPr/>
          <p:nvPr/>
        </p:nvSpPr>
        <p:spPr>
          <a:xfrm>
            <a:off x="71205" y="1031801"/>
            <a:ext cx="1468398" cy="4067768"/>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27</a:t>
            </a:fld>
            <a:endParaRPr lang="en-US" dirty="0"/>
          </a:p>
        </p:txBody>
      </p:sp>
      <p:sp>
        <p:nvSpPr>
          <p:cNvPr id="207" name="Rounded Rectangle 206"/>
          <p:cNvSpPr/>
          <p:nvPr/>
        </p:nvSpPr>
        <p:spPr>
          <a:xfrm>
            <a:off x="6502147" y="1545249"/>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17" name="Rounded Rectangle 216"/>
          <p:cNvSpPr/>
          <p:nvPr/>
        </p:nvSpPr>
        <p:spPr>
          <a:xfrm>
            <a:off x="6506501" y="3803642"/>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59" name="Can 258"/>
          <p:cNvSpPr/>
          <p:nvPr/>
        </p:nvSpPr>
        <p:spPr>
          <a:xfrm>
            <a:off x="3610244" y="2904894"/>
            <a:ext cx="482387" cy="283663"/>
          </a:xfrm>
          <a:prstGeom prst="can">
            <a:avLst>
              <a:gd name="adj" fmla="val 50000"/>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9" name="Rounded Rectangle 288"/>
          <p:cNvSpPr/>
          <p:nvPr/>
        </p:nvSpPr>
        <p:spPr>
          <a:xfrm>
            <a:off x="3392277" y="3803642"/>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GB" sz="1100" dirty="0" smtClean="0"/>
              <a:t>NN</a:t>
            </a:r>
            <a:endParaRPr lang="en-GB" sz="1100" dirty="0"/>
          </a:p>
        </p:txBody>
      </p:sp>
      <p:sp>
        <p:nvSpPr>
          <p:cNvPr id="299" name="Rounded Rectangle 298"/>
          <p:cNvSpPr/>
          <p:nvPr/>
        </p:nvSpPr>
        <p:spPr>
          <a:xfrm>
            <a:off x="3392277" y="1545249"/>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GB" sz="1100" dirty="0" smtClean="0"/>
              <a:t>NN</a:t>
            </a:r>
            <a:endParaRPr lang="en-GB" sz="1100" dirty="0"/>
          </a:p>
        </p:txBody>
      </p:sp>
      <p:sp>
        <p:nvSpPr>
          <p:cNvPr id="357" name="TextBox 356"/>
          <p:cNvSpPr txBox="1"/>
          <p:nvPr/>
        </p:nvSpPr>
        <p:spPr>
          <a:xfrm>
            <a:off x="7381675" y="0"/>
            <a:ext cx="1754645" cy="408192"/>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GB" dirty="0" smtClean="0">
                <a:solidFill>
                  <a:schemeClr val="tx1">
                    <a:lumMod val="65000"/>
                    <a:lumOff val="35000"/>
                  </a:schemeClr>
                </a:solidFill>
                <a:latin typeface="+mn-lt"/>
                <a:ea typeface="+mn-ea"/>
                <a:cs typeface="+mn-cs"/>
              </a:rPr>
              <a:t>Hadoop 2.0 HA</a:t>
            </a:r>
            <a:endParaRPr kumimoji="0" lang="en-GB" sz="1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5" name="TextBox 4"/>
          <p:cNvSpPr txBox="1"/>
          <p:nvPr/>
        </p:nvSpPr>
        <p:spPr>
          <a:xfrm>
            <a:off x="4426752" y="1625310"/>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IP1</a:t>
            </a:r>
          </a:p>
        </p:txBody>
      </p:sp>
      <p:sp>
        <p:nvSpPr>
          <p:cNvPr id="142" name="TextBox 141"/>
          <p:cNvSpPr txBox="1"/>
          <p:nvPr/>
        </p:nvSpPr>
        <p:spPr>
          <a:xfrm>
            <a:off x="4361002" y="4139896"/>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IP2</a:t>
            </a:r>
          </a:p>
        </p:txBody>
      </p:sp>
      <p:sp>
        <p:nvSpPr>
          <p:cNvPr id="145" name="Rectangle 144"/>
          <p:cNvSpPr/>
          <p:nvPr/>
        </p:nvSpPr>
        <p:spPr>
          <a:xfrm>
            <a:off x="3263253" y="1377816"/>
            <a:ext cx="1189066" cy="1102114"/>
          </a:xfrm>
          <a:prstGeom prst="rect">
            <a:avLst/>
          </a:prstGeom>
          <a:solidFill>
            <a:srgbClr val="FF0000">
              <a:alpha val="26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46" name="Rectangle 145"/>
          <p:cNvSpPr/>
          <p:nvPr/>
        </p:nvSpPr>
        <p:spPr>
          <a:xfrm>
            <a:off x="3562622" y="1625310"/>
            <a:ext cx="668604" cy="261610"/>
          </a:xfrm>
          <a:prstGeom prst="rect">
            <a:avLst/>
          </a:prstGeom>
          <a:noFill/>
        </p:spPr>
        <p:txBody>
          <a:bodyPr wrap="square">
            <a:spAutoFit/>
          </a:bodyPr>
          <a:lstStyle/>
          <a:p>
            <a:pPr lvl="0" algn="ctr"/>
            <a:r>
              <a:rPr lang="en-GB" sz="1100" b="1" dirty="0" smtClean="0">
                <a:solidFill>
                  <a:srgbClr val="1E1E1E"/>
                </a:solidFill>
                <a:latin typeface="Arial"/>
                <a:ea typeface="+mn-ea"/>
                <a:cs typeface="+mn-cs"/>
              </a:rPr>
              <a:t>Active</a:t>
            </a:r>
            <a:endParaRPr lang="en-GB" sz="1100" b="1" dirty="0">
              <a:solidFill>
                <a:srgbClr val="1E1E1E"/>
              </a:solidFill>
              <a:latin typeface="Arial"/>
              <a:ea typeface="+mn-ea"/>
              <a:cs typeface="+mn-cs"/>
            </a:endParaRPr>
          </a:p>
        </p:txBody>
      </p:sp>
      <p:sp>
        <p:nvSpPr>
          <p:cNvPr id="234" name="TextBox 233"/>
          <p:cNvSpPr txBox="1"/>
          <p:nvPr/>
        </p:nvSpPr>
        <p:spPr>
          <a:xfrm>
            <a:off x="1539603" y="5798699"/>
            <a:ext cx="5842072" cy="263577"/>
          </a:xfrm>
          <a:prstGeom prst="rect">
            <a:avLst/>
          </a:prstGeom>
        </p:spPr>
        <p:txBody>
          <a:bodyPr vert="horz" wrap="non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400" b="0" i="0" u="none" strike="noStrike" kern="1200" cap="none" spc="0" normalizeH="0" baseline="0" noProof="0" dirty="0" smtClean="0">
                <a:ln>
                  <a:noFill/>
                </a:ln>
                <a:solidFill>
                  <a:schemeClr val="bg1">
                    <a:lumMod val="75000"/>
                    <a:lumOff val="25000"/>
                  </a:schemeClr>
                </a:solidFill>
                <a:effectLst/>
                <a:uLnTx/>
                <a:uFillTx/>
                <a:latin typeface="+mn-lt"/>
                <a:ea typeface="+mn-ea"/>
                <a:cs typeface="+mn-cs"/>
              </a:rPr>
              <a:t>Block reports to both</a:t>
            </a:r>
            <a:r>
              <a:rPr kumimoji="0" lang="en-GB" sz="1400" b="0" i="0" u="none" strike="noStrike" kern="1200" cap="none" spc="0" normalizeH="0" noProof="0" dirty="0" smtClean="0">
                <a:ln>
                  <a:noFill/>
                </a:ln>
                <a:solidFill>
                  <a:schemeClr val="bg1">
                    <a:lumMod val="75000"/>
                    <a:lumOff val="25000"/>
                  </a:schemeClr>
                </a:solidFill>
                <a:effectLst/>
                <a:uLnTx/>
                <a:uFillTx/>
                <a:latin typeface="+mn-lt"/>
                <a:ea typeface="+mn-ea"/>
                <a:cs typeface="+mn-cs"/>
              </a:rPr>
              <a:t> NNs; Failure Controllers &amp; Zookeeper co-ordinate</a:t>
            </a:r>
            <a:endParaRPr kumimoji="0" lang="en-GB" sz="1400" b="0" i="0" u="none" strike="noStrike" kern="1200" cap="none" spc="0" normalizeH="0" baseline="0" noProof="0" dirty="0" smtClean="0">
              <a:ln>
                <a:noFill/>
              </a:ln>
              <a:solidFill>
                <a:schemeClr val="bg1">
                  <a:lumMod val="75000"/>
                  <a:lumOff val="25000"/>
                </a:schemeClr>
              </a:solidFill>
              <a:effectLst/>
              <a:uLnTx/>
              <a:uFillTx/>
              <a:latin typeface="+mn-lt"/>
              <a:ea typeface="+mn-ea"/>
              <a:cs typeface="+mn-cs"/>
            </a:endParaRPr>
          </a:p>
        </p:txBody>
      </p:sp>
      <p:cxnSp>
        <p:nvCxnSpPr>
          <p:cNvPr id="7" name="Straight Connector 6"/>
          <p:cNvCxnSpPr/>
          <p:nvPr/>
        </p:nvCxnSpPr>
        <p:spPr>
          <a:xfrm flipH="1">
            <a:off x="3851437" y="3188557"/>
            <a:ext cx="1" cy="6150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flipV="1">
            <a:off x="3851437" y="2217757"/>
            <a:ext cx="1" cy="687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a:stCxn id="207" idx="1"/>
          </p:cNvCxnSpPr>
          <p:nvPr/>
        </p:nvCxnSpPr>
        <p:spPr>
          <a:xfrm flipH="1" flipV="1">
            <a:off x="4310597" y="1876086"/>
            <a:ext cx="2191550" cy="5417"/>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207" idx="1"/>
            <a:endCxn id="289" idx="3"/>
          </p:cNvCxnSpPr>
          <p:nvPr/>
        </p:nvCxnSpPr>
        <p:spPr>
          <a:xfrm flipH="1">
            <a:off x="4310597" y="1881503"/>
            <a:ext cx="2191550" cy="2258393"/>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a:stCxn id="217" idx="1"/>
            <a:endCxn id="299" idx="3"/>
          </p:cNvCxnSpPr>
          <p:nvPr/>
        </p:nvCxnSpPr>
        <p:spPr>
          <a:xfrm flipH="1" flipV="1">
            <a:off x="4310597" y="1881503"/>
            <a:ext cx="2195904" cy="2258393"/>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217" idx="1"/>
            <a:endCxn id="289" idx="3"/>
          </p:cNvCxnSpPr>
          <p:nvPr/>
        </p:nvCxnSpPr>
        <p:spPr>
          <a:xfrm flipH="1">
            <a:off x="4310597" y="4139896"/>
            <a:ext cx="2195904" cy="0"/>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3" name="Curved Connector 272"/>
          <p:cNvCxnSpPr>
            <a:stCxn id="299" idx="0"/>
            <a:endCxn id="207" idx="0"/>
          </p:cNvCxnSpPr>
          <p:nvPr/>
        </p:nvCxnSpPr>
        <p:spPr>
          <a:xfrm rot="5400000" flipH="1" flipV="1">
            <a:off x="5405392" y="-8706"/>
            <a:ext cx="12700" cy="3107910"/>
          </a:xfrm>
          <a:prstGeom prst="curvedConnector3">
            <a:avLst>
              <a:gd name="adj1" fmla="val 1800000"/>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299" idx="0"/>
            <a:endCxn id="217" idx="0"/>
          </p:cNvCxnSpPr>
          <p:nvPr/>
        </p:nvCxnSpPr>
        <p:spPr>
          <a:xfrm rot="16200000" flipH="1">
            <a:off x="4278372" y="1118313"/>
            <a:ext cx="2258393" cy="3112264"/>
          </a:xfrm>
          <a:prstGeom prst="curvedConnector3">
            <a:avLst>
              <a:gd name="adj1" fmla="val -10122"/>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289" idx="2"/>
            <a:endCxn id="217" idx="2"/>
          </p:cNvCxnSpPr>
          <p:nvPr/>
        </p:nvCxnSpPr>
        <p:spPr>
          <a:xfrm rot="16200000" flipH="1">
            <a:off x="5407569" y="2920018"/>
            <a:ext cx="12700" cy="3112264"/>
          </a:xfrm>
          <a:prstGeom prst="curvedConnector3">
            <a:avLst>
              <a:gd name="adj1" fmla="val 1800000"/>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8" name="Curved Connector 277"/>
          <p:cNvCxnSpPr>
            <a:stCxn id="289" idx="2"/>
            <a:endCxn id="207" idx="2"/>
          </p:cNvCxnSpPr>
          <p:nvPr/>
        </p:nvCxnSpPr>
        <p:spPr>
          <a:xfrm rot="5400000" flipH="1" flipV="1">
            <a:off x="4276195" y="1792999"/>
            <a:ext cx="2258393" cy="3107910"/>
          </a:xfrm>
          <a:prstGeom prst="curvedConnector3">
            <a:avLst>
              <a:gd name="adj1" fmla="val -10122"/>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86" name="Rounded Rectangle 285"/>
          <p:cNvSpPr/>
          <p:nvPr/>
        </p:nvSpPr>
        <p:spPr>
          <a:xfrm>
            <a:off x="1979681" y="3808248"/>
            <a:ext cx="995391" cy="6708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GB" sz="1200" dirty="0" smtClean="0"/>
              <a:t>Failure-</a:t>
            </a:r>
            <a:br>
              <a:rPr lang="en-GB" sz="1200" dirty="0" smtClean="0"/>
            </a:br>
            <a:r>
              <a:rPr lang="en-GB" sz="1200" dirty="0" smtClean="0"/>
              <a:t>Controller</a:t>
            </a:r>
            <a:endParaRPr lang="en-GB" sz="1200" dirty="0"/>
          </a:p>
        </p:txBody>
      </p:sp>
      <p:sp>
        <p:nvSpPr>
          <p:cNvPr id="297" name="Rounded Rectangle 296"/>
          <p:cNvSpPr/>
          <p:nvPr/>
        </p:nvSpPr>
        <p:spPr>
          <a:xfrm>
            <a:off x="1979681" y="1549940"/>
            <a:ext cx="995391" cy="6708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GB" sz="1200" dirty="0" smtClean="0"/>
              <a:t>Failure-</a:t>
            </a:r>
            <a:br>
              <a:rPr lang="en-GB" sz="1200" dirty="0" smtClean="0"/>
            </a:br>
            <a:r>
              <a:rPr lang="en-GB" sz="1200" dirty="0" smtClean="0"/>
              <a:t>Controller</a:t>
            </a:r>
            <a:endParaRPr lang="en-GB" sz="1200" dirty="0"/>
          </a:p>
        </p:txBody>
      </p:sp>
      <p:cxnSp>
        <p:nvCxnSpPr>
          <p:cNvPr id="53" name="Straight Arrow Connector 52"/>
          <p:cNvCxnSpPr>
            <a:stCxn id="297" idx="3"/>
            <a:endCxn id="299" idx="1"/>
          </p:cNvCxnSpPr>
          <p:nvPr/>
        </p:nvCxnSpPr>
        <p:spPr>
          <a:xfrm flipV="1">
            <a:off x="2975072" y="1881503"/>
            <a:ext cx="417205" cy="3842"/>
          </a:xfrm>
          <a:prstGeom prst="straightConnector1">
            <a:avLst/>
          </a:prstGeom>
          <a:ln>
            <a:solidFill>
              <a:srgbClr val="FFA954"/>
            </a:solidFill>
            <a:tailEnd type="arrow"/>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a:stCxn id="286" idx="3"/>
            <a:endCxn id="289" idx="1"/>
          </p:cNvCxnSpPr>
          <p:nvPr/>
        </p:nvCxnSpPr>
        <p:spPr>
          <a:xfrm flipV="1">
            <a:off x="2975072" y="4139896"/>
            <a:ext cx="417205" cy="3757"/>
          </a:xfrm>
          <a:prstGeom prst="straightConnector1">
            <a:avLst/>
          </a:prstGeom>
          <a:ln>
            <a:solidFill>
              <a:srgbClr val="FFA954"/>
            </a:solidFill>
            <a:tailEnd type="arrow"/>
          </a:ln>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327413" y="1256282"/>
            <a:ext cx="932631" cy="672591"/>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bg2"/>
                </a:solidFill>
              </a:rPr>
              <a:t>Zoo-</a:t>
            </a:r>
            <a:br>
              <a:rPr lang="en-GB" sz="1200" dirty="0" smtClean="0">
                <a:solidFill>
                  <a:schemeClr val="bg2"/>
                </a:solidFill>
              </a:rPr>
            </a:br>
            <a:r>
              <a:rPr lang="en-GB" sz="1200" dirty="0" smtClean="0">
                <a:solidFill>
                  <a:schemeClr val="bg2"/>
                </a:solidFill>
              </a:rPr>
              <a:t>Keeper</a:t>
            </a:r>
            <a:endParaRPr lang="en-GB" sz="1200" dirty="0">
              <a:solidFill>
                <a:schemeClr val="bg2"/>
              </a:solidFill>
            </a:endParaRPr>
          </a:p>
        </p:txBody>
      </p:sp>
      <p:sp>
        <p:nvSpPr>
          <p:cNvPr id="303" name="Rounded Rectangle 302"/>
          <p:cNvSpPr/>
          <p:nvPr/>
        </p:nvSpPr>
        <p:spPr>
          <a:xfrm>
            <a:off x="327413" y="2753712"/>
            <a:ext cx="932631" cy="672591"/>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FFFFFF"/>
                </a:solidFill>
              </a:rPr>
              <a:t>Zoo-</a:t>
            </a:r>
            <a:br>
              <a:rPr lang="en-GB" sz="1200" dirty="0" smtClean="0">
                <a:solidFill>
                  <a:srgbClr val="FFFFFF"/>
                </a:solidFill>
              </a:rPr>
            </a:br>
            <a:r>
              <a:rPr lang="en-GB" sz="1200" dirty="0" smtClean="0">
                <a:solidFill>
                  <a:srgbClr val="FFFFFF"/>
                </a:solidFill>
              </a:rPr>
              <a:t>Keeper</a:t>
            </a:r>
            <a:endParaRPr lang="en-GB" sz="1200" dirty="0">
              <a:solidFill>
                <a:srgbClr val="FFFFFF"/>
              </a:solidFill>
            </a:endParaRPr>
          </a:p>
        </p:txBody>
      </p:sp>
      <p:sp>
        <p:nvSpPr>
          <p:cNvPr id="304" name="Rounded Rectangle 303"/>
          <p:cNvSpPr/>
          <p:nvPr/>
        </p:nvSpPr>
        <p:spPr>
          <a:xfrm>
            <a:off x="327413" y="4251142"/>
            <a:ext cx="932631" cy="672591"/>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FFFFFF"/>
                </a:solidFill>
              </a:rPr>
              <a:t>Zoo-</a:t>
            </a:r>
            <a:br>
              <a:rPr lang="en-GB" sz="1200" dirty="0" smtClean="0">
                <a:solidFill>
                  <a:srgbClr val="FFFFFF"/>
                </a:solidFill>
              </a:rPr>
            </a:br>
            <a:r>
              <a:rPr lang="en-GB" sz="1200" dirty="0" smtClean="0">
                <a:solidFill>
                  <a:srgbClr val="FFFFFF"/>
                </a:solidFill>
              </a:rPr>
              <a:t>Keeper</a:t>
            </a:r>
            <a:endParaRPr lang="en-GB" sz="1200" dirty="0">
              <a:solidFill>
                <a:srgbClr val="FFFFFF"/>
              </a:solidFill>
            </a:endParaRPr>
          </a:p>
        </p:txBody>
      </p:sp>
      <p:sp>
        <p:nvSpPr>
          <p:cNvPr id="317" name="Rectangle 316"/>
          <p:cNvSpPr/>
          <p:nvPr/>
        </p:nvSpPr>
        <p:spPr>
          <a:xfrm>
            <a:off x="2132235" y="3808248"/>
            <a:ext cx="746881" cy="261610"/>
          </a:xfrm>
          <a:prstGeom prst="rect">
            <a:avLst/>
          </a:prstGeom>
          <a:noFill/>
        </p:spPr>
        <p:txBody>
          <a:bodyPr wrap="square">
            <a:spAutoFit/>
          </a:bodyPr>
          <a:lstStyle/>
          <a:p>
            <a:pPr lvl="0" algn="ctr"/>
            <a:r>
              <a:rPr lang="en-GB" sz="1100" dirty="0" smtClean="0">
                <a:solidFill>
                  <a:srgbClr val="1E1E1E"/>
                </a:solidFill>
                <a:latin typeface="Arial"/>
                <a:ea typeface="+mn-ea"/>
                <a:cs typeface="+mn-cs"/>
              </a:rPr>
              <a:t>Standby</a:t>
            </a:r>
            <a:endParaRPr lang="en-GB" sz="1100" dirty="0">
              <a:solidFill>
                <a:srgbClr val="1E1E1E"/>
              </a:solidFill>
              <a:latin typeface="Arial"/>
              <a:ea typeface="+mn-ea"/>
              <a:cs typeface="+mn-cs"/>
            </a:endParaRPr>
          </a:p>
        </p:txBody>
      </p:sp>
      <p:sp>
        <p:nvSpPr>
          <p:cNvPr id="318" name="Rectangle 317"/>
          <p:cNvSpPr/>
          <p:nvPr/>
        </p:nvSpPr>
        <p:spPr>
          <a:xfrm>
            <a:off x="2132235" y="1549940"/>
            <a:ext cx="652335" cy="261610"/>
          </a:xfrm>
          <a:prstGeom prst="rect">
            <a:avLst/>
          </a:prstGeom>
          <a:noFill/>
        </p:spPr>
        <p:txBody>
          <a:bodyPr wrap="square">
            <a:spAutoFit/>
          </a:bodyPr>
          <a:lstStyle/>
          <a:p>
            <a:pPr lvl="0" algn="ctr"/>
            <a:r>
              <a:rPr lang="en-GB" sz="1100" b="1" dirty="0" smtClean="0">
                <a:solidFill>
                  <a:srgbClr val="1E1E1E"/>
                </a:solidFill>
                <a:latin typeface="Arial"/>
                <a:ea typeface="+mn-ea"/>
                <a:cs typeface="+mn-cs"/>
              </a:rPr>
              <a:t>Active</a:t>
            </a:r>
            <a:endParaRPr lang="en-GB" sz="1100" b="1" dirty="0">
              <a:solidFill>
                <a:srgbClr val="1E1E1E"/>
              </a:solidFill>
              <a:latin typeface="Arial"/>
              <a:ea typeface="+mn-ea"/>
              <a:cs typeface="+mn-cs"/>
            </a:endParaRPr>
          </a:p>
        </p:txBody>
      </p:sp>
      <p:sp>
        <p:nvSpPr>
          <p:cNvPr id="321" name="Rectangle 320"/>
          <p:cNvSpPr/>
          <p:nvPr/>
        </p:nvSpPr>
        <p:spPr>
          <a:xfrm>
            <a:off x="3562622" y="3810054"/>
            <a:ext cx="655907" cy="261610"/>
          </a:xfrm>
          <a:prstGeom prst="rect">
            <a:avLst/>
          </a:prstGeom>
          <a:noFill/>
        </p:spPr>
        <p:txBody>
          <a:bodyPr wrap="square">
            <a:spAutoFit/>
          </a:bodyPr>
          <a:lstStyle/>
          <a:p>
            <a:pPr lvl="0" algn="ctr"/>
            <a:r>
              <a:rPr lang="en-GB" sz="1100" b="1" dirty="0" smtClean="0">
                <a:solidFill>
                  <a:srgbClr val="1E1E1E"/>
                </a:solidFill>
                <a:latin typeface="Arial"/>
                <a:ea typeface="+mn-ea"/>
                <a:cs typeface="+mn-cs"/>
              </a:rPr>
              <a:t>Active</a:t>
            </a:r>
            <a:endParaRPr lang="en-GB" sz="1100" b="1" dirty="0">
              <a:solidFill>
                <a:srgbClr val="1E1E1E"/>
              </a:solidFill>
              <a:latin typeface="Arial"/>
              <a:ea typeface="+mn-ea"/>
              <a:cs typeface="+mn-cs"/>
            </a:endParaRPr>
          </a:p>
        </p:txBody>
      </p:sp>
      <p:cxnSp>
        <p:nvCxnSpPr>
          <p:cNvPr id="322" name="Straight Arrow Connector 321"/>
          <p:cNvCxnSpPr/>
          <p:nvPr/>
        </p:nvCxnSpPr>
        <p:spPr>
          <a:xfrm flipH="1">
            <a:off x="2975072" y="2037745"/>
            <a:ext cx="440078" cy="0"/>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3" name="Straight Arrow Connector 322"/>
          <p:cNvCxnSpPr/>
          <p:nvPr/>
        </p:nvCxnSpPr>
        <p:spPr>
          <a:xfrm flipH="1">
            <a:off x="2952199" y="4251142"/>
            <a:ext cx="440078" cy="0"/>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26" name="Rectangle 325"/>
          <p:cNvSpPr/>
          <p:nvPr/>
        </p:nvSpPr>
        <p:spPr>
          <a:xfrm>
            <a:off x="3484345" y="3809223"/>
            <a:ext cx="746881" cy="261610"/>
          </a:xfrm>
          <a:prstGeom prst="rect">
            <a:avLst/>
          </a:prstGeom>
          <a:noFill/>
        </p:spPr>
        <p:txBody>
          <a:bodyPr wrap="square">
            <a:spAutoFit/>
          </a:bodyPr>
          <a:lstStyle/>
          <a:p>
            <a:pPr lvl="0" algn="ctr"/>
            <a:r>
              <a:rPr lang="en-GB" sz="1100" dirty="0" smtClean="0">
                <a:solidFill>
                  <a:srgbClr val="1E1E1E"/>
                </a:solidFill>
                <a:latin typeface="Arial"/>
                <a:ea typeface="+mn-ea"/>
                <a:cs typeface="+mn-cs"/>
              </a:rPr>
              <a:t>Standby</a:t>
            </a:r>
            <a:endParaRPr lang="en-GB" sz="1100" dirty="0">
              <a:solidFill>
                <a:srgbClr val="1E1E1E"/>
              </a:solidFill>
              <a:latin typeface="Arial"/>
              <a:ea typeface="+mn-ea"/>
              <a:cs typeface="+mn-cs"/>
            </a:endParaRPr>
          </a:p>
        </p:txBody>
      </p:sp>
      <p:sp>
        <p:nvSpPr>
          <p:cNvPr id="131" name="Rectangle 130"/>
          <p:cNvSpPr/>
          <p:nvPr/>
        </p:nvSpPr>
        <p:spPr>
          <a:xfrm>
            <a:off x="2132235" y="1549940"/>
            <a:ext cx="746881" cy="261610"/>
          </a:xfrm>
          <a:prstGeom prst="rect">
            <a:avLst/>
          </a:prstGeom>
          <a:noFill/>
        </p:spPr>
        <p:txBody>
          <a:bodyPr wrap="square">
            <a:spAutoFit/>
          </a:bodyPr>
          <a:lstStyle/>
          <a:p>
            <a:pPr lvl="0" algn="ctr"/>
            <a:r>
              <a:rPr lang="en-GB" sz="1100" dirty="0" smtClean="0">
                <a:solidFill>
                  <a:srgbClr val="1E1E1E"/>
                </a:solidFill>
                <a:latin typeface="Arial"/>
                <a:ea typeface="+mn-ea"/>
                <a:cs typeface="+mn-cs"/>
              </a:rPr>
              <a:t>Standby</a:t>
            </a:r>
            <a:endParaRPr lang="en-GB" sz="1100" dirty="0">
              <a:solidFill>
                <a:srgbClr val="1E1E1E"/>
              </a:solidFill>
              <a:latin typeface="Arial"/>
              <a:ea typeface="+mn-ea"/>
              <a:cs typeface="+mn-cs"/>
            </a:endParaRPr>
          </a:p>
        </p:txBody>
      </p:sp>
      <p:sp>
        <p:nvSpPr>
          <p:cNvPr id="319" name="Rectangle 318"/>
          <p:cNvSpPr/>
          <p:nvPr/>
        </p:nvSpPr>
        <p:spPr>
          <a:xfrm>
            <a:off x="2132235" y="3802232"/>
            <a:ext cx="652335" cy="261610"/>
          </a:xfrm>
          <a:prstGeom prst="rect">
            <a:avLst/>
          </a:prstGeom>
          <a:noFill/>
        </p:spPr>
        <p:txBody>
          <a:bodyPr wrap="square">
            <a:spAutoFit/>
          </a:bodyPr>
          <a:lstStyle/>
          <a:p>
            <a:pPr lvl="0" algn="ctr"/>
            <a:r>
              <a:rPr lang="en-GB" sz="1100" b="1" dirty="0" smtClean="0">
                <a:solidFill>
                  <a:srgbClr val="1E1E1E"/>
                </a:solidFill>
                <a:latin typeface="Arial"/>
                <a:ea typeface="+mn-ea"/>
                <a:cs typeface="+mn-cs"/>
              </a:rPr>
              <a:t>Active</a:t>
            </a:r>
            <a:endParaRPr lang="en-GB" sz="1100" b="1" dirty="0">
              <a:solidFill>
                <a:srgbClr val="1E1E1E"/>
              </a:solidFill>
              <a:latin typeface="Arial"/>
              <a:ea typeface="+mn-ea"/>
              <a:cs typeface="+mn-cs"/>
            </a:endParaRPr>
          </a:p>
        </p:txBody>
      </p:sp>
      <p:cxnSp>
        <p:nvCxnSpPr>
          <p:cNvPr id="3" name="Straight Arrow Connector 2"/>
          <p:cNvCxnSpPr>
            <a:endCxn id="297" idx="1"/>
          </p:cNvCxnSpPr>
          <p:nvPr/>
        </p:nvCxnSpPr>
        <p:spPr>
          <a:xfrm>
            <a:off x="1539603" y="1881503"/>
            <a:ext cx="440078" cy="3842"/>
          </a:xfrm>
          <a:prstGeom prst="straightConnector1">
            <a:avLst/>
          </a:prstGeom>
          <a:ln>
            <a:solidFill>
              <a:schemeClr val="accent3">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286" idx="1"/>
          </p:cNvCxnSpPr>
          <p:nvPr/>
        </p:nvCxnSpPr>
        <p:spPr>
          <a:xfrm>
            <a:off x="1539603" y="4143653"/>
            <a:ext cx="440078" cy="0"/>
          </a:xfrm>
          <a:prstGeom prst="straightConnector1">
            <a:avLst/>
          </a:prstGeom>
          <a:ln>
            <a:solidFill>
              <a:schemeClr val="accent3">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61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
                                        <p:tgtEl>
                                          <p:spTgt spid="322"/>
                                        </p:tgtEl>
                                      </p:cBhvr>
                                    </p:animEffect>
                                    <p:set>
                                      <p:cBhvr>
                                        <p:cTn id="9" dur="1" fill="hold">
                                          <p:stCondLst>
                                            <p:cond delay="499"/>
                                          </p:stCondLst>
                                        </p:cTn>
                                        <p:tgtEl>
                                          <p:spTgt spid="3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0" nodeType="clickEffect">
                                  <p:stCondLst>
                                    <p:cond delay="0"/>
                                  </p:stCondLst>
                                  <p:childTnLst>
                                    <p:animEffect transition="out" filter="dissolve">
                                      <p:cBhvr>
                                        <p:cTn id="13" dur="500"/>
                                        <p:tgtEl>
                                          <p:spTgt spid="146"/>
                                        </p:tgtEl>
                                      </p:cBhvr>
                                    </p:animEffect>
                                    <p:set>
                                      <p:cBhvr>
                                        <p:cTn id="14" dur="1" fill="hold">
                                          <p:stCondLst>
                                            <p:cond delay="499"/>
                                          </p:stCondLst>
                                        </p:cTn>
                                        <p:tgtEl>
                                          <p:spTgt spid="146"/>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318"/>
                                        </p:tgtEl>
                                      </p:cBhvr>
                                    </p:animEffect>
                                    <p:set>
                                      <p:cBhvr>
                                        <p:cTn id="17" dur="1" fill="hold">
                                          <p:stCondLst>
                                            <p:cond delay="499"/>
                                          </p:stCondLst>
                                        </p:cTn>
                                        <p:tgtEl>
                                          <p:spTgt spid="318"/>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319"/>
                                        </p:tgtEl>
                                        <p:attrNameLst>
                                          <p:attrName>style.visibility</p:attrName>
                                        </p:attrNameLst>
                                      </p:cBhvr>
                                      <p:to>
                                        <p:strVal val="visible"/>
                                      </p:to>
                                    </p:set>
                                    <p:animEffect transition="in" filter="dissolve">
                                      <p:cBhvr>
                                        <p:cTn id="20" dur="500"/>
                                        <p:tgtEl>
                                          <p:spTgt spid="31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21"/>
                                        </p:tgtEl>
                                        <p:attrNameLst>
                                          <p:attrName>style.visibility</p:attrName>
                                        </p:attrNameLst>
                                      </p:cBhvr>
                                      <p:to>
                                        <p:strVal val="visible"/>
                                      </p:to>
                                    </p:set>
                                    <p:animEffect transition="in" filter="dissolve">
                                      <p:cBhvr>
                                        <p:cTn id="23" dur="500"/>
                                        <p:tgtEl>
                                          <p:spTgt spid="321"/>
                                        </p:tgtEl>
                                      </p:cBhvr>
                                    </p:animEffect>
                                  </p:childTnLst>
                                </p:cTn>
                              </p:par>
                              <p:par>
                                <p:cTn id="24" presetID="9" presetClass="exit" presetSubtype="0" fill="hold" grpId="0" nodeType="withEffect">
                                  <p:stCondLst>
                                    <p:cond delay="0"/>
                                  </p:stCondLst>
                                  <p:childTnLst>
                                    <p:animEffect transition="out" filter="dissolve">
                                      <p:cBhvr>
                                        <p:cTn id="25" dur="500"/>
                                        <p:tgtEl>
                                          <p:spTgt spid="317"/>
                                        </p:tgtEl>
                                      </p:cBhvr>
                                    </p:animEffect>
                                    <p:set>
                                      <p:cBhvr>
                                        <p:cTn id="26" dur="1" fill="hold">
                                          <p:stCondLst>
                                            <p:cond delay="499"/>
                                          </p:stCondLst>
                                        </p:cTn>
                                        <p:tgtEl>
                                          <p:spTgt spid="317"/>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dissolve">
                                      <p:cBhvr>
                                        <p:cTn id="29" dur="500"/>
                                        <p:tgtEl>
                                          <p:spTgt spid="184"/>
                                        </p:tgtEl>
                                      </p:cBhvr>
                                    </p:animEffect>
                                  </p:childTnLst>
                                </p:cTn>
                              </p:par>
                              <p:par>
                                <p:cTn id="30" presetID="9" presetClass="entr" presetSubtype="0" fill="hold" nodeType="withEffect">
                                  <p:stCondLst>
                                    <p:cond delay="0"/>
                                  </p:stCondLst>
                                  <p:childTnLst>
                                    <p:set>
                                      <p:cBhvr>
                                        <p:cTn id="31" dur="1" fill="hold">
                                          <p:stCondLst>
                                            <p:cond delay="0"/>
                                          </p:stCondLst>
                                        </p:cTn>
                                        <p:tgtEl>
                                          <p:spTgt spid="278"/>
                                        </p:tgtEl>
                                        <p:attrNameLst>
                                          <p:attrName>style.visibility</p:attrName>
                                        </p:attrNameLst>
                                      </p:cBhvr>
                                      <p:to>
                                        <p:strVal val="visible"/>
                                      </p:to>
                                    </p:set>
                                    <p:animEffect transition="in" filter="dissolve">
                                      <p:cBhvr>
                                        <p:cTn id="32" dur="500"/>
                                        <p:tgtEl>
                                          <p:spTgt spid="278"/>
                                        </p:tgtEl>
                                      </p:cBhvr>
                                    </p:animEffect>
                                  </p:childTnLst>
                                </p:cTn>
                              </p:par>
                              <p:par>
                                <p:cTn id="33" presetID="9" presetClass="exit" presetSubtype="0" fill="hold" nodeType="withEffect">
                                  <p:stCondLst>
                                    <p:cond delay="0"/>
                                  </p:stCondLst>
                                  <p:childTnLst>
                                    <p:animEffect transition="out" filter="dissolve">
                                      <p:cBhvr>
                                        <p:cTn id="34" dur="500"/>
                                        <p:tgtEl>
                                          <p:spTgt spid="181"/>
                                        </p:tgtEl>
                                      </p:cBhvr>
                                    </p:animEffect>
                                    <p:set>
                                      <p:cBhvr>
                                        <p:cTn id="35" dur="1" fill="hold">
                                          <p:stCondLst>
                                            <p:cond delay="499"/>
                                          </p:stCondLst>
                                        </p:cTn>
                                        <p:tgtEl>
                                          <p:spTgt spid="181"/>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273"/>
                                        </p:tgtEl>
                                      </p:cBhvr>
                                    </p:animEffect>
                                    <p:set>
                                      <p:cBhvr>
                                        <p:cTn id="38" dur="1" fill="hold">
                                          <p:stCondLst>
                                            <p:cond delay="499"/>
                                          </p:stCondLst>
                                        </p:cTn>
                                        <p:tgtEl>
                                          <p:spTgt spid="273"/>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302"/>
                                        </p:tgtEl>
                                        <p:attrNameLst>
                                          <p:attrName>style.visibility</p:attrName>
                                        </p:attrNameLst>
                                      </p:cBhvr>
                                      <p:to>
                                        <p:strVal val="visible"/>
                                      </p:to>
                                    </p:set>
                                    <p:animEffect transition="in" filter="dissolve">
                                      <p:cBhvr>
                                        <p:cTn id="41" dur="500"/>
                                        <p:tgtEl>
                                          <p:spTgt spid="302"/>
                                        </p:tgtEl>
                                      </p:cBhvr>
                                    </p:animEffect>
                                  </p:childTnLst>
                                </p:cTn>
                              </p:par>
                              <p:par>
                                <p:cTn id="42" presetID="9" presetClass="exit" presetSubtype="0" fill="hold" grpId="0" nodeType="withEffect">
                                  <p:stCondLst>
                                    <p:cond delay="0"/>
                                  </p:stCondLst>
                                  <p:childTnLst>
                                    <p:animEffect transition="out" filter="dissolve">
                                      <p:cBhvr>
                                        <p:cTn id="43" dur="500"/>
                                        <p:tgtEl>
                                          <p:spTgt spid="326"/>
                                        </p:tgtEl>
                                      </p:cBhvr>
                                    </p:animEffect>
                                    <p:set>
                                      <p:cBhvr>
                                        <p:cTn id="44" dur="1" fill="hold">
                                          <p:stCondLst>
                                            <p:cond delay="499"/>
                                          </p:stCondLst>
                                        </p:cTn>
                                        <p:tgtEl>
                                          <p:spTgt spid="326"/>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animEffect transition="in" filter="dissolve">
                                      <p:cBhvr>
                                        <p:cTn id="47" dur="500"/>
                                        <p:tgtEl>
                                          <p:spTgt spid="131"/>
                                        </p:tgtEl>
                                      </p:cBhvr>
                                    </p:animEffect>
                                  </p:childTnLst>
                                </p:cTn>
                              </p:par>
                              <p:par>
                                <p:cTn id="48" presetID="1" presetClass="exit" presetSubtype="0" fill="hold" grpId="0" nodeType="withEffect">
                                  <p:stCondLst>
                                    <p:cond delay="0"/>
                                  </p:stCondLst>
                                  <p:childTnLst>
                                    <p:set>
                                      <p:cBhvr>
                                        <p:cTn id="49" dur="1" fill="hold">
                                          <p:stCondLst>
                                            <p:cond delay="0"/>
                                          </p:stCondLst>
                                        </p:cTn>
                                        <p:tgtEl>
                                          <p:spTgt spid="29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145" grpId="0" animBg="1"/>
      <p:bldP spid="146" grpId="0"/>
      <p:bldP spid="317" grpId="0"/>
      <p:bldP spid="318" grpId="0"/>
      <p:bldP spid="321" grpId="0"/>
      <p:bldP spid="326" grpId="0"/>
      <p:bldP spid="131" grpId="0"/>
      <p:bldP spid="3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800" dirty="0" smtClean="0"/>
              <a:t>When will HDFS 2 be ready?</a:t>
            </a:r>
            <a:endParaRPr lang="en-GB" sz="4800" dirty="0"/>
          </a:p>
        </p:txBody>
      </p:sp>
      <p:sp>
        <p:nvSpPr>
          <p:cNvPr id="5" name="Subtitle 4"/>
          <p:cNvSpPr>
            <a:spLocks noGrp="1"/>
          </p:cNvSpPr>
          <p:nvPr>
            <p:ph type="subTitle" idx="1"/>
          </p:nvPr>
        </p:nvSpPr>
        <p:spPr>
          <a:xfrm>
            <a:off x="426916" y="3001941"/>
            <a:ext cx="8259884" cy="1131533"/>
          </a:xfrm>
        </p:spPr>
        <p:txBody>
          <a:bodyPr/>
          <a:lstStyle/>
          <a:p>
            <a:r>
              <a:rPr lang="en-GB" dirty="0" smtClean="0"/>
              <a:t>Moving from alpha to beta</a:t>
            </a:r>
          </a:p>
          <a:p>
            <a:endParaRPr lang="en-GB" dirty="0"/>
          </a:p>
        </p:txBody>
      </p:sp>
      <p:sp>
        <p:nvSpPr>
          <p:cNvPr id="2" name="Slide Number Placeholder 1"/>
          <p:cNvSpPr>
            <a:spLocks noGrp="1"/>
          </p:cNvSpPr>
          <p:nvPr>
            <p:ph type="sldNum" sz="quarter" idx="11"/>
          </p:nvPr>
        </p:nvSpPr>
        <p:spPr/>
        <p:txBody>
          <a:bodyPr/>
          <a:lstStyle/>
          <a:p>
            <a:pPr>
              <a:defRPr/>
            </a:pPr>
            <a:r>
              <a:rPr lang="en-US" smtClean="0"/>
              <a:t>Page </a:t>
            </a:r>
            <a:fld id="{BE3614C6-9B97-DA43-9EC2-F206459474B6}" type="slidenum">
              <a:rPr lang="en-US" smtClean="0"/>
              <a:pPr>
                <a:defRPr/>
              </a:pPr>
              <a:t>28</a:t>
            </a:fld>
            <a:endParaRPr lang="en-US" dirty="0"/>
          </a:p>
        </p:txBody>
      </p:sp>
    </p:spTree>
    <p:extLst>
      <p:ext uri="{BB962C8B-B14F-4D97-AF65-F5344CB8AC3E}">
        <p14:creationId xmlns:p14="http://schemas.microsoft.com/office/powerpoint/2010/main" val="29475619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forward</a:t>
            </a:r>
          </a:p>
        </p:txBody>
      </p:sp>
      <p:sp>
        <p:nvSpPr>
          <p:cNvPr id="3" name="Text Placeholder 2"/>
          <p:cNvSpPr>
            <a:spLocks noGrp="1"/>
          </p:cNvSpPr>
          <p:nvPr>
            <p:ph type="body" sz="quarter" idx="11"/>
          </p:nvPr>
        </p:nvSpPr>
        <p:spPr>
          <a:xfrm>
            <a:off x="457200" y="1165224"/>
            <a:ext cx="8229600" cy="4235561"/>
          </a:xfrm>
        </p:spPr>
        <p:txBody>
          <a:bodyPr/>
          <a:lstStyle/>
          <a:p>
            <a:r>
              <a:rPr lang="en-GB" dirty="0" smtClean="0"/>
              <a:t>Retry policies for all remote client protocols/libraries in the stack.</a:t>
            </a:r>
            <a:br>
              <a:rPr lang="en-GB" dirty="0" smtClean="0"/>
            </a:br>
            <a:endParaRPr lang="en-GB" dirty="0" smtClean="0"/>
          </a:p>
          <a:p>
            <a:r>
              <a:rPr lang="en-GB" dirty="0" smtClean="0"/>
              <a:t>Dynamic (zookeeper?) service lookup</a:t>
            </a:r>
          </a:p>
          <a:p>
            <a:endParaRPr lang="en-GB" dirty="0"/>
          </a:p>
          <a:p>
            <a:r>
              <a:rPr lang="en-GB" dirty="0" smtClean="0"/>
              <a:t>YARN needs HA of Resource Manager, individual MR clusters</a:t>
            </a:r>
          </a:p>
          <a:p>
            <a:endParaRPr lang="en-GB" dirty="0"/>
          </a:p>
          <a:p>
            <a:r>
              <a:rPr lang="en-GB" dirty="0" smtClean="0"/>
              <a:t>“No more Managers”</a:t>
            </a:r>
          </a:p>
          <a:p>
            <a:pPr marL="0" indent="0">
              <a:buNone/>
            </a:pPr>
            <a:endParaRPr lang="en-GB" dirty="0" smtClean="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29</a:t>
            </a:fld>
            <a:endParaRPr lang="en-US" dirty="0"/>
          </a:p>
        </p:txBody>
      </p:sp>
    </p:spTree>
    <p:extLst>
      <p:ext uri="{BB962C8B-B14F-4D97-AF65-F5344CB8AC3E}">
        <p14:creationId xmlns:p14="http://schemas.microsoft.com/office/powerpoint/2010/main" val="349642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0" name="Straight Connector 259"/>
          <p:cNvCxnSpPr>
            <a:stCxn id="259" idx="1"/>
            <a:endCxn id="299" idx="3"/>
          </p:cNvCxnSpPr>
          <p:nvPr/>
        </p:nvCxnSpPr>
        <p:spPr>
          <a:xfrm flipH="1" flipV="1">
            <a:off x="2625527" y="1993002"/>
            <a:ext cx="793718" cy="1066130"/>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3</a:t>
            </a:fld>
            <a:endParaRPr lang="en-US" dirty="0"/>
          </a:p>
        </p:txBody>
      </p:sp>
      <p:grpSp>
        <p:nvGrpSpPr>
          <p:cNvPr id="21" name="Group 20"/>
          <p:cNvGrpSpPr/>
          <p:nvPr/>
        </p:nvGrpSpPr>
        <p:grpSpPr>
          <a:xfrm>
            <a:off x="6951067" y="5256710"/>
            <a:ext cx="1213135" cy="1000235"/>
            <a:chOff x="1715976" y="4127273"/>
            <a:chExt cx="1213135" cy="1000235"/>
          </a:xfrm>
        </p:grpSpPr>
        <p:sp>
          <p:nvSpPr>
            <p:cNvPr id="8" name="Rounded Rectangle 7"/>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9" name="Can 8"/>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an 9"/>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an 10"/>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Can 11"/>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Connector 13"/>
            <p:cNvCxnSpPr>
              <a:stCxn id="12"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0"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951067" y="4057736"/>
            <a:ext cx="1213135" cy="1000235"/>
            <a:chOff x="1715976" y="4127273"/>
            <a:chExt cx="1213135" cy="1000235"/>
          </a:xfrm>
        </p:grpSpPr>
        <p:sp>
          <p:nvSpPr>
            <p:cNvPr id="23" name="Rounded Rectangle 22"/>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4" name="Can 23"/>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an 24"/>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Can 25"/>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Can 26"/>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8" name="Straight Connector 27"/>
            <p:cNvCxnSpPr>
              <a:stCxn id="27"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6"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5"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6946713" y="1659790"/>
            <a:ext cx="1213135" cy="1000235"/>
            <a:chOff x="1715976" y="4127273"/>
            <a:chExt cx="1213135" cy="1000235"/>
          </a:xfrm>
        </p:grpSpPr>
        <p:sp>
          <p:nvSpPr>
            <p:cNvPr id="33" name="Rounded Rectangle 32"/>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34" name="Can 33"/>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Can 34"/>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Can 35"/>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Can 36"/>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8" name="Straight Connector 37"/>
            <p:cNvCxnSpPr>
              <a:stCxn id="37"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6"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5"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4"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6946713" y="2858763"/>
            <a:ext cx="1213135" cy="1000235"/>
            <a:chOff x="1715976" y="4127273"/>
            <a:chExt cx="1213135" cy="1000235"/>
          </a:xfrm>
        </p:grpSpPr>
        <p:sp>
          <p:nvSpPr>
            <p:cNvPr id="43" name="Rounded Rectangle 42"/>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44" name="Can 43"/>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Can 44"/>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Can 45"/>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Can 46"/>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8" name="Straight Connector 47"/>
            <p:cNvCxnSpPr>
              <a:stCxn id="47"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6"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5"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4"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6640329" y="1272313"/>
            <a:ext cx="0" cy="4320651"/>
          </a:xfrm>
          <a:prstGeom prst="line">
            <a:avLst/>
          </a:prstGeom>
        </p:spPr>
        <p:style>
          <a:lnRef idx="2">
            <a:schemeClr val="accent6"/>
          </a:lnRef>
          <a:fillRef idx="0">
            <a:schemeClr val="accent6"/>
          </a:fillRef>
          <a:effectRef idx="1">
            <a:schemeClr val="accent6"/>
          </a:effectRef>
          <a:fontRef idx="minor">
            <a:schemeClr val="tx1"/>
          </a:fontRef>
        </p:style>
      </p:cxnSp>
      <p:cxnSp>
        <p:nvCxnSpPr>
          <p:cNvPr id="62" name="Straight Connector 61"/>
          <p:cNvCxnSpPr>
            <a:stCxn id="33" idx="1"/>
          </p:cNvCxnSpPr>
          <p:nvPr/>
        </p:nvCxnSpPr>
        <p:spPr>
          <a:xfrm flipH="1">
            <a:off x="6640329" y="1996044"/>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43" idx="1"/>
          </p:cNvCxnSpPr>
          <p:nvPr/>
        </p:nvCxnSpPr>
        <p:spPr>
          <a:xfrm flipH="1">
            <a:off x="6640329" y="3195017"/>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0" name="Straight Connector 69"/>
          <p:cNvCxnSpPr>
            <a:stCxn id="23" idx="1"/>
          </p:cNvCxnSpPr>
          <p:nvPr/>
        </p:nvCxnSpPr>
        <p:spPr>
          <a:xfrm flipH="1">
            <a:off x="6640329" y="4393990"/>
            <a:ext cx="4846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3" name="Straight Connector 72"/>
          <p:cNvCxnSpPr>
            <a:stCxn id="8" idx="1"/>
          </p:cNvCxnSpPr>
          <p:nvPr/>
        </p:nvCxnSpPr>
        <p:spPr>
          <a:xfrm flipH="1">
            <a:off x="6640329" y="5592964"/>
            <a:ext cx="484604" cy="0"/>
          </a:xfrm>
          <a:prstGeom prst="line">
            <a:avLst/>
          </a:prstGeom>
        </p:spPr>
        <p:style>
          <a:lnRef idx="2">
            <a:schemeClr val="accent6"/>
          </a:lnRef>
          <a:fillRef idx="0">
            <a:schemeClr val="accent6"/>
          </a:fillRef>
          <a:effectRef idx="1">
            <a:schemeClr val="accent6"/>
          </a:effectRef>
          <a:fontRef idx="minor">
            <a:schemeClr val="tx1"/>
          </a:fontRef>
        </p:style>
      </p:cxnSp>
      <p:sp>
        <p:nvSpPr>
          <p:cNvPr id="76" name="Rounded Rectangle 75"/>
          <p:cNvSpPr/>
          <p:nvPr/>
        </p:nvSpPr>
        <p:spPr>
          <a:xfrm>
            <a:off x="6951066" y="1108148"/>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180" name="Straight Connector 179"/>
          <p:cNvCxnSpPr>
            <a:stCxn id="76" idx="1"/>
          </p:cNvCxnSpPr>
          <p:nvPr/>
        </p:nvCxnSpPr>
        <p:spPr>
          <a:xfrm flipH="1">
            <a:off x="6640330" y="1272313"/>
            <a:ext cx="310736"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186" name="Group 185"/>
          <p:cNvGrpSpPr/>
          <p:nvPr/>
        </p:nvGrpSpPr>
        <p:grpSpPr>
          <a:xfrm>
            <a:off x="4820538" y="5256710"/>
            <a:ext cx="1213135" cy="1000235"/>
            <a:chOff x="1715976" y="4127273"/>
            <a:chExt cx="1213135" cy="1000235"/>
          </a:xfrm>
        </p:grpSpPr>
        <p:sp>
          <p:nvSpPr>
            <p:cNvPr id="187" name="Rounded Rectangle 18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88" name="Can 18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Can 18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0" name="Can 18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Can 19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2" name="Straight Connector 191"/>
            <p:cNvCxnSpPr>
              <a:stCxn id="19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9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8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8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6" name="Group 195"/>
          <p:cNvGrpSpPr/>
          <p:nvPr/>
        </p:nvGrpSpPr>
        <p:grpSpPr>
          <a:xfrm>
            <a:off x="4820538" y="4057736"/>
            <a:ext cx="1213135" cy="1000235"/>
            <a:chOff x="1715976" y="4127273"/>
            <a:chExt cx="1213135" cy="1000235"/>
          </a:xfrm>
        </p:grpSpPr>
        <p:sp>
          <p:nvSpPr>
            <p:cNvPr id="197" name="Rounded Rectangle 19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98" name="Can 19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Can 19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Can 19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Can 20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2" name="Straight Connector 201"/>
            <p:cNvCxnSpPr>
              <a:stCxn id="20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20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a:stCxn id="19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9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4816184" y="1659790"/>
            <a:ext cx="1213135" cy="1000235"/>
            <a:chOff x="1715976" y="4127273"/>
            <a:chExt cx="1213135" cy="1000235"/>
          </a:xfrm>
        </p:grpSpPr>
        <p:sp>
          <p:nvSpPr>
            <p:cNvPr id="207" name="Rounded Rectangle 20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08" name="Can 20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9" name="Can 20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0" name="Can 20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1" name="Can 21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12" name="Straight Connector 211"/>
            <p:cNvCxnSpPr>
              <a:stCxn id="21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3" name="Straight Connector 212"/>
            <p:cNvCxnSpPr>
              <a:stCxn id="21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20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20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6" name="Group 215"/>
          <p:cNvGrpSpPr/>
          <p:nvPr/>
        </p:nvGrpSpPr>
        <p:grpSpPr>
          <a:xfrm>
            <a:off x="4816184" y="2858763"/>
            <a:ext cx="1213135" cy="1000235"/>
            <a:chOff x="1715976" y="4127273"/>
            <a:chExt cx="1213135" cy="1000235"/>
          </a:xfrm>
        </p:grpSpPr>
        <p:sp>
          <p:nvSpPr>
            <p:cNvPr id="217" name="Rounded Rectangle 21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18" name="Can 21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Can 21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Can 21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1" name="Can 22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2" name="Straight Connector 221"/>
            <p:cNvCxnSpPr>
              <a:stCxn id="22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2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1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1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6" name="Straight Connector 225"/>
          <p:cNvCxnSpPr/>
          <p:nvPr/>
        </p:nvCxnSpPr>
        <p:spPr>
          <a:xfrm>
            <a:off x="4509800" y="1272313"/>
            <a:ext cx="0" cy="4320651"/>
          </a:xfrm>
          <a:prstGeom prst="line">
            <a:avLst/>
          </a:prstGeom>
        </p:spPr>
        <p:style>
          <a:lnRef idx="2">
            <a:schemeClr val="accent6"/>
          </a:lnRef>
          <a:fillRef idx="0">
            <a:schemeClr val="accent6"/>
          </a:fillRef>
          <a:effectRef idx="1">
            <a:schemeClr val="accent6"/>
          </a:effectRef>
          <a:fontRef idx="minor">
            <a:schemeClr val="tx1"/>
          </a:fontRef>
        </p:style>
      </p:cxnSp>
      <p:cxnSp>
        <p:nvCxnSpPr>
          <p:cNvPr id="227" name="Straight Connector 226"/>
          <p:cNvCxnSpPr>
            <a:stCxn id="207" idx="1"/>
          </p:cNvCxnSpPr>
          <p:nvPr/>
        </p:nvCxnSpPr>
        <p:spPr>
          <a:xfrm flipH="1">
            <a:off x="4509800" y="1996044"/>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9" name="Straight Connector 228"/>
          <p:cNvCxnSpPr>
            <a:stCxn id="197" idx="1"/>
          </p:cNvCxnSpPr>
          <p:nvPr/>
        </p:nvCxnSpPr>
        <p:spPr>
          <a:xfrm flipH="1">
            <a:off x="4509800" y="4393990"/>
            <a:ext cx="4846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0" name="Straight Connector 229"/>
          <p:cNvCxnSpPr>
            <a:stCxn id="187" idx="1"/>
          </p:cNvCxnSpPr>
          <p:nvPr/>
        </p:nvCxnSpPr>
        <p:spPr>
          <a:xfrm flipH="1">
            <a:off x="4509800" y="5592964"/>
            <a:ext cx="484604" cy="0"/>
          </a:xfrm>
          <a:prstGeom prst="line">
            <a:avLst/>
          </a:prstGeom>
        </p:spPr>
        <p:style>
          <a:lnRef idx="2">
            <a:schemeClr val="accent6"/>
          </a:lnRef>
          <a:fillRef idx="0">
            <a:schemeClr val="accent6"/>
          </a:fillRef>
          <a:effectRef idx="1">
            <a:schemeClr val="accent6"/>
          </a:effectRef>
          <a:fontRef idx="minor">
            <a:schemeClr val="tx1"/>
          </a:fontRef>
        </p:style>
      </p:cxnSp>
      <p:sp>
        <p:nvSpPr>
          <p:cNvPr id="231" name="Rounded Rectangle 230"/>
          <p:cNvSpPr/>
          <p:nvPr/>
        </p:nvSpPr>
        <p:spPr>
          <a:xfrm>
            <a:off x="4820537" y="1108148"/>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232" name="Straight Connector 231"/>
          <p:cNvCxnSpPr>
            <a:stCxn id="231" idx="1"/>
          </p:cNvCxnSpPr>
          <p:nvPr/>
        </p:nvCxnSpPr>
        <p:spPr>
          <a:xfrm flipH="1">
            <a:off x="4509801" y="1272313"/>
            <a:ext cx="310736" cy="0"/>
          </a:xfrm>
          <a:prstGeom prst="line">
            <a:avLst/>
          </a:prstGeom>
        </p:spPr>
        <p:style>
          <a:lnRef idx="2">
            <a:schemeClr val="accent6"/>
          </a:lnRef>
          <a:fillRef idx="0">
            <a:schemeClr val="accent6"/>
          </a:fillRef>
          <a:effectRef idx="1">
            <a:schemeClr val="accent6"/>
          </a:effectRef>
          <a:fontRef idx="minor">
            <a:schemeClr val="tx1"/>
          </a:fontRef>
        </p:style>
      </p:cxnSp>
      <p:sp>
        <p:nvSpPr>
          <p:cNvPr id="233" name="Rounded Rectangle 232"/>
          <p:cNvSpPr/>
          <p:nvPr/>
        </p:nvSpPr>
        <p:spPr>
          <a:xfrm>
            <a:off x="4052098" y="344462"/>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Switch</a:t>
            </a:r>
            <a:endParaRPr lang="en-GB" sz="1200" dirty="0"/>
          </a:p>
        </p:txBody>
      </p:sp>
      <p:grpSp>
        <p:nvGrpSpPr>
          <p:cNvPr id="287" name="Group 286"/>
          <p:cNvGrpSpPr/>
          <p:nvPr/>
        </p:nvGrpSpPr>
        <p:grpSpPr>
          <a:xfrm>
            <a:off x="1707204" y="5253668"/>
            <a:ext cx="918320" cy="1000235"/>
            <a:chOff x="2014021" y="5108225"/>
            <a:chExt cx="918320" cy="1000235"/>
          </a:xfrm>
        </p:grpSpPr>
        <p:sp>
          <p:nvSpPr>
            <p:cNvPr id="235" name="Rounded Rectangle 234"/>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(Job Tracker)</a:t>
              </a:r>
              <a:endParaRPr lang="en-GB" sz="1100" dirty="0"/>
            </a:p>
            <a:p>
              <a:pPr algn="ctr"/>
              <a:endParaRPr lang="en-GB" sz="1200" dirty="0"/>
            </a:p>
          </p:txBody>
        </p:sp>
        <p:sp>
          <p:nvSpPr>
            <p:cNvPr id="238" name="Can 237"/>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1" name="Straight Connector 24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9" name="Can 258"/>
          <p:cNvSpPr/>
          <p:nvPr/>
        </p:nvSpPr>
        <p:spPr>
          <a:xfrm>
            <a:off x="3178051" y="3059132"/>
            <a:ext cx="482387" cy="283663"/>
          </a:xfrm>
          <a:prstGeom prst="can">
            <a:avLst>
              <a:gd name="adj" fmla="val 50000"/>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4" name="Straight Connector 273"/>
          <p:cNvCxnSpPr/>
          <p:nvPr/>
        </p:nvCxnSpPr>
        <p:spPr>
          <a:xfrm>
            <a:off x="1222600" y="1269271"/>
            <a:ext cx="0" cy="4320651"/>
          </a:xfrm>
          <a:prstGeom prst="line">
            <a:avLst/>
          </a:prstGeom>
        </p:spPr>
        <p:style>
          <a:lnRef idx="2">
            <a:schemeClr val="accent6"/>
          </a:lnRef>
          <a:fillRef idx="0">
            <a:schemeClr val="accent6"/>
          </a:fillRef>
          <a:effectRef idx="1">
            <a:schemeClr val="accent6"/>
          </a:effectRef>
          <a:fontRef idx="minor">
            <a:schemeClr val="tx1"/>
          </a:fontRef>
        </p:style>
      </p:cxnSp>
      <p:cxnSp>
        <p:nvCxnSpPr>
          <p:cNvPr id="275" name="Straight Connector 274"/>
          <p:cNvCxnSpPr/>
          <p:nvPr/>
        </p:nvCxnSpPr>
        <p:spPr>
          <a:xfrm flipH="1">
            <a:off x="1222600" y="1993002"/>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6" name="Straight Connector 275"/>
          <p:cNvCxnSpPr>
            <a:stCxn id="293" idx="1"/>
          </p:cNvCxnSpPr>
          <p:nvPr/>
        </p:nvCxnSpPr>
        <p:spPr>
          <a:xfrm flipH="1">
            <a:off x="1230875" y="4390948"/>
            <a:ext cx="47633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7" name="Straight Connector 276"/>
          <p:cNvCxnSpPr>
            <a:stCxn id="293" idx="1"/>
          </p:cNvCxnSpPr>
          <p:nvPr/>
        </p:nvCxnSpPr>
        <p:spPr>
          <a:xfrm flipH="1">
            <a:off x="1222600" y="4390948"/>
            <a:ext cx="48460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8" name="Straight Connector 277"/>
          <p:cNvCxnSpPr>
            <a:stCxn id="235" idx="1"/>
          </p:cNvCxnSpPr>
          <p:nvPr/>
        </p:nvCxnSpPr>
        <p:spPr>
          <a:xfrm flipH="1">
            <a:off x="1222600" y="5589922"/>
            <a:ext cx="484604" cy="0"/>
          </a:xfrm>
          <a:prstGeom prst="line">
            <a:avLst/>
          </a:prstGeom>
        </p:spPr>
        <p:style>
          <a:lnRef idx="2">
            <a:schemeClr val="accent6"/>
          </a:lnRef>
          <a:fillRef idx="0">
            <a:schemeClr val="accent6"/>
          </a:fillRef>
          <a:effectRef idx="1">
            <a:schemeClr val="accent6"/>
          </a:effectRef>
          <a:fontRef idx="minor">
            <a:schemeClr val="tx1"/>
          </a:fontRef>
        </p:style>
      </p:cxnSp>
      <p:sp>
        <p:nvSpPr>
          <p:cNvPr id="279" name="Rounded Rectangle 278"/>
          <p:cNvSpPr/>
          <p:nvPr/>
        </p:nvSpPr>
        <p:spPr>
          <a:xfrm>
            <a:off x="1533337" y="1105106"/>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280" name="Straight Connector 279"/>
          <p:cNvCxnSpPr>
            <a:stCxn id="279" idx="1"/>
          </p:cNvCxnSpPr>
          <p:nvPr/>
        </p:nvCxnSpPr>
        <p:spPr>
          <a:xfrm flipH="1">
            <a:off x="1222601" y="1269271"/>
            <a:ext cx="310736"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288" name="Group 287"/>
          <p:cNvGrpSpPr/>
          <p:nvPr/>
        </p:nvGrpSpPr>
        <p:grpSpPr>
          <a:xfrm>
            <a:off x="1707206" y="2855721"/>
            <a:ext cx="918320" cy="1000235"/>
            <a:chOff x="2014021" y="5108225"/>
            <a:chExt cx="918320" cy="1000235"/>
          </a:xfrm>
        </p:grpSpPr>
        <p:sp>
          <p:nvSpPr>
            <p:cNvPr id="289" name="Rounded Rectangle 288"/>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290" name="Can 289"/>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91" name="Straight Connector 29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2" name="Group 291"/>
          <p:cNvGrpSpPr/>
          <p:nvPr/>
        </p:nvGrpSpPr>
        <p:grpSpPr>
          <a:xfrm>
            <a:off x="1707205" y="4054694"/>
            <a:ext cx="918320" cy="1000235"/>
            <a:chOff x="2014021" y="5108225"/>
            <a:chExt cx="918320" cy="1000235"/>
          </a:xfrm>
        </p:grpSpPr>
        <p:sp>
          <p:nvSpPr>
            <p:cNvPr id="293" name="Rounded Rectangle 292"/>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2ary Name Node</a:t>
              </a:r>
              <a:endParaRPr lang="en-GB" sz="1100" dirty="0"/>
            </a:p>
          </p:txBody>
        </p:sp>
        <p:sp>
          <p:nvSpPr>
            <p:cNvPr id="294" name="Can 293"/>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95" name="Straight Connector 294"/>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8" name="Group 297"/>
          <p:cNvGrpSpPr/>
          <p:nvPr/>
        </p:nvGrpSpPr>
        <p:grpSpPr>
          <a:xfrm>
            <a:off x="1707207" y="1656748"/>
            <a:ext cx="918320" cy="1000235"/>
            <a:chOff x="2014021" y="5108225"/>
            <a:chExt cx="918320" cy="1000235"/>
          </a:xfrm>
        </p:grpSpPr>
        <p:sp>
          <p:nvSpPr>
            <p:cNvPr id="299" name="Rounded Rectangle 298"/>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Name </a:t>
              </a:r>
              <a:r>
                <a:rPr lang="en-GB" sz="1100" dirty="0" smtClean="0"/>
                <a:t>Node</a:t>
              </a:r>
              <a:endParaRPr lang="en-GB" sz="1100" dirty="0"/>
            </a:p>
          </p:txBody>
        </p:sp>
        <p:sp>
          <p:nvSpPr>
            <p:cNvPr id="300" name="Can 299"/>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01" name="Straight Connector 30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02" name="Straight Connector 301"/>
          <p:cNvCxnSpPr/>
          <p:nvPr/>
        </p:nvCxnSpPr>
        <p:spPr>
          <a:xfrm flipH="1">
            <a:off x="1222600" y="3200964"/>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06" name="Straight Connector 305"/>
          <p:cNvCxnSpPr>
            <a:stCxn id="259" idx="2"/>
            <a:endCxn id="289" idx="3"/>
          </p:cNvCxnSpPr>
          <p:nvPr/>
        </p:nvCxnSpPr>
        <p:spPr>
          <a:xfrm flipH="1" flipV="1">
            <a:off x="2625526" y="3191975"/>
            <a:ext cx="552525" cy="8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a:stCxn id="259" idx="3"/>
            <a:endCxn id="293" idx="3"/>
          </p:cNvCxnSpPr>
          <p:nvPr/>
        </p:nvCxnSpPr>
        <p:spPr>
          <a:xfrm flipH="1">
            <a:off x="2625525" y="3342795"/>
            <a:ext cx="793720" cy="10481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Elbow Connector 322"/>
          <p:cNvCxnSpPr>
            <a:stCxn id="233" idx="3"/>
            <a:endCxn id="76" idx="0"/>
          </p:cNvCxnSpPr>
          <p:nvPr/>
        </p:nvCxnSpPr>
        <p:spPr>
          <a:xfrm>
            <a:off x="5260879" y="508627"/>
            <a:ext cx="2294578" cy="599521"/>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324" name="Elbow Connector 323"/>
          <p:cNvCxnSpPr>
            <a:stCxn id="231" idx="0"/>
            <a:endCxn id="233" idx="2"/>
          </p:cNvCxnSpPr>
          <p:nvPr/>
        </p:nvCxnSpPr>
        <p:spPr>
          <a:xfrm rot="16200000" flipV="1">
            <a:off x="4823031" y="506250"/>
            <a:ext cx="435356" cy="768439"/>
          </a:xfrm>
          <a:prstGeom prst="bentConnector3">
            <a:avLst>
              <a:gd name="adj1" fmla="val 50000"/>
            </a:avLst>
          </a:prstGeom>
        </p:spPr>
        <p:style>
          <a:lnRef idx="2">
            <a:schemeClr val="accent4"/>
          </a:lnRef>
          <a:fillRef idx="0">
            <a:schemeClr val="accent4"/>
          </a:fillRef>
          <a:effectRef idx="1">
            <a:schemeClr val="accent4"/>
          </a:effectRef>
          <a:fontRef idx="minor">
            <a:schemeClr val="tx1"/>
          </a:fontRef>
        </p:style>
      </p:cxnSp>
      <p:cxnSp>
        <p:nvCxnSpPr>
          <p:cNvPr id="327" name="Elbow Connector 326"/>
          <p:cNvCxnSpPr>
            <a:stCxn id="233" idx="1"/>
            <a:endCxn id="279" idx="0"/>
          </p:cNvCxnSpPr>
          <p:nvPr/>
        </p:nvCxnSpPr>
        <p:spPr>
          <a:xfrm rot="10800000" flipV="1">
            <a:off x="2137728" y="508626"/>
            <a:ext cx="1914370" cy="596479"/>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348" name="Straight Connector 347"/>
          <p:cNvCxnSpPr>
            <a:stCxn id="233" idx="0"/>
          </p:cNvCxnSpPr>
          <p:nvPr/>
        </p:nvCxnSpPr>
        <p:spPr>
          <a:xfrm flipV="1">
            <a:off x="4656489" y="148485"/>
            <a:ext cx="0" cy="195977"/>
          </a:xfrm>
          <a:prstGeom prst="line">
            <a:avLst/>
          </a:prstGeom>
        </p:spPr>
        <p:style>
          <a:lnRef idx="2">
            <a:schemeClr val="accent4"/>
          </a:lnRef>
          <a:fillRef idx="0">
            <a:schemeClr val="accent4"/>
          </a:fillRef>
          <a:effectRef idx="1">
            <a:schemeClr val="accent4"/>
          </a:effectRef>
          <a:fontRef idx="minor">
            <a:schemeClr val="tx1"/>
          </a:fontRef>
        </p:style>
      </p:cxnSp>
      <p:sp>
        <p:nvSpPr>
          <p:cNvPr id="354" name="Cube 353"/>
          <p:cNvSpPr/>
          <p:nvPr/>
        </p:nvSpPr>
        <p:spPr>
          <a:xfrm flipH="1">
            <a:off x="7963336" y="2523226"/>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1" name="Cube 130"/>
          <p:cNvSpPr/>
          <p:nvPr/>
        </p:nvSpPr>
        <p:spPr>
          <a:xfrm flipH="1">
            <a:off x="7321435" y="3722199"/>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2" name="Cube 131"/>
          <p:cNvSpPr/>
          <p:nvPr/>
        </p:nvSpPr>
        <p:spPr>
          <a:xfrm flipH="1">
            <a:off x="5536147" y="4921172"/>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3" name="Folded Corner 132"/>
          <p:cNvSpPr/>
          <p:nvPr/>
        </p:nvSpPr>
        <p:spPr>
          <a:xfrm>
            <a:off x="3088507" y="1304436"/>
            <a:ext cx="822960" cy="1111520"/>
          </a:xfrm>
          <a:prstGeom prst="foldedCorner">
            <a:avLst/>
          </a:prstGeom>
          <a:ln/>
        </p:spPr>
        <p:style>
          <a:lnRef idx="1">
            <a:schemeClr val="accent3"/>
          </a:lnRef>
          <a:fillRef idx="2">
            <a:schemeClr val="accent3"/>
          </a:fillRef>
          <a:effectRef idx="1">
            <a:schemeClr val="accent3"/>
          </a:effectRef>
          <a:fontRef idx="minor">
            <a:schemeClr val="dk1"/>
          </a:fontRef>
        </p:style>
        <p:txBody>
          <a:bodyPr/>
          <a:lstStyle/>
          <a:p>
            <a:r>
              <a:rPr lang="en-GB" sz="1100" dirty="0" smtClean="0"/>
              <a:t>file</a:t>
            </a:r>
            <a:br>
              <a:rPr lang="en-GB" sz="1100" dirty="0" smtClean="0"/>
            </a:br>
            <a:r>
              <a:rPr lang="en-GB" sz="1100" dirty="0" smtClean="0"/>
              <a:t/>
            </a:r>
            <a:br>
              <a:rPr lang="en-GB" sz="1100" dirty="0" smtClean="0"/>
            </a:br>
            <a:r>
              <a:rPr lang="en-GB" sz="1100" dirty="0" smtClean="0"/>
              <a:t>block1</a:t>
            </a:r>
            <a:br>
              <a:rPr lang="en-GB" sz="1100" dirty="0" smtClean="0"/>
            </a:br>
            <a:r>
              <a:rPr lang="en-GB" sz="1100" dirty="0" smtClean="0"/>
              <a:t>block2</a:t>
            </a:r>
            <a:br>
              <a:rPr lang="en-GB" sz="1100" dirty="0" smtClean="0"/>
            </a:br>
            <a:r>
              <a:rPr lang="en-GB" sz="1100" dirty="0" smtClean="0"/>
              <a:t>block3</a:t>
            </a:r>
          </a:p>
          <a:p>
            <a:r>
              <a:rPr lang="en-GB" sz="1100" dirty="0" smtClean="0"/>
              <a:t>…</a:t>
            </a:r>
            <a:endParaRPr lang="en-GB" sz="1100" dirty="0"/>
          </a:p>
        </p:txBody>
      </p:sp>
      <p:sp>
        <p:nvSpPr>
          <p:cNvPr id="135" name="Cube 134"/>
          <p:cNvSpPr/>
          <p:nvPr/>
        </p:nvSpPr>
        <p:spPr>
          <a:xfrm flipH="1">
            <a:off x="3682764" y="1726668"/>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9" name="Cube 138"/>
          <p:cNvSpPr/>
          <p:nvPr/>
        </p:nvSpPr>
        <p:spPr>
          <a:xfrm flipH="1">
            <a:off x="5513303" y="2523226"/>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0" name="Cube 139"/>
          <p:cNvSpPr/>
          <p:nvPr/>
        </p:nvSpPr>
        <p:spPr>
          <a:xfrm flipH="1">
            <a:off x="7639590" y="3725241"/>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1" name="Cube 140"/>
          <p:cNvSpPr/>
          <p:nvPr/>
        </p:nvSpPr>
        <p:spPr>
          <a:xfrm flipH="1">
            <a:off x="3687533" y="1862287"/>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4" name="Cube 143"/>
          <p:cNvSpPr/>
          <p:nvPr/>
        </p:nvSpPr>
        <p:spPr>
          <a:xfrm flipH="1">
            <a:off x="4861571" y="3617971"/>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6" name="Cube 145"/>
          <p:cNvSpPr/>
          <p:nvPr/>
        </p:nvSpPr>
        <p:spPr>
          <a:xfrm flipH="1">
            <a:off x="3679118" y="2004414"/>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7" name="Cube 146"/>
          <p:cNvSpPr/>
          <p:nvPr/>
        </p:nvSpPr>
        <p:spPr>
          <a:xfrm flipH="1">
            <a:off x="5832807" y="6120146"/>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8" name="Cube 147"/>
          <p:cNvSpPr/>
          <p:nvPr/>
        </p:nvSpPr>
        <p:spPr>
          <a:xfrm flipH="1">
            <a:off x="6992100" y="4937458"/>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8" name="Cube 137"/>
          <p:cNvSpPr/>
          <p:nvPr/>
        </p:nvSpPr>
        <p:spPr>
          <a:xfrm flipH="1">
            <a:off x="4861571" y="3722199"/>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3" name="TextBox 142"/>
          <p:cNvSpPr txBox="1"/>
          <p:nvPr/>
        </p:nvSpPr>
        <p:spPr>
          <a:xfrm>
            <a:off x="-1" y="0"/>
            <a:ext cx="4327719" cy="408192"/>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GB" dirty="0" smtClean="0">
                <a:solidFill>
                  <a:schemeClr val="tx1">
                    <a:lumMod val="65000"/>
                    <a:lumOff val="35000"/>
                  </a:schemeClr>
                </a:solidFill>
                <a:latin typeface="+mn-lt"/>
                <a:ea typeface="+mn-ea"/>
                <a:cs typeface="+mn-cs"/>
              </a:rPr>
              <a:t>Hadoop HDFS: replication is the key</a:t>
            </a:r>
          </a:p>
        </p:txBody>
      </p:sp>
      <p:sp>
        <p:nvSpPr>
          <p:cNvPr id="145" name="Cube 144"/>
          <p:cNvSpPr/>
          <p:nvPr/>
        </p:nvSpPr>
        <p:spPr>
          <a:xfrm flipH="1">
            <a:off x="5189420" y="4919356"/>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9" name="Cube 148"/>
          <p:cNvSpPr/>
          <p:nvPr/>
        </p:nvSpPr>
        <p:spPr>
          <a:xfrm flipH="1">
            <a:off x="7639590" y="6120146"/>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2" name="Rectangle 1"/>
          <p:cNvSpPr/>
          <p:nvPr/>
        </p:nvSpPr>
        <p:spPr>
          <a:xfrm>
            <a:off x="4656489" y="2743956"/>
            <a:ext cx="1557311" cy="1239693"/>
          </a:xfrm>
          <a:prstGeom prst="rect">
            <a:avLst/>
          </a:prstGeom>
          <a:solidFill>
            <a:srgbClr val="FF0000">
              <a:alpha val="26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cxnSp>
        <p:nvCxnSpPr>
          <p:cNvPr id="6" name="Curved Connector 5"/>
          <p:cNvCxnSpPr/>
          <p:nvPr/>
        </p:nvCxnSpPr>
        <p:spPr>
          <a:xfrm rot="10800000" flipV="1">
            <a:off x="5144283" y="2641973"/>
            <a:ext cx="369020" cy="2364073"/>
          </a:xfrm>
          <a:prstGeom prst="curvedConnector3">
            <a:avLst>
              <a:gd name="adj1" fmla="val 396923"/>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a:stCxn id="27" idx="3"/>
            <a:endCxn id="149" idx="4"/>
          </p:cNvCxnSpPr>
          <p:nvPr/>
        </p:nvCxnSpPr>
        <p:spPr>
          <a:xfrm rot="16200000" flipH="1">
            <a:off x="6799637" y="5330351"/>
            <a:ext cx="1145773" cy="601012"/>
          </a:xfrm>
          <a:prstGeom prst="curvedConnector2">
            <a:avLst/>
          </a:prstGeom>
          <a:ln>
            <a:solidFill>
              <a:schemeClr val="bg2">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H="1">
            <a:off x="4514154" y="3200964"/>
            <a:ext cx="48025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75643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dissolve">
                                      <p:cBhvr>
                                        <p:cTn id="16" dur="500"/>
                                        <p:tgtEl>
                                          <p:spTgt spid="15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dissolve">
                                      <p:cBhvr>
                                        <p:cTn id="20" dur="500"/>
                                        <p:tgtEl>
                                          <p:spTgt spid="14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dissolve">
                                      <p:cBhvr>
                                        <p:cTn id="23"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9"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7411" y="700975"/>
            <a:ext cx="8259884" cy="986653"/>
          </a:xfrm>
        </p:spPr>
        <p:txBody>
          <a:bodyPr/>
          <a:lstStyle/>
          <a:p>
            <a:r>
              <a:rPr lang="en-GB" dirty="0" smtClean="0"/>
              <a:t>Single Points of Failure</a:t>
            </a:r>
            <a:endParaRPr lang="en-GB" dirty="0"/>
          </a:p>
        </p:txBody>
      </p:sp>
      <p:sp>
        <p:nvSpPr>
          <p:cNvPr id="6" name="Subtitle 5"/>
          <p:cNvSpPr>
            <a:spLocks noGrp="1"/>
          </p:cNvSpPr>
          <p:nvPr>
            <p:ph type="subTitle" idx="1"/>
          </p:nvPr>
        </p:nvSpPr>
        <p:spPr>
          <a:xfrm>
            <a:off x="437411" y="2242207"/>
            <a:ext cx="8259884" cy="3372069"/>
          </a:xfrm>
        </p:spPr>
        <p:txBody>
          <a:bodyPr>
            <a:noAutofit/>
          </a:bodyPr>
          <a:lstStyle/>
          <a:p>
            <a:r>
              <a:rPr lang="en-GB" sz="3600" dirty="0" smtClean="0"/>
              <a:t>There's always a SPOF</a:t>
            </a:r>
            <a:br>
              <a:rPr lang="en-GB" sz="3600" dirty="0" smtClean="0"/>
            </a:br>
            <a:endParaRPr lang="en-GB" sz="3600" dirty="0" smtClean="0"/>
          </a:p>
          <a:p>
            <a:r>
              <a:rPr lang="en-GB" sz="3600" dirty="0" smtClean="0"/>
              <a:t>Q. How do you find it?</a:t>
            </a:r>
          </a:p>
          <a:p>
            <a:endParaRPr lang="en-GB" sz="3600" dirty="0" smtClean="0"/>
          </a:p>
          <a:p>
            <a:r>
              <a:rPr lang="en-GB" sz="3600" dirty="0" smtClean="0"/>
              <a:t>A. It finds you</a:t>
            </a:r>
            <a:endParaRPr lang="en-GB" sz="3600" dirty="0"/>
          </a:p>
        </p:txBody>
      </p:sp>
      <p:sp>
        <p:nvSpPr>
          <p:cNvPr id="4" name="Slide Number Placeholder 3"/>
          <p:cNvSpPr>
            <a:spLocks noGrp="1"/>
          </p:cNvSpPr>
          <p:nvPr>
            <p:ph type="sldNum" sz="quarter" idx="11"/>
          </p:nvPr>
        </p:nvSpPr>
        <p:spPr/>
        <p:txBody>
          <a:bodyPr/>
          <a:lstStyle/>
          <a:p>
            <a:pPr>
              <a:defRPr/>
            </a:pPr>
            <a:r>
              <a:rPr lang="en-US" smtClean="0"/>
              <a:t>Page </a:t>
            </a:r>
            <a:fld id="{BE3614C6-9B97-DA43-9EC2-F206459474B6}" type="slidenum">
              <a:rPr lang="en-US" smtClean="0"/>
              <a:pPr>
                <a:defRPr/>
              </a:pPr>
              <a:t>30</a:t>
            </a:fld>
            <a:endParaRPr lang="en-US" dirty="0"/>
          </a:p>
        </p:txBody>
      </p:sp>
    </p:spTree>
    <p:extLst>
      <p:ext uri="{BB962C8B-B14F-4D97-AF65-F5344CB8AC3E}">
        <p14:creationId xmlns:p14="http://schemas.microsoft.com/office/powerpoint/2010/main" val="1473702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7" name="Subtitle 6"/>
          <p:cNvSpPr>
            <a:spLocks noGrp="1"/>
          </p:cNvSpPr>
          <p:nvPr>
            <p:ph type="subTitle" idx="1"/>
          </p:nvPr>
        </p:nvSpPr>
        <p:spPr>
          <a:xfrm>
            <a:off x="615383" y="3420181"/>
            <a:ext cx="8081912" cy="1674136"/>
          </a:xfrm>
        </p:spPr>
        <p:txBody>
          <a:bodyPr anchor="b"/>
          <a:lstStyle/>
          <a:p>
            <a:r>
              <a:rPr lang="en-US" sz="3000" dirty="0" smtClean="0"/>
              <a:t>hortonworks.com</a:t>
            </a:r>
          </a:p>
          <a:p>
            <a:endParaRPr lang="en-US" sz="3000" dirty="0"/>
          </a:p>
          <a:p>
            <a:r>
              <a:rPr lang="en-US" sz="3000" dirty="0" smtClean="0"/>
              <a:t>we are hiring!</a:t>
            </a:r>
          </a:p>
        </p:txBody>
      </p:sp>
      <p:sp>
        <p:nvSpPr>
          <p:cNvPr id="4" name="Slide Number Placeholder 3"/>
          <p:cNvSpPr>
            <a:spLocks noGrp="1"/>
          </p:cNvSpPr>
          <p:nvPr>
            <p:ph type="sldNum" sz="quarter" idx="11"/>
          </p:nvPr>
        </p:nvSpPr>
        <p:spPr/>
        <p:txBody>
          <a:bodyPr/>
          <a:lstStyle/>
          <a:p>
            <a:pPr>
              <a:defRPr/>
            </a:pPr>
            <a:r>
              <a:rPr lang="en-US" smtClean="0"/>
              <a:t>Page </a:t>
            </a:r>
            <a:fld id="{BE3614C6-9B97-DA43-9EC2-F206459474B6}" type="slidenum">
              <a:rPr lang="en-US" smtClean="0"/>
              <a:pPr>
                <a:defRPr/>
              </a:pPr>
              <a:t>31</a:t>
            </a:fld>
            <a:endParaRPr lang="en-US" dirty="0"/>
          </a:p>
        </p:txBody>
      </p:sp>
      <p:sp>
        <p:nvSpPr>
          <p:cNvPr id="5" name="Footer Placeholder 4"/>
          <p:cNvSpPr>
            <a:spLocks noGrp="1"/>
          </p:cNvSpPr>
          <p:nvPr>
            <p:ph type="ftr" sz="quarter" idx="4294967295"/>
          </p:nvPr>
        </p:nvSpPr>
        <p:spPr>
          <a:xfrm>
            <a:off x="1301750" y="6469857"/>
            <a:ext cx="5251450" cy="193505"/>
          </a:xfrm>
          <a:prstGeom prst="rect">
            <a:avLst/>
          </a:prstGeom>
        </p:spPr>
        <p:txBody>
          <a:bodyPr/>
          <a:lstStyle/>
          <a:p>
            <a:pPr>
              <a:defRPr/>
            </a:pPr>
            <a:endParaRPr lang="en-US" dirty="0"/>
          </a:p>
        </p:txBody>
      </p:sp>
    </p:spTree>
    <p:extLst>
      <p:ext uri="{BB962C8B-B14F-4D97-AF65-F5344CB8AC3E}">
        <p14:creationId xmlns:p14="http://schemas.microsoft.com/office/powerpoint/2010/main" val="318288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Replication handles data integrity</a:t>
            </a:r>
            <a:endParaRPr lang="en-GB" dirty="0"/>
          </a:p>
        </p:txBody>
      </p:sp>
      <p:sp>
        <p:nvSpPr>
          <p:cNvPr id="5" name="Text Placeholder 4"/>
          <p:cNvSpPr>
            <a:spLocks noGrp="1"/>
          </p:cNvSpPr>
          <p:nvPr>
            <p:ph type="body" sz="quarter" idx="11"/>
          </p:nvPr>
        </p:nvSpPr>
        <p:spPr/>
        <p:txBody>
          <a:bodyPr/>
          <a:lstStyle/>
          <a:p>
            <a:r>
              <a:rPr lang="en-GB" b="0" dirty="0" smtClean="0"/>
              <a:t>CRC32 checksum per 512 bytes</a:t>
            </a:r>
          </a:p>
          <a:p>
            <a:r>
              <a:rPr lang="en-GB" dirty="0" smtClean="0"/>
              <a:t>Verified across datanodes on write</a:t>
            </a:r>
          </a:p>
          <a:p>
            <a:r>
              <a:rPr lang="en-GB" dirty="0" smtClean="0"/>
              <a:t>Verified on all reads</a:t>
            </a:r>
          </a:p>
          <a:p>
            <a:r>
              <a:rPr lang="en-GB" dirty="0" smtClean="0"/>
              <a:t>Background verification of all blocks (~weekly)</a:t>
            </a:r>
          </a:p>
          <a:p>
            <a:r>
              <a:rPr lang="en-GB" dirty="0" smtClean="0"/>
              <a:t>Corrupt blocks re-replicated</a:t>
            </a:r>
          </a:p>
          <a:p>
            <a:r>
              <a:rPr lang="en-GB" dirty="0" smtClean="0"/>
              <a:t>All replicas corrupt </a:t>
            </a:r>
            <a:r>
              <a:rPr lang="en-GB" sz="2000" dirty="0" smtClean="0">
                <a:sym typeface="Wingdings"/>
              </a:rPr>
              <a:t></a:t>
            </a:r>
            <a:r>
              <a:rPr lang="en-GB" dirty="0" smtClean="0">
                <a:sym typeface="Wingdings"/>
              </a:rPr>
              <a:t> operations team intervention</a:t>
            </a:r>
          </a:p>
          <a:p>
            <a:pPr marL="0" indent="0">
              <a:buNone/>
            </a:pPr>
            <a:endParaRPr lang="en-GB" dirty="0">
              <a:sym typeface="Wingdings"/>
            </a:endParaRPr>
          </a:p>
          <a:p>
            <a:pPr marL="0" indent="0">
              <a:buNone/>
            </a:pPr>
            <a:r>
              <a:rPr lang="en-US" dirty="0" smtClean="0"/>
              <a:t>2009: Yahoo! </a:t>
            </a:r>
            <a:r>
              <a:rPr lang="en-US" dirty="0"/>
              <a:t>lost 19 out of </a:t>
            </a:r>
            <a:r>
              <a:rPr lang="en-US" dirty="0" smtClean="0"/>
              <a:t>329M </a:t>
            </a:r>
            <a:r>
              <a:rPr lang="en-US" dirty="0"/>
              <a:t>blocks on </a:t>
            </a:r>
            <a:r>
              <a:rPr lang="en-US" dirty="0" smtClean="0"/>
              <a:t>20K servers –</a:t>
            </a:r>
            <a:r>
              <a:rPr lang="en-US" dirty="0"/>
              <a:t>bugs </a:t>
            </a:r>
            <a:r>
              <a:rPr lang="en-US" dirty="0" smtClean="0"/>
              <a:t>now fixed</a:t>
            </a:r>
            <a:endParaRPr lang="en-GB" dirty="0" smtClean="0"/>
          </a:p>
          <a:p>
            <a:endParaRPr lang="en-GB" b="0"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4</a:t>
            </a:fld>
            <a:endParaRPr lang="en-US" dirty="0"/>
          </a:p>
        </p:txBody>
      </p:sp>
    </p:spTree>
    <p:extLst>
      <p:ext uri="{BB962C8B-B14F-4D97-AF65-F5344CB8AC3E}">
        <p14:creationId xmlns:p14="http://schemas.microsoft.com/office/powerpoint/2010/main" val="2303586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0" name="Straight Connector 259"/>
          <p:cNvCxnSpPr>
            <a:stCxn id="259" idx="1"/>
            <a:endCxn id="299" idx="3"/>
          </p:cNvCxnSpPr>
          <p:nvPr/>
        </p:nvCxnSpPr>
        <p:spPr>
          <a:xfrm flipH="1" flipV="1">
            <a:off x="2625527" y="1993002"/>
            <a:ext cx="793718" cy="1066130"/>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5</a:t>
            </a:fld>
            <a:endParaRPr lang="en-US" dirty="0"/>
          </a:p>
        </p:txBody>
      </p:sp>
      <p:grpSp>
        <p:nvGrpSpPr>
          <p:cNvPr id="21" name="Group 20"/>
          <p:cNvGrpSpPr/>
          <p:nvPr/>
        </p:nvGrpSpPr>
        <p:grpSpPr>
          <a:xfrm>
            <a:off x="6951067" y="5256710"/>
            <a:ext cx="1213135" cy="1000235"/>
            <a:chOff x="1715976" y="4127273"/>
            <a:chExt cx="1213135" cy="1000235"/>
          </a:xfrm>
        </p:grpSpPr>
        <p:sp>
          <p:nvSpPr>
            <p:cNvPr id="8" name="Rounded Rectangle 7"/>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9" name="Can 8"/>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an 9"/>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an 10"/>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Can 11"/>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Connector 13"/>
            <p:cNvCxnSpPr>
              <a:stCxn id="12"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0"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951067" y="4057736"/>
            <a:ext cx="1213135" cy="1000235"/>
            <a:chOff x="1715976" y="4127273"/>
            <a:chExt cx="1213135" cy="1000235"/>
          </a:xfrm>
        </p:grpSpPr>
        <p:sp>
          <p:nvSpPr>
            <p:cNvPr id="23" name="Rounded Rectangle 22"/>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4" name="Can 23"/>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an 24"/>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Can 25"/>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Can 26"/>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8" name="Straight Connector 27"/>
            <p:cNvCxnSpPr>
              <a:stCxn id="27"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6"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5"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6946713" y="1659790"/>
            <a:ext cx="1213135" cy="1000235"/>
            <a:chOff x="1715976" y="4127273"/>
            <a:chExt cx="1213135" cy="1000235"/>
          </a:xfrm>
        </p:grpSpPr>
        <p:sp>
          <p:nvSpPr>
            <p:cNvPr id="33" name="Rounded Rectangle 32"/>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34" name="Can 33"/>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Can 34"/>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Can 35"/>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Can 36"/>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8" name="Straight Connector 37"/>
            <p:cNvCxnSpPr>
              <a:stCxn id="37"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6"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5"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4"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6946713" y="2858763"/>
            <a:ext cx="1213135" cy="1000235"/>
            <a:chOff x="1715976" y="4127273"/>
            <a:chExt cx="1213135" cy="1000235"/>
          </a:xfrm>
        </p:grpSpPr>
        <p:sp>
          <p:nvSpPr>
            <p:cNvPr id="43" name="Rounded Rectangle 42"/>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44" name="Can 43"/>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Can 44"/>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Can 45"/>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Can 46"/>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8" name="Straight Connector 47"/>
            <p:cNvCxnSpPr>
              <a:stCxn id="47"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6"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5"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4"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6640329" y="1272313"/>
            <a:ext cx="0" cy="4320651"/>
          </a:xfrm>
          <a:prstGeom prst="line">
            <a:avLst/>
          </a:prstGeom>
        </p:spPr>
        <p:style>
          <a:lnRef idx="2">
            <a:schemeClr val="accent6"/>
          </a:lnRef>
          <a:fillRef idx="0">
            <a:schemeClr val="accent6"/>
          </a:fillRef>
          <a:effectRef idx="1">
            <a:schemeClr val="accent6"/>
          </a:effectRef>
          <a:fontRef idx="minor">
            <a:schemeClr val="tx1"/>
          </a:fontRef>
        </p:style>
      </p:cxnSp>
      <p:cxnSp>
        <p:nvCxnSpPr>
          <p:cNvPr id="62" name="Straight Connector 61"/>
          <p:cNvCxnSpPr>
            <a:stCxn id="33" idx="1"/>
          </p:cNvCxnSpPr>
          <p:nvPr/>
        </p:nvCxnSpPr>
        <p:spPr>
          <a:xfrm flipH="1">
            <a:off x="6640329" y="1996044"/>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43" idx="1"/>
          </p:cNvCxnSpPr>
          <p:nvPr/>
        </p:nvCxnSpPr>
        <p:spPr>
          <a:xfrm flipH="1">
            <a:off x="6640329" y="3195017"/>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0" name="Straight Connector 69"/>
          <p:cNvCxnSpPr>
            <a:stCxn id="23" idx="1"/>
          </p:cNvCxnSpPr>
          <p:nvPr/>
        </p:nvCxnSpPr>
        <p:spPr>
          <a:xfrm flipH="1">
            <a:off x="6640329" y="4393990"/>
            <a:ext cx="4846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3" name="Straight Connector 72"/>
          <p:cNvCxnSpPr>
            <a:stCxn id="8" idx="1"/>
          </p:cNvCxnSpPr>
          <p:nvPr/>
        </p:nvCxnSpPr>
        <p:spPr>
          <a:xfrm flipH="1">
            <a:off x="6640329" y="5592964"/>
            <a:ext cx="484604" cy="0"/>
          </a:xfrm>
          <a:prstGeom prst="line">
            <a:avLst/>
          </a:prstGeom>
        </p:spPr>
        <p:style>
          <a:lnRef idx="2">
            <a:schemeClr val="accent6"/>
          </a:lnRef>
          <a:fillRef idx="0">
            <a:schemeClr val="accent6"/>
          </a:fillRef>
          <a:effectRef idx="1">
            <a:schemeClr val="accent6"/>
          </a:effectRef>
          <a:fontRef idx="minor">
            <a:schemeClr val="tx1"/>
          </a:fontRef>
        </p:style>
      </p:cxnSp>
      <p:sp>
        <p:nvSpPr>
          <p:cNvPr id="76" name="Rounded Rectangle 75"/>
          <p:cNvSpPr/>
          <p:nvPr/>
        </p:nvSpPr>
        <p:spPr>
          <a:xfrm>
            <a:off x="6951066" y="1108148"/>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180" name="Straight Connector 179"/>
          <p:cNvCxnSpPr>
            <a:stCxn id="76" idx="1"/>
          </p:cNvCxnSpPr>
          <p:nvPr/>
        </p:nvCxnSpPr>
        <p:spPr>
          <a:xfrm flipH="1">
            <a:off x="6640330" y="1272313"/>
            <a:ext cx="310736"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186" name="Group 185"/>
          <p:cNvGrpSpPr/>
          <p:nvPr/>
        </p:nvGrpSpPr>
        <p:grpSpPr>
          <a:xfrm>
            <a:off x="4820538" y="5256710"/>
            <a:ext cx="1213135" cy="1000235"/>
            <a:chOff x="1715976" y="4127273"/>
            <a:chExt cx="1213135" cy="1000235"/>
          </a:xfrm>
        </p:grpSpPr>
        <p:sp>
          <p:nvSpPr>
            <p:cNvPr id="187" name="Rounded Rectangle 18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88" name="Can 18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Can 18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0" name="Can 18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Can 19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2" name="Straight Connector 191"/>
            <p:cNvCxnSpPr>
              <a:stCxn id="19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9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8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8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6" name="Group 195"/>
          <p:cNvGrpSpPr/>
          <p:nvPr/>
        </p:nvGrpSpPr>
        <p:grpSpPr>
          <a:xfrm>
            <a:off x="4820538" y="4057736"/>
            <a:ext cx="1213135" cy="1000235"/>
            <a:chOff x="1715976" y="4127273"/>
            <a:chExt cx="1213135" cy="1000235"/>
          </a:xfrm>
        </p:grpSpPr>
        <p:sp>
          <p:nvSpPr>
            <p:cNvPr id="197" name="Rounded Rectangle 19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198" name="Can 19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Can 19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Can 19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Can 20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2" name="Straight Connector 201"/>
            <p:cNvCxnSpPr>
              <a:stCxn id="20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20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a:stCxn id="19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9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4816184" y="1659790"/>
            <a:ext cx="1213135" cy="1000235"/>
            <a:chOff x="1715976" y="4127273"/>
            <a:chExt cx="1213135" cy="1000235"/>
          </a:xfrm>
        </p:grpSpPr>
        <p:sp>
          <p:nvSpPr>
            <p:cNvPr id="207" name="Rounded Rectangle 20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08" name="Can 20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9" name="Can 20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0" name="Can 20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1" name="Can 21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12" name="Straight Connector 211"/>
            <p:cNvCxnSpPr>
              <a:stCxn id="21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3" name="Straight Connector 212"/>
            <p:cNvCxnSpPr>
              <a:stCxn id="21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20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20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6" name="Group 215"/>
          <p:cNvGrpSpPr/>
          <p:nvPr/>
        </p:nvGrpSpPr>
        <p:grpSpPr>
          <a:xfrm>
            <a:off x="4816184" y="2858763"/>
            <a:ext cx="1213135" cy="1000235"/>
            <a:chOff x="1715976" y="4127273"/>
            <a:chExt cx="1213135" cy="1000235"/>
          </a:xfrm>
        </p:grpSpPr>
        <p:sp>
          <p:nvSpPr>
            <p:cNvPr id="217" name="Rounded Rectangle 216"/>
            <p:cNvSpPr/>
            <p:nvPr/>
          </p:nvSpPr>
          <p:spPr>
            <a:xfrm>
              <a:off x="1889842" y="4127273"/>
              <a:ext cx="91440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DataNode</a:t>
              </a:r>
              <a:endParaRPr lang="en-GB" sz="1100" dirty="0"/>
            </a:p>
          </p:txBody>
        </p:sp>
        <p:sp>
          <p:nvSpPr>
            <p:cNvPr id="218" name="Can 217"/>
            <p:cNvSpPr/>
            <p:nvPr/>
          </p:nvSpPr>
          <p:spPr>
            <a:xfrm>
              <a:off x="2687212"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Can 218"/>
            <p:cNvSpPr/>
            <p:nvPr/>
          </p:nvSpPr>
          <p:spPr>
            <a:xfrm>
              <a:off x="236346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Can 219"/>
            <p:cNvSpPr/>
            <p:nvPr/>
          </p:nvSpPr>
          <p:spPr>
            <a:xfrm>
              <a:off x="2039721"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1" name="Can 220"/>
            <p:cNvSpPr/>
            <p:nvPr/>
          </p:nvSpPr>
          <p:spPr>
            <a:xfrm>
              <a:off x="1715976" y="4886481"/>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2" name="Straight Connector 221"/>
            <p:cNvCxnSpPr>
              <a:stCxn id="221" idx="1"/>
            </p:cNvCxnSpPr>
            <p:nvPr/>
          </p:nvCxnSpPr>
          <p:spPr>
            <a:xfrm flipV="1">
              <a:off x="1836926" y="4799781"/>
              <a:ext cx="202795"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20" idx="1"/>
            </p:cNvCxnSpPr>
            <p:nvPr/>
          </p:nvCxnSpPr>
          <p:spPr>
            <a:xfrm flipV="1">
              <a:off x="2160671" y="4799781"/>
              <a:ext cx="46664"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19" idx="1"/>
            </p:cNvCxnSpPr>
            <p:nvPr/>
          </p:nvCxnSpPr>
          <p:spPr>
            <a:xfrm flipH="1" flipV="1">
              <a:off x="2471913" y="4799781"/>
              <a:ext cx="12503" cy="8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18" idx="1"/>
            </p:cNvCxnSpPr>
            <p:nvPr/>
          </p:nvCxnSpPr>
          <p:spPr>
            <a:xfrm flipH="1" flipV="1">
              <a:off x="2605365" y="4799781"/>
              <a:ext cx="202797"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6" name="Straight Connector 225"/>
          <p:cNvCxnSpPr/>
          <p:nvPr/>
        </p:nvCxnSpPr>
        <p:spPr>
          <a:xfrm>
            <a:off x="4509800" y="1272313"/>
            <a:ext cx="0" cy="4320651"/>
          </a:xfrm>
          <a:prstGeom prst="line">
            <a:avLst/>
          </a:prstGeom>
        </p:spPr>
        <p:style>
          <a:lnRef idx="2">
            <a:schemeClr val="accent6"/>
          </a:lnRef>
          <a:fillRef idx="0">
            <a:schemeClr val="accent6"/>
          </a:fillRef>
          <a:effectRef idx="1">
            <a:schemeClr val="accent6"/>
          </a:effectRef>
          <a:fontRef idx="minor">
            <a:schemeClr val="tx1"/>
          </a:fontRef>
        </p:style>
      </p:cxnSp>
      <p:cxnSp>
        <p:nvCxnSpPr>
          <p:cNvPr id="227" name="Straight Connector 226"/>
          <p:cNvCxnSpPr>
            <a:stCxn id="207" idx="1"/>
          </p:cNvCxnSpPr>
          <p:nvPr/>
        </p:nvCxnSpPr>
        <p:spPr>
          <a:xfrm flipH="1">
            <a:off x="4509800" y="1996044"/>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8" name="Straight Connector 227"/>
          <p:cNvCxnSpPr>
            <a:stCxn id="217" idx="1"/>
          </p:cNvCxnSpPr>
          <p:nvPr/>
        </p:nvCxnSpPr>
        <p:spPr>
          <a:xfrm flipH="1">
            <a:off x="4509800" y="3195017"/>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9" name="Straight Connector 228"/>
          <p:cNvCxnSpPr>
            <a:stCxn id="197" idx="1"/>
          </p:cNvCxnSpPr>
          <p:nvPr/>
        </p:nvCxnSpPr>
        <p:spPr>
          <a:xfrm flipH="1">
            <a:off x="4509800" y="4393990"/>
            <a:ext cx="4846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0" name="Straight Connector 229"/>
          <p:cNvCxnSpPr>
            <a:stCxn id="187" idx="1"/>
          </p:cNvCxnSpPr>
          <p:nvPr/>
        </p:nvCxnSpPr>
        <p:spPr>
          <a:xfrm flipH="1">
            <a:off x="4509800" y="5592964"/>
            <a:ext cx="484604" cy="0"/>
          </a:xfrm>
          <a:prstGeom prst="line">
            <a:avLst/>
          </a:prstGeom>
        </p:spPr>
        <p:style>
          <a:lnRef idx="2">
            <a:schemeClr val="accent6"/>
          </a:lnRef>
          <a:fillRef idx="0">
            <a:schemeClr val="accent6"/>
          </a:fillRef>
          <a:effectRef idx="1">
            <a:schemeClr val="accent6"/>
          </a:effectRef>
          <a:fontRef idx="minor">
            <a:schemeClr val="tx1"/>
          </a:fontRef>
        </p:style>
      </p:cxnSp>
      <p:sp>
        <p:nvSpPr>
          <p:cNvPr id="231" name="Rounded Rectangle 230"/>
          <p:cNvSpPr/>
          <p:nvPr/>
        </p:nvSpPr>
        <p:spPr>
          <a:xfrm>
            <a:off x="4820537" y="1108148"/>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232" name="Straight Connector 231"/>
          <p:cNvCxnSpPr>
            <a:stCxn id="231" idx="1"/>
          </p:cNvCxnSpPr>
          <p:nvPr/>
        </p:nvCxnSpPr>
        <p:spPr>
          <a:xfrm flipH="1">
            <a:off x="4509801" y="1272313"/>
            <a:ext cx="310736" cy="0"/>
          </a:xfrm>
          <a:prstGeom prst="line">
            <a:avLst/>
          </a:prstGeom>
        </p:spPr>
        <p:style>
          <a:lnRef idx="2">
            <a:schemeClr val="accent6"/>
          </a:lnRef>
          <a:fillRef idx="0">
            <a:schemeClr val="accent6"/>
          </a:fillRef>
          <a:effectRef idx="1">
            <a:schemeClr val="accent6"/>
          </a:effectRef>
          <a:fontRef idx="minor">
            <a:schemeClr val="tx1"/>
          </a:fontRef>
        </p:style>
      </p:cxnSp>
      <p:sp>
        <p:nvSpPr>
          <p:cNvPr id="233" name="Rounded Rectangle 232"/>
          <p:cNvSpPr/>
          <p:nvPr/>
        </p:nvSpPr>
        <p:spPr>
          <a:xfrm>
            <a:off x="4052098" y="344462"/>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Switch</a:t>
            </a:r>
            <a:endParaRPr lang="en-GB" sz="1200" dirty="0"/>
          </a:p>
        </p:txBody>
      </p:sp>
      <p:grpSp>
        <p:nvGrpSpPr>
          <p:cNvPr id="287" name="Group 286"/>
          <p:cNvGrpSpPr/>
          <p:nvPr/>
        </p:nvGrpSpPr>
        <p:grpSpPr>
          <a:xfrm>
            <a:off x="1707204" y="5253668"/>
            <a:ext cx="918320" cy="1000235"/>
            <a:chOff x="2014021" y="5108225"/>
            <a:chExt cx="918320" cy="1000235"/>
          </a:xfrm>
        </p:grpSpPr>
        <p:sp>
          <p:nvSpPr>
            <p:cNvPr id="235" name="Rounded Rectangle 234"/>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(Job Tracker)</a:t>
              </a:r>
              <a:endParaRPr lang="en-GB" sz="1100" dirty="0"/>
            </a:p>
            <a:p>
              <a:pPr algn="ctr"/>
              <a:endParaRPr lang="en-GB" sz="1200" dirty="0"/>
            </a:p>
          </p:txBody>
        </p:sp>
        <p:sp>
          <p:nvSpPr>
            <p:cNvPr id="238" name="Can 237"/>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1" name="Straight Connector 24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9" name="Can 258"/>
          <p:cNvSpPr/>
          <p:nvPr/>
        </p:nvSpPr>
        <p:spPr>
          <a:xfrm>
            <a:off x="3178051" y="3059132"/>
            <a:ext cx="482387" cy="283663"/>
          </a:xfrm>
          <a:prstGeom prst="can">
            <a:avLst>
              <a:gd name="adj" fmla="val 50000"/>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4" name="Straight Connector 273"/>
          <p:cNvCxnSpPr/>
          <p:nvPr/>
        </p:nvCxnSpPr>
        <p:spPr>
          <a:xfrm>
            <a:off x="1222600" y="1269271"/>
            <a:ext cx="0" cy="4320651"/>
          </a:xfrm>
          <a:prstGeom prst="line">
            <a:avLst/>
          </a:prstGeom>
        </p:spPr>
        <p:style>
          <a:lnRef idx="2">
            <a:schemeClr val="accent6"/>
          </a:lnRef>
          <a:fillRef idx="0">
            <a:schemeClr val="accent6"/>
          </a:fillRef>
          <a:effectRef idx="1">
            <a:schemeClr val="accent6"/>
          </a:effectRef>
          <a:fontRef idx="minor">
            <a:schemeClr val="tx1"/>
          </a:fontRef>
        </p:style>
      </p:cxnSp>
      <p:cxnSp>
        <p:nvCxnSpPr>
          <p:cNvPr id="275" name="Straight Connector 274"/>
          <p:cNvCxnSpPr/>
          <p:nvPr/>
        </p:nvCxnSpPr>
        <p:spPr>
          <a:xfrm flipH="1">
            <a:off x="1222600" y="1993002"/>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6" name="Straight Connector 275"/>
          <p:cNvCxnSpPr>
            <a:stCxn id="293" idx="1"/>
          </p:cNvCxnSpPr>
          <p:nvPr/>
        </p:nvCxnSpPr>
        <p:spPr>
          <a:xfrm flipH="1">
            <a:off x="1230875" y="4390948"/>
            <a:ext cx="47633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7" name="Straight Connector 276"/>
          <p:cNvCxnSpPr>
            <a:stCxn id="293" idx="1"/>
          </p:cNvCxnSpPr>
          <p:nvPr/>
        </p:nvCxnSpPr>
        <p:spPr>
          <a:xfrm flipH="1">
            <a:off x="1222600" y="4390948"/>
            <a:ext cx="48460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8" name="Straight Connector 277"/>
          <p:cNvCxnSpPr>
            <a:stCxn id="235" idx="1"/>
          </p:cNvCxnSpPr>
          <p:nvPr/>
        </p:nvCxnSpPr>
        <p:spPr>
          <a:xfrm flipH="1">
            <a:off x="1222600" y="5589922"/>
            <a:ext cx="484604" cy="0"/>
          </a:xfrm>
          <a:prstGeom prst="line">
            <a:avLst/>
          </a:prstGeom>
        </p:spPr>
        <p:style>
          <a:lnRef idx="2">
            <a:schemeClr val="accent6"/>
          </a:lnRef>
          <a:fillRef idx="0">
            <a:schemeClr val="accent6"/>
          </a:fillRef>
          <a:effectRef idx="1">
            <a:schemeClr val="accent6"/>
          </a:effectRef>
          <a:fontRef idx="minor">
            <a:schemeClr val="tx1"/>
          </a:fontRef>
        </p:style>
      </p:cxnSp>
      <p:sp>
        <p:nvSpPr>
          <p:cNvPr id="279" name="Rounded Rectangle 278"/>
          <p:cNvSpPr/>
          <p:nvPr/>
        </p:nvSpPr>
        <p:spPr>
          <a:xfrm>
            <a:off x="1533337" y="1105106"/>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280" name="Straight Connector 279"/>
          <p:cNvCxnSpPr>
            <a:stCxn id="279" idx="1"/>
          </p:cNvCxnSpPr>
          <p:nvPr/>
        </p:nvCxnSpPr>
        <p:spPr>
          <a:xfrm flipH="1">
            <a:off x="1222601" y="1269271"/>
            <a:ext cx="310736"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288" name="Group 287"/>
          <p:cNvGrpSpPr/>
          <p:nvPr/>
        </p:nvGrpSpPr>
        <p:grpSpPr>
          <a:xfrm>
            <a:off x="1707206" y="2855721"/>
            <a:ext cx="918320" cy="1000235"/>
            <a:chOff x="2014021" y="5108225"/>
            <a:chExt cx="918320" cy="1000235"/>
          </a:xfrm>
        </p:grpSpPr>
        <p:sp>
          <p:nvSpPr>
            <p:cNvPr id="289" name="Rounded Rectangle 288"/>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290" name="Can 289"/>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91" name="Straight Connector 29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2" name="Group 291"/>
          <p:cNvGrpSpPr/>
          <p:nvPr/>
        </p:nvGrpSpPr>
        <p:grpSpPr>
          <a:xfrm>
            <a:off x="1707205" y="4054694"/>
            <a:ext cx="918320" cy="1000235"/>
            <a:chOff x="2014021" y="5108225"/>
            <a:chExt cx="918320" cy="1000235"/>
          </a:xfrm>
        </p:grpSpPr>
        <p:sp>
          <p:nvSpPr>
            <p:cNvPr id="293" name="Rounded Rectangle 292"/>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2ary Name Node</a:t>
              </a:r>
              <a:endParaRPr lang="en-GB" sz="1100" dirty="0"/>
            </a:p>
          </p:txBody>
        </p:sp>
        <p:sp>
          <p:nvSpPr>
            <p:cNvPr id="294" name="Can 293"/>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95" name="Straight Connector 294"/>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8" name="Group 297"/>
          <p:cNvGrpSpPr/>
          <p:nvPr/>
        </p:nvGrpSpPr>
        <p:grpSpPr>
          <a:xfrm>
            <a:off x="1707207" y="1656748"/>
            <a:ext cx="918320" cy="1000235"/>
            <a:chOff x="2014021" y="5108225"/>
            <a:chExt cx="918320" cy="1000235"/>
          </a:xfrm>
        </p:grpSpPr>
        <p:sp>
          <p:nvSpPr>
            <p:cNvPr id="299" name="Rounded Rectangle 298"/>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Name </a:t>
              </a:r>
              <a:r>
                <a:rPr lang="en-GB" sz="1100" dirty="0" smtClean="0"/>
                <a:t>Node</a:t>
              </a:r>
              <a:endParaRPr lang="en-GB" sz="1100" dirty="0"/>
            </a:p>
          </p:txBody>
        </p:sp>
        <p:sp>
          <p:nvSpPr>
            <p:cNvPr id="300" name="Can 299"/>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01" name="Straight Connector 30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02" name="Straight Connector 301"/>
          <p:cNvCxnSpPr/>
          <p:nvPr/>
        </p:nvCxnSpPr>
        <p:spPr>
          <a:xfrm flipH="1">
            <a:off x="1222600" y="3200964"/>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06" name="Straight Connector 305"/>
          <p:cNvCxnSpPr>
            <a:stCxn id="259" idx="2"/>
            <a:endCxn id="289" idx="3"/>
          </p:cNvCxnSpPr>
          <p:nvPr/>
        </p:nvCxnSpPr>
        <p:spPr>
          <a:xfrm flipH="1" flipV="1">
            <a:off x="2625526" y="3191975"/>
            <a:ext cx="552525" cy="8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a:stCxn id="259" idx="3"/>
            <a:endCxn id="293" idx="3"/>
          </p:cNvCxnSpPr>
          <p:nvPr/>
        </p:nvCxnSpPr>
        <p:spPr>
          <a:xfrm flipH="1">
            <a:off x="2625525" y="3342795"/>
            <a:ext cx="793720" cy="10481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Elbow Connector 322"/>
          <p:cNvCxnSpPr>
            <a:stCxn id="233" idx="3"/>
            <a:endCxn id="76" idx="0"/>
          </p:cNvCxnSpPr>
          <p:nvPr/>
        </p:nvCxnSpPr>
        <p:spPr>
          <a:xfrm>
            <a:off x="5260879" y="508627"/>
            <a:ext cx="2294578" cy="599521"/>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324" name="Elbow Connector 323"/>
          <p:cNvCxnSpPr>
            <a:stCxn id="231" idx="0"/>
            <a:endCxn id="233" idx="2"/>
          </p:cNvCxnSpPr>
          <p:nvPr/>
        </p:nvCxnSpPr>
        <p:spPr>
          <a:xfrm rot="16200000" flipV="1">
            <a:off x="4823031" y="506250"/>
            <a:ext cx="435356" cy="768439"/>
          </a:xfrm>
          <a:prstGeom prst="bentConnector3">
            <a:avLst>
              <a:gd name="adj1" fmla="val 50000"/>
            </a:avLst>
          </a:prstGeom>
        </p:spPr>
        <p:style>
          <a:lnRef idx="2">
            <a:schemeClr val="accent4"/>
          </a:lnRef>
          <a:fillRef idx="0">
            <a:schemeClr val="accent4"/>
          </a:fillRef>
          <a:effectRef idx="1">
            <a:schemeClr val="accent4"/>
          </a:effectRef>
          <a:fontRef idx="minor">
            <a:schemeClr val="tx1"/>
          </a:fontRef>
        </p:style>
      </p:cxnSp>
      <p:cxnSp>
        <p:nvCxnSpPr>
          <p:cNvPr id="327" name="Elbow Connector 326"/>
          <p:cNvCxnSpPr>
            <a:stCxn id="233" idx="1"/>
            <a:endCxn id="279" idx="0"/>
          </p:cNvCxnSpPr>
          <p:nvPr/>
        </p:nvCxnSpPr>
        <p:spPr>
          <a:xfrm rot="10800000" flipV="1">
            <a:off x="2137728" y="508626"/>
            <a:ext cx="1914370" cy="596479"/>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348" name="Straight Connector 347"/>
          <p:cNvCxnSpPr>
            <a:stCxn id="233" idx="0"/>
          </p:cNvCxnSpPr>
          <p:nvPr/>
        </p:nvCxnSpPr>
        <p:spPr>
          <a:xfrm flipV="1">
            <a:off x="4656489" y="148485"/>
            <a:ext cx="0" cy="195977"/>
          </a:xfrm>
          <a:prstGeom prst="line">
            <a:avLst/>
          </a:prstGeom>
        </p:spPr>
        <p:style>
          <a:lnRef idx="2">
            <a:schemeClr val="accent4"/>
          </a:lnRef>
          <a:fillRef idx="0">
            <a:schemeClr val="accent4"/>
          </a:fillRef>
          <a:effectRef idx="1">
            <a:schemeClr val="accent4"/>
          </a:effectRef>
          <a:fontRef idx="minor">
            <a:schemeClr val="tx1"/>
          </a:fontRef>
        </p:style>
      </p:cxnSp>
      <p:sp>
        <p:nvSpPr>
          <p:cNvPr id="354" name="Cube 353"/>
          <p:cNvSpPr/>
          <p:nvPr/>
        </p:nvSpPr>
        <p:spPr>
          <a:xfrm flipH="1">
            <a:off x="7963336" y="2523226"/>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1" name="Cube 130"/>
          <p:cNvSpPr/>
          <p:nvPr/>
        </p:nvSpPr>
        <p:spPr>
          <a:xfrm flipH="1">
            <a:off x="7321435" y="3722199"/>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2" name="Cube 131"/>
          <p:cNvSpPr/>
          <p:nvPr/>
        </p:nvSpPr>
        <p:spPr>
          <a:xfrm flipH="1">
            <a:off x="5536147" y="4921172"/>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3" name="Folded Corner 132"/>
          <p:cNvSpPr/>
          <p:nvPr/>
        </p:nvSpPr>
        <p:spPr>
          <a:xfrm>
            <a:off x="3088507" y="1304436"/>
            <a:ext cx="822960" cy="1111520"/>
          </a:xfrm>
          <a:prstGeom prst="foldedCorner">
            <a:avLst/>
          </a:prstGeom>
          <a:ln/>
        </p:spPr>
        <p:style>
          <a:lnRef idx="1">
            <a:schemeClr val="accent3"/>
          </a:lnRef>
          <a:fillRef idx="2">
            <a:schemeClr val="accent3"/>
          </a:fillRef>
          <a:effectRef idx="1">
            <a:schemeClr val="accent3"/>
          </a:effectRef>
          <a:fontRef idx="minor">
            <a:schemeClr val="dk1"/>
          </a:fontRef>
        </p:style>
        <p:txBody>
          <a:bodyPr/>
          <a:lstStyle/>
          <a:p>
            <a:r>
              <a:rPr lang="en-GB" sz="1100" dirty="0" smtClean="0"/>
              <a:t>file</a:t>
            </a:r>
            <a:br>
              <a:rPr lang="en-GB" sz="1100" dirty="0" smtClean="0"/>
            </a:br>
            <a:r>
              <a:rPr lang="en-GB" sz="1100" dirty="0" smtClean="0"/>
              <a:t/>
            </a:r>
            <a:br>
              <a:rPr lang="en-GB" sz="1100" dirty="0" smtClean="0"/>
            </a:br>
            <a:r>
              <a:rPr lang="en-GB" sz="1100" dirty="0" smtClean="0"/>
              <a:t>block1</a:t>
            </a:r>
            <a:br>
              <a:rPr lang="en-GB" sz="1100" dirty="0" smtClean="0"/>
            </a:br>
            <a:r>
              <a:rPr lang="en-GB" sz="1100" dirty="0" smtClean="0"/>
              <a:t>block2</a:t>
            </a:r>
            <a:br>
              <a:rPr lang="en-GB" sz="1100" dirty="0" smtClean="0"/>
            </a:br>
            <a:r>
              <a:rPr lang="en-GB" sz="1100" dirty="0" smtClean="0"/>
              <a:t>block3</a:t>
            </a:r>
          </a:p>
          <a:p>
            <a:r>
              <a:rPr lang="en-GB" sz="1100" dirty="0" smtClean="0"/>
              <a:t>…</a:t>
            </a:r>
            <a:endParaRPr lang="en-GB" sz="1100" dirty="0"/>
          </a:p>
        </p:txBody>
      </p:sp>
      <p:sp>
        <p:nvSpPr>
          <p:cNvPr id="135" name="Cube 134"/>
          <p:cNvSpPr/>
          <p:nvPr/>
        </p:nvSpPr>
        <p:spPr>
          <a:xfrm flipH="1">
            <a:off x="3682764" y="1726668"/>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9" name="Cube 138"/>
          <p:cNvSpPr/>
          <p:nvPr/>
        </p:nvSpPr>
        <p:spPr>
          <a:xfrm flipH="1">
            <a:off x="5513303" y="2523226"/>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0" name="Cube 139"/>
          <p:cNvSpPr/>
          <p:nvPr/>
        </p:nvSpPr>
        <p:spPr>
          <a:xfrm flipH="1">
            <a:off x="7639590" y="3725241"/>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1" name="Cube 140"/>
          <p:cNvSpPr/>
          <p:nvPr/>
        </p:nvSpPr>
        <p:spPr>
          <a:xfrm flipH="1">
            <a:off x="3687533" y="1862287"/>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4" name="Cube 143"/>
          <p:cNvSpPr/>
          <p:nvPr/>
        </p:nvSpPr>
        <p:spPr>
          <a:xfrm flipH="1">
            <a:off x="4861571" y="3617971"/>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6" name="Cube 145"/>
          <p:cNvSpPr/>
          <p:nvPr/>
        </p:nvSpPr>
        <p:spPr>
          <a:xfrm flipH="1">
            <a:off x="3679118" y="2004414"/>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7" name="Cube 146"/>
          <p:cNvSpPr/>
          <p:nvPr/>
        </p:nvSpPr>
        <p:spPr>
          <a:xfrm flipH="1">
            <a:off x="5832807" y="6120146"/>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8" name="Cube 147"/>
          <p:cNvSpPr/>
          <p:nvPr/>
        </p:nvSpPr>
        <p:spPr>
          <a:xfrm flipH="1">
            <a:off x="6992100" y="4946591"/>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8" name="Cube 137"/>
          <p:cNvSpPr/>
          <p:nvPr/>
        </p:nvSpPr>
        <p:spPr>
          <a:xfrm flipH="1">
            <a:off x="4861571" y="3722199"/>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43" name="TextBox 142"/>
          <p:cNvSpPr txBox="1"/>
          <p:nvPr/>
        </p:nvSpPr>
        <p:spPr>
          <a:xfrm>
            <a:off x="-1" y="0"/>
            <a:ext cx="3838952" cy="408192"/>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GB" dirty="0" smtClean="0">
                <a:solidFill>
                  <a:schemeClr val="tx1">
                    <a:lumMod val="65000"/>
                    <a:lumOff val="35000"/>
                  </a:schemeClr>
                </a:solidFill>
                <a:latin typeface="+mn-lt"/>
                <a:ea typeface="+mn-ea"/>
                <a:cs typeface="+mn-cs"/>
              </a:rPr>
              <a:t>Rack/Switch failure</a:t>
            </a:r>
            <a:endParaRPr kumimoji="0" lang="en-GB" sz="1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45" name="Rectangle 144"/>
          <p:cNvSpPr/>
          <p:nvPr/>
        </p:nvSpPr>
        <p:spPr>
          <a:xfrm>
            <a:off x="4435329" y="998292"/>
            <a:ext cx="1740674" cy="536208"/>
          </a:xfrm>
          <a:prstGeom prst="rect">
            <a:avLst/>
          </a:prstGeom>
          <a:solidFill>
            <a:srgbClr val="FF0000">
              <a:alpha val="26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49" name="Cube 148"/>
          <p:cNvSpPr/>
          <p:nvPr/>
        </p:nvSpPr>
        <p:spPr>
          <a:xfrm flipH="1">
            <a:off x="7645577" y="4921172"/>
            <a:ext cx="159833" cy="133757"/>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50" name="Cube 149"/>
          <p:cNvSpPr/>
          <p:nvPr/>
        </p:nvSpPr>
        <p:spPr>
          <a:xfrm flipH="1">
            <a:off x="7622733" y="2523226"/>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51" name="Cube 150"/>
          <p:cNvSpPr/>
          <p:nvPr/>
        </p:nvSpPr>
        <p:spPr>
          <a:xfrm flipH="1">
            <a:off x="7959416" y="3732876"/>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52" name="Cube 151"/>
          <p:cNvSpPr/>
          <p:nvPr/>
        </p:nvSpPr>
        <p:spPr>
          <a:xfrm flipH="1">
            <a:off x="6969574" y="6120146"/>
            <a:ext cx="159833" cy="133757"/>
          </a:xfrm>
          <a:prstGeom prst="cube">
            <a:avLst/>
          </a:prstGeom>
          <a:solidFill>
            <a:schemeClr val="bg1">
              <a:lumMod val="50000"/>
              <a:lumOff val="50000"/>
            </a:schemeClr>
          </a:solidFill>
          <a:ln>
            <a:solidFill>
              <a:schemeClr val="bg1">
                <a:lumMod val="50000"/>
                <a:lumOff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53" name="Cube 152"/>
          <p:cNvSpPr/>
          <p:nvPr/>
        </p:nvSpPr>
        <p:spPr>
          <a:xfrm flipH="1">
            <a:off x="7957010" y="4921172"/>
            <a:ext cx="159833" cy="133757"/>
          </a:xfrm>
          <a:prstGeom prst="cube">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cxnSp>
        <p:nvCxnSpPr>
          <p:cNvPr id="154" name="Curved Connector 153"/>
          <p:cNvCxnSpPr/>
          <p:nvPr/>
        </p:nvCxnSpPr>
        <p:spPr>
          <a:xfrm rot="16200000" flipH="1">
            <a:off x="6973876" y="4266879"/>
            <a:ext cx="1145772" cy="254223"/>
          </a:xfrm>
          <a:prstGeom prst="curvedConnector2">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140" idx="2"/>
            <a:endCxn id="153" idx="1"/>
          </p:cNvCxnSpPr>
          <p:nvPr/>
        </p:nvCxnSpPr>
        <p:spPr>
          <a:xfrm>
            <a:off x="7799423" y="3808839"/>
            <a:ext cx="254223" cy="1145772"/>
          </a:xfrm>
          <a:prstGeom prst="curvedConnector2">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4816184" y="5147096"/>
            <a:ext cx="1217489" cy="1176628"/>
          </a:xfrm>
          <a:prstGeom prst="rect">
            <a:avLst/>
          </a:prstGeom>
          <a:solidFill>
            <a:srgbClr val="FF0000">
              <a:alpha val="28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cxnSp>
        <p:nvCxnSpPr>
          <p:cNvPr id="250" name="Curved Connector 249"/>
          <p:cNvCxnSpPr>
            <a:stCxn id="148" idx="5"/>
            <a:endCxn id="152" idx="5"/>
          </p:cNvCxnSpPr>
          <p:nvPr/>
        </p:nvCxnSpPr>
        <p:spPr>
          <a:xfrm rot="10800000" flipV="1">
            <a:off x="6969574" y="4996749"/>
            <a:ext cx="22526" cy="1173555"/>
          </a:xfrm>
          <a:prstGeom prst="curvedConnector3">
            <a:avLst>
              <a:gd name="adj1" fmla="val 1114827"/>
            </a:avLst>
          </a:prstGeom>
          <a:ln>
            <a:solidFill>
              <a:schemeClr val="bg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2" name="Curved Connector 251"/>
          <p:cNvCxnSpPr>
            <a:stCxn id="140" idx="0"/>
            <a:endCxn id="150" idx="3"/>
          </p:cNvCxnSpPr>
          <p:nvPr/>
        </p:nvCxnSpPr>
        <p:spPr>
          <a:xfrm rot="5400000" flipH="1" flipV="1">
            <a:off x="7176949" y="3182821"/>
            <a:ext cx="1068258" cy="16582"/>
          </a:xfrm>
          <a:prstGeom prst="curvedConnector3">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4" name="Curved Connector 253"/>
          <p:cNvCxnSpPr>
            <a:stCxn id="152" idx="2"/>
            <a:endCxn id="151" idx="2"/>
          </p:cNvCxnSpPr>
          <p:nvPr/>
        </p:nvCxnSpPr>
        <p:spPr>
          <a:xfrm flipV="1">
            <a:off x="7129407" y="3816474"/>
            <a:ext cx="989842" cy="2387270"/>
          </a:xfrm>
          <a:prstGeom prst="curvedConnector3">
            <a:avLst>
              <a:gd name="adj1" fmla="val 123095"/>
            </a:avLst>
          </a:prstGeom>
          <a:ln>
            <a:solidFill>
              <a:schemeClr val="bg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6" name="Rectangle 155"/>
          <p:cNvSpPr/>
          <p:nvPr/>
        </p:nvSpPr>
        <p:spPr>
          <a:xfrm>
            <a:off x="4820537" y="3958898"/>
            <a:ext cx="1217489" cy="1188198"/>
          </a:xfrm>
          <a:prstGeom prst="rect">
            <a:avLst/>
          </a:prstGeom>
          <a:solidFill>
            <a:srgbClr val="FF0000">
              <a:alpha val="26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7" name="Rectangle 156"/>
          <p:cNvSpPr/>
          <p:nvPr/>
        </p:nvSpPr>
        <p:spPr>
          <a:xfrm>
            <a:off x="4820538" y="2798115"/>
            <a:ext cx="1217489" cy="1160782"/>
          </a:xfrm>
          <a:prstGeom prst="rect">
            <a:avLst/>
          </a:prstGeom>
          <a:solidFill>
            <a:srgbClr val="FF0000">
              <a:alpha val="30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8" name="Rectangle 157"/>
          <p:cNvSpPr/>
          <p:nvPr/>
        </p:nvSpPr>
        <p:spPr>
          <a:xfrm>
            <a:off x="4820538" y="1623615"/>
            <a:ext cx="1217489" cy="1174500"/>
          </a:xfrm>
          <a:prstGeom prst="rect">
            <a:avLst/>
          </a:prstGeom>
          <a:solidFill>
            <a:srgbClr val="FF0000">
              <a:alpha val="31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0478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dissolve">
                                      <p:cBhvr>
                                        <p:cTn id="11" dur="500"/>
                                        <p:tgtEl>
                                          <p:spTgt spid="157"/>
                                        </p:tgtEl>
                                      </p:cBhvr>
                                    </p:animEffect>
                                  </p:childTnLst>
                                </p:cTn>
                              </p:par>
                            </p:childTnLst>
                          </p:cTn>
                        </p:par>
                        <p:par>
                          <p:cTn id="12" fill="hold">
                            <p:stCondLst>
                              <p:cond delay="500"/>
                            </p:stCondLst>
                            <p:childTnLst>
                              <p:par>
                                <p:cTn id="13" presetID="1" presetClass="entr" presetSubtype="0" fill="hold" nodeType="afterEffect">
                                  <p:stCondLst>
                                    <p:cond delay="1000"/>
                                  </p:stCondLst>
                                  <p:childTnLst>
                                    <p:set>
                                      <p:cBhvr>
                                        <p:cTn id="14" dur="1" fill="hold">
                                          <p:stCondLst>
                                            <p:cond delay="0"/>
                                          </p:stCondLst>
                                        </p:cTn>
                                        <p:tgtEl>
                                          <p:spTgt spid="252"/>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dissolve">
                                      <p:cBhvr>
                                        <p:cTn id="17" dur="5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dissolve">
                                      <p:cBhvr>
                                        <p:cTn id="22" dur="500"/>
                                        <p:tgtEl>
                                          <p:spTgt spid="156"/>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54"/>
                                        </p:tgtEl>
                                        <p:attrNameLst>
                                          <p:attrName>style.visibility</p:attrName>
                                        </p:attrNameLst>
                                      </p:cBhvr>
                                      <p:to>
                                        <p:strVal val="visible"/>
                                      </p:to>
                                    </p:set>
                                  </p:childTnLst>
                                </p:cTn>
                              </p:par>
                              <p:par>
                                <p:cTn id="26" presetID="9" presetClass="entr" presetSubtype="0" fill="hold" grpId="0"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dissolve">
                                      <p:cBhvr>
                                        <p:cTn id="28" dur="5000"/>
                                        <p:tgtEl>
                                          <p:spTgt spid="152"/>
                                        </p:tgtEl>
                                      </p:cBhvr>
                                    </p:animEffect>
                                  </p:childTnLst>
                                </p:cTn>
                              </p:par>
                            </p:childTnLst>
                          </p:cTn>
                        </p:par>
                        <p:par>
                          <p:cTn id="29" fill="hold">
                            <p:stCondLst>
                              <p:cond delay="5500"/>
                            </p:stCondLst>
                            <p:childTnLst>
                              <p:par>
                                <p:cTn id="30" presetID="1" presetClass="entr" presetSubtype="0" fill="hold" nodeType="afterEffect">
                                  <p:stCondLst>
                                    <p:cond delay="1000"/>
                                  </p:stCondLst>
                                  <p:childTnLst>
                                    <p:set>
                                      <p:cBhvr>
                                        <p:cTn id="31" dur="1" fill="hold">
                                          <p:stCondLst>
                                            <p:cond delay="0"/>
                                          </p:stCondLst>
                                        </p:cTn>
                                        <p:tgtEl>
                                          <p:spTgt spid="15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8"/>
                                        </p:tgtEl>
                                        <p:attrNameLst>
                                          <p:attrName>style.visibility</p:attrName>
                                        </p:attrNameLst>
                                      </p:cBhvr>
                                      <p:to>
                                        <p:strVal val="visible"/>
                                      </p:to>
                                    </p:set>
                                    <p:animEffect transition="in" filter="dissolve">
                                      <p:cBhvr>
                                        <p:cTn id="36" dur="500"/>
                                        <p:tgtEl>
                                          <p:spTgt spid="158"/>
                                        </p:tgtEl>
                                      </p:cBhvr>
                                    </p:animEffect>
                                  </p:childTnLst>
                                </p:cTn>
                              </p:par>
                            </p:childTnLst>
                          </p:cTn>
                        </p:par>
                        <p:par>
                          <p:cTn id="37" fill="hold">
                            <p:stCondLst>
                              <p:cond delay="500"/>
                            </p:stCondLst>
                            <p:childTnLst>
                              <p:par>
                                <p:cTn id="38" presetID="1" presetClass="entr" presetSubtype="0" fill="hold" nodeType="afterEffect">
                                  <p:stCondLst>
                                    <p:cond delay="1000"/>
                                  </p:stCondLst>
                                  <p:childTnLst>
                                    <p:set>
                                      <p:cBhvr>
                                        <p:cTn id="39" dur="1" fill="hold">
                                          <p:stCondLst>
                                            <p:cond delay="0"/>
                                          </p:stCondLst>
                                        </p:cTn>
                                        <p:tgtEl>
                                          <p:spTgt spid="2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dissolve">
                                      <p:cBhvr>
                                        <p:cTn id="44" dur="500"/>
                                        <p:tgtEl>
                                          <p:spTgt spid="161"/>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150"/>
                                        </p:tgtEl>
                                        <p:attrNameLst>
                                          <p:attrName>style.visibility</p:attrName>
                                        </p:attrNameLst>
                                      </p:cBhvr>
                                      <p:to>
                                        <p:strVal val="visible"/>
                                      </p:to>
                                    </p:set>
                                    <p:animEffect transition="in" filter="dissolve">
                                      <p:cBhvr>
                                        <p:cTn id="48" dur="5000"/>
                                        <p:tgtEl>
                                          <p:spTgt spid="15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dissolve">
                                      <p:cBhvr>
                                        <p:cTn id="51" dur="5000"/>
                                        <p:tgtEl>
                                          <p:spTgt spid="15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dissolve">
                                      <p:cBhvr>
                                        <p:cTn id="54" dur="5000"/>
                                        <p:tgtEl>
                                          <p:spTgt spid="15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dissolve">
                                      <p:cBhvr>
                                        <p:cTn id="57" dur="5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9" grpId="0" animBg="1"/>
      <p:bldP spid="150" grpId="0" animBg="1"/>
      <p:bldP spid="151" grpId="0" animBg="1"/>
      <p:bldP spid="152" grpId="0" animBg="1"/>
      <p:bldP spid="153" grpId="0" animBg="1"/>
      <p:bldP spid="161" grpId="0" animBg="1"/>
      <p:bldP spid="156" grpId="0" animBg="1"/>
      <p:bldP spid="157" grpId="0" animBg="1"/>
      <p:bldP spid="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impact of a Rack Failure</a:t>
            </a:r>
            <a:endParaRPr lang="en-GB" dirty="0"/>
          </a:p>
        </p:txBody>
      </p:sp>
      <p:sp>
        <p:nvSpPr>
          <p:cNvPr id="3" name="Text Placeholder 2"/>
          <p:cNvSpPr>
            <a:spLocks noGrp="1"/>
          </p:cNvSpPr>
          <p:nvPr>
            <p:ph type="body" sz="quarter" idx="11"/>
          </p:nvPr>
        </p:nvSpPr>
        <p:spPr/>
        <p:txBody>
          <a:bodyPr/>
          <a:lstStyle/>
          <a:p>
            <a:r>
              <a:rPr lang="en-GB" dirty="0" smtClean="0"/>
              <a:t>Is this a real threat?</a:t>
            </a:r>
          </a:p>
          <a:p>
            <a:pPr lvl="1"/>
            <a:r>
              <a:rPr lang="en-US" dirty="0" smtClean="0"/>
              <a:t>Google: failures are rack-correlated</a:t>
            </a:r>
          </a:p>
          <a:p>
            <a:pPr lvl="1"/>
            <a:r>
              <a:rPr lang="en-US" dirty="0" smtClean="0"/>
              <a:t>Microsoft: </a:t>
            </a:r>
            <a:r>
              <a:rPr lang="en-US" dirty="0" err="1" smtClean="0"/>
              <a:t>ToR</a:t>
            </a:r>
            <a:r>
              <a:rPr lang="en-US" dirty="0" smtClean="0"/>
              <a:t> switches fail the most</a:t>
            </a:r>
          </a:p>
          <a:p>
            <a:pPr lvl="1"/>
            <a:r>
              <a:rPr lang="en-US" dirty="0" smtClean="0"/>
              <a:t>Facebook</a:t>
            </a:r>
            <a:r>
              <a:rPr lang="en-US" dirty="0"/>
              <a:t>: </a:t>
            </a:r>
            <a:r>
              <a:rPr lang="en-US" dirty="0" smtClean="0"/>
              <a:t>router </a:t>
            </a:r>
            <a:r>
              <a:rPr lang="en-US" dirty="0" err="1" smtClean="0"/>
              <a:t>mis</a:t>
            </a:r>
            <a:r>
              <a:rPr lang="en-US" dirty="0" smtClean="0"/>
              <a:t>-configuration </a:t>
            </a:r>
            <a:r>
              <a:rPr lang="en-US" dirty="0" smtClean="0">
                <a:sym typeface="Wingdings"/>
              </a:rPr>
              <a:t> </a:t>
            </a:r>
            <a:r>
              <a:rPr lang="en-US" dirty="0" smtClean="0"/>
              <a:t>cascade failure</a:t>
            </a:r>
            <a:endParaRPr lang="en-US" dirty="0"/>
          </a:p>
          <a:p>
            <a:endParaRPr lang="en-GB" dirty="0" smtClean="0"/>
          </a:p>
          <a:p>
            <a:r>
              <a:rPr lang="en-GB" dirty="0" smtClean="0"/>
              <a:t>Reduce the impact</a:t>
            </a:r>
          </a:p>
          <a:p>
            <a:pPr lvl="1"/>
            <a:r>
              <a:rPr lang="en-GB" dirty="0" smtClean="0"/>
              <a:t>Dual bonded Ethernet with 2x Top of Rack Switch</a:t>
            </a:r>
          </a:p>
          <a:p>
            <a:pPr lvl="1"/>
            <a:r>
              <a:rPr lang="en-GB" dirty="0" smtClean="0"/>
              <a:t>10 </a:t>
            </a:r>
            <a:r>
              <a:rPr lang="en-GB" dirty="0" err="1" smtClean="0"/>
              <a:t>GbE</a:t>
            </a:r>
            <a:r>
              <a:rPr lang="en-GB" dirty="0" smtClean="0"/>
              <a:t> for more replication bandwidth</a:t>
            </a:r>
          </a:p>
          <a:p>
            <a:pPr lvl="1"/>
            <a:r>
              <a:rPr lang="en-GB" dirty="0" smtClean="0"/>
              <a:t>Bigger clusters</a:t>
            </a:r>
          </a:p>
          <a:p>
            <a:pPr lvl="1"/>
            <a:r>
              <a:rPr lang="en-GB" dirty="0" smtClean="0"/>
              <a:t>Facebook: sub-cluster block placement</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6</a:t>
            </a:fld>
            <a:endParaRPr lang="en-US" dirty="0"/>
          </a:p>
        </p:txBody>
      </p:sp>
    </p:spTree>
    <p:extLst>
      <p:ext uri="{BB962C8B-B14F-4D97-AF65-F5344CB8AC3E}">
        <p14:creationId xmlns:p14="http://schemas.microsoft.com/office/powerpoint/2010/main" val="1466444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0" name="Straight Connector 259"/>
          <p:cNvCxnSpPr>
            <a:stCxn id="259" idx="1"/>
            <a:endCxn id="299" idx="3"/>
          </p:cNvCxnSpPr>
          <p:nvPr/>
        </p:nvCxnSpPr>
        <p:spPr>
          <a:xfrm flipH="1" flipV="1">
            <a:off x="4752628" y="2162769"/>
            <a:ext cx="793718" cy="106613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r>
              <a:rPr lang="en-GB" dirty="0" smtClean="0"/>
              <a:t>NameNode failure</a:t>
            </a:r>
            <a:r>
              <a:rPr lang="en-GB" dirty="0"/>
              <a:t> </a:t>
            </a:r>
            <a:r>
              <a:rPr lang="en-GB" dirty="0" smtClean="0"/>
              <a:t>rare but visible</a:t>
            </a: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7</a:t>
            </a:fld>
            <a:endParaRPr lang="en-US" dirty="0"/>
          </a:p>
        </p:txBody>
      </p:sp>
      <p:sp>
        <p:nvSpPr>
          <p:cNvPr id="259" name="Can 258"/>
          <p:cNvSpPr/>
          <p:nvPr/>
        </p:nvSpPr>
        <p:spPr>
          <a:xfrm>
            <a:off x="5305152" y="3228899"/>
            <a:ext cx="482387" cy="283663"/>
          </a:xfrm>
          <a:prstGeom prst="can">
            <a:avLst>
              <a:gd name="adj" fmla="val 50000"/>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4" name="Straight Connector 273"/>
          <p:cNvCxnSpPr/>
          <p:nvPr/>
        </p:nvCxnSpPr>
        <p:spPr>
          <a:xfrm>
            <a:off x="3349701" y="1439038"/>
            <a:ext cx="0" cy="3121677"/>
          </a:xfrm>
          <a:prstGeom prst="line">
            <a:avLst/>
          </a:prstGeom>
        </p:spPr>
        <p:style>
          <a:lnRef idx="2">
            <a:schemeClr val="accent6"/>
          </a:lnRef>
          <a:fillRef idx="0">
            <a:schemeClr val="accent6"/>
          </a:fillRef>
          <a:effectRef idx="1">
            <a:schemeClr val="accent6"/>
          </a:effectRef>
          <a:fontRef idx="minor">
            <a:schemeClr val="tx1"/>
          </a:fontRef>
        </p:style>
      </p:cxnSp>
      <p:cxnSp>
        <p:nvCxnSpPr>
          <p:cNvPr id="275" name="Straight Connector 274"/>
          <p:cNvCxnSpPr/>
          <p:nvPr/>
        </p:nvCxnSpPr>
        <p:spPr>
          <a:xfrm flipH="1">
            <a:off x="3349701" y="2162769"/>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6" name="Straight Connector 275"/>
          <p:cNvCxnSpPr>
            <a:stCxn id="293" idx="1"/>
          </p:cNvCxnSpPr>
          <p:nvPr/>
        </p:nvCxnSpPr>
        <p:spPr>
          <a:xfrm flipH="1">
            <a:off x="3357976" y="4560715"/>
            <a:ext cx="47633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7" name="Straight Connector 276"/>
          <p:cNvCxnSpPr>
            <a:stCxn id="293" idx="1"/>
          </p:cNvCxnSpPr>
          <p:nvPr/>
        </p:nvCxnSpPr>
        <p:spPr>
          <a:xfrm flipH="1">
            <a:off x="3349701" y="4560715"/>
            <a:ext cx="484605" cy="0"/>
          </a:xfrm>
          <a:prstGeom prst="line">
            <a:avLst/>
          </a:prstGeom>
        </p:spPr>
        <p:style>
          <a:lnRef idx="2">
            <a:schemeClr val="accent6"/>
          </a:lnRef>
          <a:fillRef idx="0">
            <a:schemeClr val="accent6"/>
          </a:fillRef>
          <a:effectRef idx="1">
            <a:schemeClr val="accent6"/>
          </a:effectRef>
          <a:fontRef idx="minor">
            <a:schemeClr val="tx1"/>
          </a:fontRef>
        </p:style>
      </p:cxnSp>
      <p:sp>
        <p:nvSpPr>
          <p:cNvPr id="279" name="Rounded Rectangle 278"/>
          <p:cNvSpPr/>
          <p:nvPr/>
        </p:nvSpPr>
        <p:spPr>
          <a:xfrm>
            <a:off x="3660438" y="1274873"/>
            <a:ext cx="1208781" cy="328330"/>
          </a:xfrm>
          <a:prstGeom prst="round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en-GB" sz="1200" dirty="0" smtClean="0"/>
              <a:t>ToR Switch</a:t>
            </a:r>
            <a:endParaRPr lang="en-GB" sz="1200" dirty="0"/>
          </a:p>
        </p:txBody>
      </p:sp>
      <p:cxnSp>
        <p:nvCxnSpPr>
          <p:cNvPr id="280" name="Straight Connector 279"/>
          <p:cNvCxnSpPr>
            <a:stCxn id="279" idx="1"/>
          </p:cNvCxnSpPr>
          <p:nvPr/>
        </p:nvCxnSpPr>
        <p:spPr>
          <a:xfrm flipH="1">
            <a:off x="3349702" y="1439038"/>
            <a:ext cx="310736"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292" name="Group 291"/>
          <p:cNvGrpSpPr/>
          <p:nvPr/>
        </p:nvGrpSpPr>
        <p:grpSpPr>
          <a:xfrm>
            <a:off x="3834306" y="4224461"/>
            <a:ext cx="918320" cy="1000235"/>
            <a:chOff x="2014021" y="5108225"/>
            <a:chExt cx="918320" cy="1000235"/>
          </a:xfrm>
        </p:grpSpPr>
        <p:sp>
          <p:nvSpPr>
            <p:cNvPr id="293" name="Rounded Rectangle 292"/>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2ary Name Node</a:t>
              </a:r>
              <a:endParaRPr lang="en-GB" sz="1100" dirty="0"/>
            </a:p>
          </p:txBody>
        </p:sp>
        <p:sp>
          <p:nvSpPr>
            <p:cNvPr id="294" name="Can 293"/>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95" name="Straight Connector 294"/>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8" name="Group 297"/>
          <p:cNvGrpSpPr/>
          <p:nvPr/>
        </p:nvGrpSpPr>
        <p:grpSpPr>
          <a:xfrm>
            <a:off x="3834308" y="1826515"/>
            <a:ext cx="918320" cy="1000235"/>
            <a:chOff x="2014021" y="5108225"/>
            <a:chExt cx="918320" cy="1000235"/>
          </a:xfrm>
        </p:grpSpPr>
        <p:sp>
          <p:nvSpPr>
            <p:cNvPr id="299" name="Rounded Rectangle 298"/>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300" name="Can 299"/>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01" name="Straight Connector 300"/>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02" name="Straight Connector 301"/>
          <p:cNvCxnSpPr/>
          <p:nvPr/>
        </p:nvCxnSpPr>
        <p:spPr>
          <a:xfrm flipH="1">
            <a:off x="3349701" y="3370731"/>
            <a:ext cx="4802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06" name="Straight Connector 305"/>
          <p:cNvCxnSpPr>
            <a:stCxn id="259" idx="2"/>
          </p:cNvCxnSpPr>
          <p:nvPr/>
        </p:nvCxnSpPr>
        <p:spPr>
          <a:xfrm flipH="1" flipV="1">
            <a:off x="4752627" y="3361742"/>
            <a:ext cx="552525" cy="8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a:stCxn id="259" idx="3"/>
            <a:endCxn id="293" idx="3"/>
          </p:cNvCxnSpPr>
          <p:nvPr/>
        </p:nvCxnSpPr>
        <p:spPr>
          <a:xfrm flipH="1">
            <a:off x="4752626" y="3512562"/>
            <a:ext cx="793720" cy="1048153"/>
          </a:xfrm>
          <a:prstGeom prst="line">
            <a:avLst/>
          </a:prstGeom>
        </p:spPr>
        <p:style>
          <a:lnRef idx="2">
            <a:schemeClr val="accent1"/>
          </a:lnRef>
          <a:fillRef idx="0">
            <a:schemeClr val="accent1"/>
          </a:fillRef>
          <a:effectRef idx="1">
            <a:schemeClr val="accent1"/>
          </a:effectRef>
          <a:fontRef idx="minor">
            <a:schemeClr val="tx1"/>
          </a:fontRef>
        </p:style>
      </p:cxnSp>
      <p:grpSp>
        <p:nvGrpSpPr>
          <p:cNvPr id="145" name="Group 144"/>
          <p:cNvGrpSpPr/>
          <p:nvPr/>
        </p:nvGrpSpPr>
        <p:grpSpPr>
          <a:xfrm>
            <a:off x="3834309" y="3012444"/>
            <a:ext cx="918320" cy="1000235"/>
            <a:chOff x="2014021" y="5108225"/>
            <a:chExt cx="918320" cy="1000235"/>
          </a:xfrm>
        </p:grpSpPr>
        <p:sp>
          <p:nvSpPr>
            <p:cNvPr id="150" name="Rounded Rectangle 149"/>
            <p:cNvSpPr/>
            <p:nvPr/>
          </p:nvSpPr>
          <p:spPr>
            <a:xfrm>
              <a:off x="2014021" y="5108225"/>
              <a:ext cx="918320" cy="672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i="1" dirty="0"/>
            </a:p>
          </p:txBody>
        </p:sp>
        <p:sp>
          <p:nvSpPr>
            <p:cNvPr id="151" name="Can 150"/>
            <p:cNvSpPr/>
            <p:nvPr/>
          </p:nvSpPr>
          <p:spPr>
            <a:xfrm>
              <a:off x="2352232" y="5867433"/>
              <a:ext cx="241899" cy="241027"/>
            </a:xfrm>
            <a:prstGeom prst="ca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2" name="Straight Connector 151"/>
            <p:cNvCxnSpPr/>
            <p:nvPr/>
          </p:nvCxnSpPr>
          <p:spPr>
            <a:xfrm flipH="1" flipV="1">
              <a:off x="2473181" y="5780733"/>
              <a:ext cx="1" cy="867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4" name="TextBox 153"/>
          <p:cNvSpPr txBox="1"/>
          <p:nvPr/>
        </p:nvSpPr>
        <p:spPr>
          <a:xfrm>
            <a:off x="735724" y="2816930"/>
            <a:ext cx="2508390" cy="1089624"/>
          </a:xfrm>
          <a:prstGeom prst="rect">
            <a:avLst/>
          </a:prstGeom>
        </p:spPr>
        <p:txBody>
          <a:bodyPr vert="horz" wrap="square" lIns="91440" tIns="45720" rIns="91440" bIns="45720" rtlCol="0">
            <a:noAutofit/>
          </a:bodyPr>
          <a:lstStyle/>
          <a:p>
            <a:pPr fontAlgn="auto">
              <a:spcBef>
                <a:spcPct val="20000"/>
              </a:spcBef>
              <a:spcAft>
                <a:spcPts val="0"/>
              </a:spcAft>
            </a:pPr>
            <a:r>
              <a:rPr lang="en-GB" dirty="0" smtClean="0">
                <a:solidFill>
                  <a:schemeClr val="tx1">
                    <a:lumMod val="75000"/>
                    <a:lumOff val="25000"/>
                  </a:schemeClr>
                </a:solidFill>
              </a:rPr>
              <a:t>2. Bring up new NameNode server</a:t>
            </a:r>
            <a:br>
              <a:rPr lang="en-GB" dirty="0" smtClean="0">
                <a:solidFill>
                  <a:schemeClr val="tx1">
                    <a:lumMod val="75000"/>
                    <a:lumOff val="25000"/>
                  </a:schemeClr>
                </a:solidFill>
              </a:rPr>
            </a:br>
            <a:r>
              <a:rPr lang="en-GB" dirty="0" smtClean="0">
                <a:solidFill>
                  <a:schemeClr val="tx1">
                    <a:lumMod val="75000"/>
                    <a:lumOff val="25000"/>
                  </a:schemeClr>
                </a:solidFill>
              </a:rPr>
              <a:t>-with </a:t>
            </a:r>
            <a:r>
              <a:rPr lang="en-GB" dirty="0">
                <a:solidFill>
                  <a:schemeClr val="tx1">
                    <a:lumMod val="75000"/>
                    <a:lumOff val="25000"/>
                  </a:schemeClr>
                </a:solidFill>
              </a:rPr>
              <a:t>same </a:t>
            </a:r>
            <a:r>
              <a:rPr lang="en-GB" dirty="0" smtClean="0">
                <a:solidFill>
                  <a:schemeClr val="tx1">
                    <a:lumMod val="75000"/>
                    <a:lumOff val="25000"/>
                  </a:schemeClr>
                </a:solidFill>
              </a:rPr>
              <a:t>IP</a:t>
            </a:r>
            <a:br>
              <a:rPr lang="en-GB" dirty="0" smtClean="0">
                <a:solidFill>
                  <a:schemeClr val="tx1">
                    <a:lumMod val="75000"/>
                    <a:lumOff val="25000"/>
                  </a:schemeClr>
                </a:solidFill>
              </a:rPr>
            </a:br>
            <a:r>
              <a:rPr lang="en-GB" dirty="0" smtClean="0">
                <a:solidFill>
                  <a:schemeClr val="tx1">
                    <a:lumMod val="75000"/>
                    <a:lumOff val="25000"/>
                  </a:schemeClr>
                </a:solidFill>
              </a:rPr>
              <a:t>-or </a:t>
            </a:r>
            <a:r>
              <a:rPr lang="en-GB" dirty="0">
                <a:solidFill>
                  <a:schemeClr val="tx1">
                    <a:lumMod val="75000"/>
                    <a:lumOff val="25000"/>
                  </a:schemeClr>
                </a:solidFill>
              </a:rPr>
              <a:t>restart DataNodes</a:t>
            </a:r>
          </a:p>
        </p:txBody>
      </p:sp>
      <p:sp>
        <p:nvSpPr>
          <p:cNvPr id="155" name="TextBox 154"/>
          <p:cNvSpPr txBox="1"/>
          <p:nvPr/>
        </p:nvSpPr>
        <p:spPr>
          <a:xfrm>
            <a:off x="5029627" y="4380311"/>
            <a:ext cx="3659312" cy="103331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GB" dirty="0" smtClean="0">
                <a:solidFill>
                  <a:schemeClr val="tx1">
                    <a:lumMod val="75000"/>
                    <a:lumOff val="25000"/>
                  </a:schemeClr>
                </a:solidFill>
                <a:latin typeface="+mn-lt"/>
                <a:ea typeface="+mn-ea"/>
                <a:cs typeface="+mn-cs"/>
              </a:rPr>
              <a:t>(Secondary NN receives streamed journal and checkpoints filesystem image)</a:t>
            </a:r>
            <a:endPar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56" name="TextBox 155"/>
          <p:cNvSpPr txBox="1"/>
          <p:nvPr/>
        </p:nvSpPr>
        <p:spPr>
          <a:xfrm>
            <a:off x="5859361" y="2826750"/>
            <a:ext cx="2541908" cy="969614"/>
          </a:xfrm>
          <a:prstGeom prst="rect">
            <a:avLst/>
          </a:prstGeom>
        </p:spPr>
        <p:txBody>
          <a:bodyPr vert="horz" wrap="square" lIns="91440" tIns="45720" rIns="91440" bIns="45720" rtlCol="0">
            <a:noAutofit/>
          </a:bodyPr>
          <a:lstStyle/>
          <a:p>
            <a:pPr fontAlgn="auto">
              <a:spcBef>
                <a:spcPct val="20000"/>
              </a:spcBef>
              <a:spcAft>
                <a:spcPts val="0"/>
              </a:spcAft>
            </a:pPr>
            <a:r>
              <a:rPr lang="en-GB" dirty="0" smtClean="0">
                <a:solidFill>
                  <a:schemeClr val="tx1">
                    <a:lumMod val="75000"/>
                    <a:lumOff val="25000"/>
                  </a:schemeClr>
                </a:solidFill>
              </a:rPr>
              <a:t>Shared storage for filesystem image and journal ("edit log")</a:t>
            </a:r>
            <a:endParaRPr lang="en-GB" dirty="0">
              <a:solidFill>
                <a:schemeClr val="tx1">
                  <a:lumMod val="75000"/>
                  <a:lumOff val="25000"/>
                </a:schemeClr>
              </a:solidFill>
            </a:endParaRPr>
          </a:p>
        </p:txBody>
      </p:sp>
      <p:sp>
        <p:nvSpPr>
          <p:cNvPr id="157" name="TextBox 156"/>
          <p:cNvSpPr txBox="1"/>
          <p:nvPr/>
        </p:nvSpPr>
        <p:spPr>
          <a:xfrm>
            <a:off x="735724" y="1883537"/>
            <a:ext cx="2508390" cy="558464"/>
          </a:xfrm>
          <a:prstGeom prst="rect">
            <a:avLst/>
          </a:prstGeom>
        </p:spPr>
        <p:txBody>
          <a:bodyPr vert="horz" wrap="square" lIns="91440" tIns="45720" rIns="91440" bIns="45720" rtlCol="0">
            <a:noAutofit/>
          </a:bodyPr>
          <a:lstStyle/>
          <a:p>
            <a:pPr fontAlgn="auto">
              <a:spcBef>
                <a:spcPct val="20000"/>
              </a:spcBef>
              <a:spcAft>
                <a:spcPts val="0"/>
              </a:spcAft>
            </a:pPr>
            <a:r>
              <a:rPr lang="en-GB" dirty="0" smtClean="0">
                <a:solidFill>
                  <a:schemeClr val="tx1">
                    <a:lumMod val="75000"/>
                    <a:lumOff val="25000"/>
                  </a:schemeClr>
                </a:solidFill>
              </a:rPr>
              <a:t>1. Try to reboot/restart</a:t>
            </a:r>
            <a:endParaRPr lang="en-GB" dirty="0">
              <a:solidFill>
                <a:schemeClr val="tx1">
                  <a:lumMod val="75000"/>
                  <a:lumOff val="25000"/>
                </a:schemeClr>
              </a:solidFill>
            </a:endParaRPr>
          </a:p>
        </p:txBody>
      </p:sp>
      <p:sp>
        <p:nvSpPr>
          <p:cNvPr id="158" name="TextBox 157"/>
          <p:cNvSpPr txBox="1"/>
          <p:nvPr/>
        </p:nvSpPr>
        <p:spPr>
          <a:xfrm>
            <a:off x="174997" y="5920828"/>
            <a:ext cx="8732520" cy="567081"/>
          </a:xfrm>
          <a:prstGeom prst="rect">
            <a:avLst/>
          </a:prstGeom>
        </p:spPr>
        <p:txBody>
          <a:bodyPr vert="horz" wrap="square" lIns="91440" tIns="45720" rIns="91440" bIns="45720" rtlCol="0">
            <a:noAutofit/>
          </a:bodyPr>
          <a:lstStyle/>
          <a:p>
            <a:pPr algn="ctr" fontAlgn="auto">
              <a:spcBef>
                <a:spcPct val="20000"/>
              </a:spcBef>
              <a:spcAft>
                <a:spcPts val="0"/>
              </a:spcAft>
            </a:pPr>
            <a:r>
              <a:rPr lang="en-US" i="1" dirty="0"/>
              <a:t>Yahoo!: 22 NameNode failures on 25 clusters in 18 months = .99999 </a:t>
            </a:r>
            <a:r>
              <a:rPr lang="en-US" i="1" dirty="0" smtClean="0"/>
              <a:t>availability</a:t>
            </a:r>
            <a:endParaRPr lang="en-GB" i="1" dirty="0"/>
          </a:p>
        </p:txBody>
      </p:sp>
      <p:sp>
        <p:nvSpPr>
          <p:cNvPr id="2" name="Rectangle 1"/>
          <p:cNvSpPr/>
          <p:nvPr/>
        </p:nvSpPr>
        <p:spPr>
          <a:xfrm>
            <a:off x="4004650" y="3150422"/>
            <a:ext cx="577632" cy="440618"/>
          </a:xfrm>
          <a:prstGeom prst="rect">
            <a:avLst/>
          </a:prstGeom>
          <a:noFill/>
        </p:spPr>
        <p:txBody>
          <a:bodyPr wrap="square">
            <a:spAutoFit/>
          </a:bodyPr>
          <a:lstStyle/>
          <a:p>
            <a:pPr lvl="0" algn="ctr"/>
            <a:r>
              <a:rPr lang="en-GB" sz="1100" i="1" dirty="0">
                <a:solidFill>
                  <a:srgbClr val="1E1E1E"/>
                </a:solidFill>
                <a:latin typeface="Arial"/>
                <a:ea typeface="+mn-ea"/>
                <a:cs typeface="+mn-cs"/>
              </a:rPr>
              <a:t>Name Node</a:t>
            </a:r>
          </a:p>
        </p:txBody>
      </p:sp>
      <p:sp>
        <p:nvSpPr>
          <p:cNvPr id="153" name="Rectangle 152"/>
          <p:cNvSpPr/>
          <p:nvPr/>
        </p:nvSpPr>
        <p:spPr>
          <a:xfrm>
            <a:off x="3689079" y="1690700"/>
            <a:ext cx="1208781" cy="1202998"/>
          </a:xfrm>
          <a:prstGeom prst="rect">
            <a:avLst/>
          </a:prstGeom>
          <a:solidFill>
            <a:srgbClr val="FF0000">
              <a:alpha val="26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3" name="Rectangle 2"/>
          <p:cNvSpPr/>
          <p:nvPr/>
        </p:nvSpPr>
        <p:spPr>
          <a:xfrm>
            <a:off x="3944049" y="1882896"/>
            <a:ext cx="638233" cy="5591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r>
              <a:rPr lang="en-GB" sz="1100" dirty="0">
                <a:solidFill>
                  <a:srgbClr val="1E1E1E"/>
                </a:solidFill>
              </a:rPr>
              <a:t>Name Node</a:t>
            </a:r>
          </a:p>
        </p:txBody>
      </p:sp>
      <p:sp>
        <p:nvSpPr>
          <p:cNvPr id="36" name="TextBox 35"/>
          <p:cNvSpPr txBox="1"/>
          <p:nvPr/>
        </p:nvSpPr>
        <p:spPr>
          <a:xfrm>
            <a:off x="3349701" y="2189375"/>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NN IP</a:t>
            </a:r>
          </a:p>
        </p:txBody>
      </p:sp>
      <p:sp>
        <p:nvSpPr>
          <p:cNvPr id="37" name="TextBox 36"/>
          <p:cNvSpPr txBox="1"/>
          <p:nvPr/>
        </p:nvSpPr>
        <p:spPr>
          <a:xfrm>
            <a:off x="3349701" y="3383854"/>
            <a:ext cx="519542" cy="250776"/>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NN IP</a:t>
            </a:r>
          </a:p>
        </p:txBody>
      </p:sp>
    </p:spTree>
    <p:extLst>
      <p:ext uri="{BB962C8B-B14F-4D97-AF65-F5344CB8AC3E}">
        <p14:creationId xmlns:p14="http://schemas.microsoft.com/office/powerpoint/2010/main" val="25084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9" presetClass="entr" presetSubtype="0" fill="hold" grpId="1"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ssolv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7" grpId="0"/>
      <p:bldP spid="2" grpId="0" build="p"/>
      <p:bldP spid="153" grpId="0" animBg="1"/>
      <p:bldP spid="3" grpId="0"/>
      <p:bldP spid="36" grpId="0"/>
      <p:bldP spid="3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NameNode failure costs</a:t>
            </a:r>
            <a:endParaRPr lang="en-GB" dirty="0"/>
          </a:p>
        </p:txBody>
      </p:sp>
      <p:sp>
        <p:nvSpPr>
          <p:cNvPr id="5" name="Text Placeholder 4"/>
          <p:cNvSpPr>
            <a:spLocks noGrp="1"/>
          </p:cNvSpPr>
          <p:nvPr>
            <p:ph type="body" sz="quarter" idx="11"/>
          </p:nvPr>
        </p:nvSpPr>
        <p:spPr>
          <a:xfrm>
            <a:off x="457200" y="1165225"/>
            <a:ext cx="8229600" cy="4163334"/>
          </a:xfrm>
        </p:spPr>
        <p:txBody>
          <a:bodyPr/>
          <a:lstStyle/>
          <a:p>
            <a:r>
              <a:rPr lang="en-GB" b="0" dirty="0" smtClean="0"/>
              <a:t>Manual intervention</a:t>
            </a:r>
          </a:p>
          <a:p>
            <a:r>
              <a:rPr lang="en-GB" dirty="0"/>
              <a:t>Time to bring up </a:t>
            </a:r>
            <a:r>
              <a:rPr lang="en-GB" dirty="0" smtClean="0"/>
              <a:t>service by hand</a:t>
            </a:r>
          </a:p>
          <a:p>
            <a:r>
              <a:rPr lang="en-GB" dirty="0" smtClean="0"/>
              <a:t>Remote applications receive errors and can fail.</a:t>
            </a:r>
          </a:p>
          <a:p>
            <a:r>
              <a:rPr lang="en-GB" dirty="0" smtClean="0"/>
              <a:t>MapReduce Job Tracker and Tasks/Jobs can fail.</a:t>
            </a:r>
          </a:p>
          <a:p>
            <a:r>
              <a:rPr lang="en-GB" dirty="0"/>
              <a:t>C</a:t>
            </a:r>
            <a:r>
              <a:rPr lang="en-GB" dirty="0" smtClean="0"/>
              <a:t>ost </a:t>
            </a:r>
            <a:r>
              <a:rPr lang="en-GB" dirty="0"/>
              <a:t>of keeping spare </a:t>
            </a:r>
            <a:r>
              <a:rPr lang="en-GB" dirty="0" smtClean="0"/>
              <a:t>server</a:t>
            </a:r>
          </a:p>
          <a:p>
            <a:r>
              <a:rPr lang="en-GB" dirty="0" smtClean="0"/>
              <a:t>Cost of keeping ops team available</a:t>
            </a:r>
            <a:endParaRPr lang="en-GB" dirty="0"/>
          </a:p>
          <a:p>
            <a:pPr marL="0" indent="0">
              <a:buNone/>
            </a:pPr>
            <a:endParaRPr lang="en-GB" dirty="0" smtClean="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8</a:t>
            </a:fld>
            <a:endParaRPr lang="en-US" dirty="0"/>
          </a:p>
        </p:txBody>
      </p:sp>
      <p:sp>
        <p:nvSpPr>
          <p:cNvPr id="3" name="Rectangle 2"/>
          <p:cNvSpPr/>
          <p:nvPr/>
        </p:nvSpPr>
        <p:spPr>
          <a:xfrm>
            <a:off x="457200" y="5328559"/>
            <a:ext cx="8229600" cy="523220"/>
          </a:xfrm>
          <a:prstGeom prst="rect">
            <a:avLst/>
          </a:prstGeom>
        </p:spPr>
        <p:txBody>
          <a:bodyPr wrap="square">
            <a:spAutoFit/>
          </a:bodyPr>
          <a:lstStyle/>
          <a:p>
            <a:pPr algn="ctr" fontAlgn="auto">
              <a:spcBef>
                <a:spcPct val="20000"/>
              </a:spcBef>
              <a:spcAft>
                <a:spcPts val="0"/>
              </a:spcAft>
            </a:pPr>
            <a:r>
              <a:rPr lang="en-GB" sz="2800" i="1" dirty="0" smtClean="0">
                <a:solidFill>
                  <a:schemeClr val="tx1">
                    <a:lumMod val="75000"/>
                    <a:lumOff val="25000"/>
                  </a:schemeClr>
                </a:solidFill>
              </a:rPr>
              <a:t>contingency planning &amp; ops actions main overhead</a:t>
            </a:r>
            <a:endParaRPr lang="en-GB" sz="2800" i="1" dirty="0">
              <a:solidFill>
                <a:schemeClr val="tx1">
                  <a:lumMod val="75000"/>
                  <a:lumOff val="25000"/>
                </a:schemeClr>
              </a:solidFill>
            </a:endParaRPr>
          </a:p>
        </p:txBody>
      </p:sp>
    </p:spTree>
    <p:extLst>
      <p:ext uri="{BB962C8B-B14F-4D97-AF65-F5344CB8AC3E}">
        <p14:creationId xmlns:p14="http://schemas.microsoft.com/office/powerpoint/2010/main" val="35393880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improve</a:t>
            </a:r>
            <a:endParaRPr lang="en-GB" dirty="0"/>
          </a:p>
        </p:txBody>
      </p:sp>
      <p:sp>
        <p:nvSpPr>
          <p:cNvPr id="3" name="Text Placeholder 2"/>
          <p:cNvSpPr>
            <a:spLocks noGrp="1"/>
          </p:cNvSpPr>
          <p:nvPr>
            <p:ph type="body" sz="quarter" idx="11"/>
          </p:nvPr>
        </p:nvSpPr>
        <p:spPr/>
        <p:txBody>
          <a:bodyPr/>
          <a:lstStyle/>
          <a:p>
            <a:pPr>
              <a:lnSpc>
                <a:spcPct val="200000"/>
              </a:lnSpc>
            </a:pPr>
            <a:r>
              <a:rPr lang="en-GB" dirty="0" smtClean="0"/>
              <a:t>Address costs of NameNode failure in Hadoop 1</a:t>
            </a:r>
          </a:p>
          <a:p>
            <a:pPr>
              <a:lnSpc>
                <a:spcPct val="200000"/>
              </a:lnSpc>
            </a:pPr>
            <a:r>
              <a:rPr lang="en-GB" dirty="0" smtClean="0"/>
              <a:t>Add Live NN failover (HDFS 2.0)</a:t>
            </a:r>
          </a:p>
          <a:p>
            <a:pPr>
              <a:lnSpc>
                <a:spcPct val="200000"/>
              </a:lnSpc>
            </a:pPr>
            <a:r>
              <a:rPr lang="en-GB" dirty="0"/>
              <a:t>E</a:t>
            </a:r>
            <a:r>
              <a:rPr lang="en-GB" dirty="0" smtClean="0"/>
              <a:t>liminate shared storage </a:t>
            </a:r>
            <a:r>
              <a:rPr lang="en-GB" dirty="0"/>
              <a:t>(HDFS 2.</a:t>
            </a:r>
            <a:r>
              <a:rPr lang="en-GB" dirty="0" smtClean="0"/>
              <a:t>x)</a:t>
            </a:r>
          </a:p>
          <a:p>
            <a:pPr>
              <a:lnSpc>
                <a:spcPct val="200000"/>
              </a:lnSpc>
            </a:pPr>
            <a:r>
              <a:rPr lang="en-GB" i="1" dirty="0" smtClean="0"/>
              <a:t>Add resilience to the entire stack</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9</a:t>
            </a:fld>
            <a:endParaRPr lang="en-US" dirty="0"/>
          </a:p>
        </p:txBody>
      </p:sp>
    </p:spTree>
    <p:extLst>
      <p:ext uri="{BB962C8B-B14F-4D97-AF65-F5344CB8AC3E}">
        <p14:creationId xmlns:p14="http://schemas.microsoft.com/office/powerpoint/2010/main" val="27611149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W Template 2012">
  <a:themeElements>
    <a:clrScheme name="Hortonworks">
      <a:dk1>
        <a:sysClr val="windowText" lastClr="000000"/>
      </a:dk1>
      <a:lt1>
        <a:srgbClr val="1E1E1E"/>
      </a:lt1>
      <a:dk2>
        <a:srgbClr val="FFFFFF"/>
      </a:dk2>
      <a:lt2>
        <a:srgbClr val="FFFFFF"/>
      </a:lt2>
      <a:accent1>
        <a:srgbClr val="69BE28"/>
      </a:accent1>
      <a:accent2>
        <a:srgbClr val="1E1E1E"/>
      </a:accent2>
      <a:accent3>
        <a:srgbClr val="44697D"/>
      </a:accent3>
      <a:accent4>
        <a:srgbClr val="818A8F"/>
      </a:accent4>
      <a:accent5>
        <a:srgbClr val="E17000"/>
      </a:accent5>
      <a:accent6>
        <a:srgbClr val="7F7F7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C3C3C3"/>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HW Template 2012.potx</Template>
  <TotalTime>8545</TotalTime>
  <Words>1865</Words>
  <Application>Microsoft Macintosh PowerPoint</Application>
  <PresentationFormat>On-screen Show (4:3)</PresentationFormat>
  <Paragraphs>363</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HW Template 2012</vt:lpstr>
      <vt:lpstr>Data Availability and Integrity in Apache Hadoop </vt:lpstr>
      <vt:lpstr>Questions Hadoop users ask</vt:lpstr>
      <vt:lpstr>PowerPoint Presentation</vt:lpstr>
      <vt:lpstr>Replication handles data integrity</vt:lpstr>
      <vt:lpstr>PowerPoint Presentation</vt:lpstr>
      <vt:lpstr>Reducing the impact of a Rack Failure</vt:lpstr>
      <vt:lpstr>NameNode failure rare but visible</vt:lpstr>
      <vt:lpstr>NameNode failure costs</vt:lpstr>
      <vt:lpstr>What to improve</vt:lpstr>
      <vt:lpstr>Full Stack HA</vt:lpstr>
      <vt:lpstr>Hadoop Full Stack HA Architecture</vt:lpstr>
      <vt:lpstr>HA in Hadoop 1 (HDP1)</vt:lpstr>
      <vt:lpstr>vSphere : VMs are managed</vt:lpstr>
      <vt:lpstr>“Canary” monitoring</vt:lpstr>
      <vt:lpstr>Defining liveness</vt:lpstr>
      <vt:lpstr>Monitoring Lifecycle</vt:lpstr>
      <vt:lpstr>PowerPoint Presentation</vt:lpstr>
      <vt:lpstr>Linux HA Implementation</vt:lpstr>
      <vt:lpstr>Yes, but does it work?</vt:lpstr>
      <vt:lpstr>And how long does it take?</vt:lpstr>
      <vt:lpstr>“Full Stack”: IPC client</vt:lpstr>
      <vt:lpstr>Job Tracker Resilience</vt:lpstr>
      <vt:lpstr>Testing full stack functionality</vt:lpstr>
      <vt:lpstr>Putting it all together: Demo</vt:lpstr>
      <vt:lpstr>vSphere versus RedHat HA</vt:lpstr>
      <vt:lpstr>HA in Hadoop HDFS 2</vt:lpstr>
      <vt:lpstr>PowerPoint Presentation</vt:lpstr>
      <vt:lpstr>When will HDFS 2 be ready?</vt:lpstr>
      <vt:lpstr>Moving forward</vt:lpstr>
      <vt:lpstr>Single Points of Failure</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Hortonworks</dc:title>
  <dc:creator>edelin</dc:creator>
  <cp:lastModifiedBy>Steve Loughran</cp:lastModifiedBy>
  <cp:revision>158</cp:revision>
  <cp:lastPrinted>2011-11-07T16:43:46Z</cp:lastPrinted>
  <dcterms:created xsi:type="dcterms:W3CDTF">2011-12-12T20:01:28Z</dcterms:created>
  <dcterms:modified xsi:type="dcterms:W3CDTF">2012-10-02T06:35:06Z</dcterms:modified>
</cp:coreProperties>
</file>