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44"/>
  </p:notesMasterIdLst>
  <p:sldIdLst>
    <p:sldId id="268" r:id="rId3"/>
    <p:sldId id="256" r:id="rId4"/>
    <p:sldId id="257" r:id="rId5"/>
    <p:sldId id="295" r:id="rId6"/>
    <p:sldId id="261" r:id="rId7"/>
    <p:sldId id="297" r:id="rId8"/>
    <p:sldId id="272" r:id="rId9"/>
    <p:sldId id="293" r:id="rId10"/>
    <p:sldId id="279" r:id="rId11"/>
    <p:sldId id="298" r:id="rId12"/>
    <p:sldId id="274" r:id="rId13"/>
    <p:sldId id="275" r:id="rId14"/>
    <p:sldId id="265" r:id="rId15"/>
    <p:sldId id="273" r:id="rId16"/>
    <p:sldId id="291" r:id="rId17"/>
    <p:sldId id="276" r:id="rId18"/>
    <p:sldId id="266" r:id="rId19"/>
    <p:sldId id="263" r:id="rId20"/>
    <p:sldId id="281" r:id="rId21"/>
    <p:sldId id="280" r:id="rId22"/>
    <p:sldId id="282" r:id="rId23"/>
    <p:sldId id="283" r:id="rId24"/>
    <p:sldId id="286" r:id="rId25"/>
    <p:sldId id="285" r:id="rId26"/>
    <p:sldId id="277" r:id="rId27"/>
    <p:sldId id="296" r:id="rId28"/>
    <p:sldId id="288" r:id="rId29"/>
    <p:sldId id="302" r:id="rId30"/>
    <p:sldId id="308" r:id="rId31"/>
    <p:sldId id="305" r:id="rId32"/>
    <p:sldId id="303" r:id="rId33"/>
    <p:sldId id="304" r:id="rId34"/>
    <p:sldId id="258" r:id="rId35"/>
    <p:sldId id="287" r:id="rId36"/>
    <p:sldId id="290" r:id="rId37"/>
    <p:sldId id="270" r:id="rId38"/>
    <p:sldId id="269" r:id="rId39"/>
    <p:sldId id="271" r:id="rId40"/>
    <p:sldId id="267" r:id="rId41"/>
    <p:sldId id="306" r:id="rId42"/>
    <p:sldId id="30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2B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0" autoAdjust="0"/>
    <p:restoredTop sz="86492" autoAdjust="0"/>
  </p:normalViewPr>
  <p:slideViewPr>
    <p:cSldViewPr>
      <p:cViewPr varScale="1">
        <p:scale>
          <a:sx n="69" d="100"/>
          <a:sy n="69" d="100"/>
        </p:scale>
        <p:origin x="84"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3EB1D-5A5F-4621-BD7D-393C29ACC2CB}" type="datetimeFigureOut">
              <a:rPr lang="en-GB" smtClean="0"/>
              <a:t>04/11/2012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0C4F6-9BC9-40F6-9B73-8F53F8CAF874}" type="slidenum">
              <a:rPr lang="en-GB" smtClean="0"/>
              <a:t>‹#›</a:t>
            </a:fld>
            <a:endParaRPr lang="en-GB" dirty="0"/>
          </a:p>
        </p:txBody>
      </p:sp>
    </p:spTree>
    <p:extLst>
      <p:ext uri="{BB962C8B-B14F-4D97-AF65-F5344CB8AC3E}">
        <p14:creationId xmlns:p14="http://schemas.microsoft.com/office/powerpoint/2010/main" val="242256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OpenDirective</a:t>
            </a:r>
            <a:r>
              <a:rPr lang="en-GB" baseline="0" dirty="0" smtClean="0"/>
              <a:t> = </a:t>
            </a:r>
            <a:r>
              <a:rPr lang="en-GB" baseline="0" dirty="0" err="1" smtClean="0"/>
              <a:t>Rgardler</a:t>
            </a:r>
            <a:r>
              <a:rPr lang="en-GB" baseline="0" dirty="0" smtClean="0"/>
              <a:t> + myself		</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2</a:t>
            </a:fld>
            <a:endParaRPr lang="en-GB" dirty="0"/>
          </a:p>
        </p:txBody>
      </p:sp>
    </p:spTree>
    <p:extLst>
      <p:ext uri="{BB962C8B-B14F-4D97-AF65-F5344CB8AC3E}">
        <p14:creationId xmlns:p14="http://schemas.microsoft.com/office/powerpoint/2010/main" val="122207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Mainstream</a:t>
            </a:r>
            <a:r>
              <a:rPr lang="en-GB" baseline="0" dirty="0" smtClean="0"/>
              <a:t> devices</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11</a:t>
            </a:fld>
            <a:endParaRPr lang="en-GB" dirty="0"/>
          </a:p>
        </p:txBody>
      </p:sp>
    </p:spTree>
    <p:extLst>
      <p:ext uri="{BB962C8B-B14F-4D97-AF65-F5344CB8AC3E}">
        <p14:creationId xmlns:p14="http://schemas.microsoft.com/office/powerpoint/2010/main" val="65108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Large consortium</a:t>
            </a:r>
          </a:p>
        </p:txBody>
      </p:sp>
      <p:sp>
        <p:nvSpPr>
          <p:cNvPr id="4" name="Slide Number Placeholder 3"/>
          <p:cNvSpPr>
            <a:spLocks noGrp="1"/>
          </p:cNvSpPr>
          <p:nvPr>
            <p:ph type="sldNum" sz="quarter" idx="10"/>
          </p:nvPr>
        </p:nvSpPr>
        <p:spPr/>
        <p:txBody>
          <a:bodyPr/>
          <a:lstStyle/>
          <a:p>
            <a:fld id="{5EA0C4F6-9BC9-40F6-9B73-8F53F8CAF874}" type="slidenum">
              <a:rPr lang="en-GB" smtClean="0"/>
              <a:t>13</a:t>
            </a:fld>
            <a:endParaRPr lang="en-GB" dirty="0"/>
          </a:p>
        </p:txBody>
      </p:sp>
    </p:spTree>
    <p:extLst>
      <p:ext uri="{BB962C8B-B14F-4D97-AF65-F5344CB8AC3E}">
        <p14:creationId xmlns:p14="http://schemas.microsoft.com/office/powerpoint/2010/main" val="90299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for user</a:t>
            </a:r>
            <a:r>
              <a:rPr lang="en-GB" baseline="0" dirty="0" smtClean="0"/>
              <a:t> and developers</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14</a:t>
            </a:fld>
            <a:endParaRPr lang="en-GB" dirty="0"/>
          </a:p>
        </p:txBody>
      </p:sp>
    </p:spTree>
    <p:extLst>
      <p:ext uri="{BB962C8B-B14F-4D97-AF65-F5344CB8AC3E}">
        <p14:creationId xmlns:p14="http://schemas.microsoft.com/office/powerpoint/2010/main" val="181723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Foster an eco system</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15</a:t>
            </a:fld>
            <a:endParaRPr lang="en-GB" dirty="0"/>
          </a:p>
        </p:txBody>
      </p:sp>
    </p:spTree>
    <p:extLst>
      <p:ext uri="{BB962C8B-B14F-4D97-AF65-F5344CB8AC3E}">
        <p14:creationId xmlns:p14="http://schemas.microsoft.com/office/powerpoint/2010/main" val="3261927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Bad</a:t>
            </a:r>
            <a:r>
              <a:rPr lang="en-GB" baseline="0" dirty="0" smtClean="0"/>
              <a:t> </a:t>
            </a:r>
            <a:r>
              <a:rPr lang="en-GB" baseline="0" dirty="0" err="1" smtClean="0"/>
              <a:t>eyesite</a:t>
            </a:r>
            <a:r>
              <a:rPr lang="en-GB" baseline="0" dirty="0" smtClean="0"/>
              <a:t> or glare </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16</a:t>
            </a:fld>
            <a:endParaRPr lang="en-GB" dirty="0"/>
          </a:p>
        </p:txBody>
      </p:sp>
    </p:spTree>
    <p:extLst>
      <p:ext uri="{BB962C8B-B14F-4D97-AF65-F5344CB8AC3E}">
        <p14:creationId xmlns:p14="http://schemas.microsoft.com/office/powerpoint/2010/main" val="2605324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Flexible deployment</a:t>
            </a:r>
          </a:p>
          <a:p>
            <a:r>
              <a:rPr lang="en-GB" dirty="0" smtClean="0"/>
              <a:t>User Listeners + Preferences</a:t>
            </a:r>
          </a:p>
          <a:p>
            <a:r>
              <a:rPr lang="en-GB" dirty="0" smtClean="0"/>
              <a:t>Device reporter</a:t>
            </a:r>
          </a:p>
          <a:p>
            <a:r>
              <a:rPr lang="en-GB" dirty="0" smtClean="0"/>
              <a:t>Match</a:t>
            </a:r>
            <a:r>
              <a:rPr lang="en-GB" baseline="0" dirty="0" smtClean="0"/>
              <a:t> maker and Solutions Registry</a:t>
            </a:r>
          </a:p>
          <a:p>
            <a:r>
              <a:rPr lang="en-GB" baseline="0" dirty="0" smtClean="0"/>
              <a:t>Lifecycle manager, Lifecycle handlers and Settings handler</a:t>
            </a:r>
          </a:p>
          <a:p>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18</a:t>
            </a:fld>
            <a:endParaRPr lang="en-GB" dirty="0"/>
          </a:p>
        </p:txBody>
      </p:sp>
    </p:spTree>
    <p:extLst>
      <p:ext uri="{BB962C8B-B14F-4D97-AF65-F5344CB8AC3E}">
        <p14:creationId xmlns:p14="http://schemas.microsoft.com/office/powerpoint/2010/main" val="3488350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Flexible deployment</a:t>
            </a:r>
          </a:p>
          <a:p>
            <a:r>
              <a:rPr lang="en-GB" dirty="0" smtClean="0"/>
              <a:t>User Listeners + Preferences</a:t>
            </a:r>
          </a:p>
          <a:p>
            <a:r>
              <a:rPr lang="en-GB" dirty="0" smtClean="0"/>
              <a:t>Device reporter</a:t>
            </a:r>
          </a:p>
          <a:p>
            <a:r>
              <a:rPr lang="en-GB" dirty="0" smtClean="0"/>
              <a:t>Match</a:t>
            </a:r>
            <a:r>
              <a:rPr lang="en-GB" baseline="0" dirty="0" smtClean="0"/>
              <a:t> maker and Solutions Registry</a:t>
            </a:r>
          </a:p>
          <a:p>
            <a:r>
              <a:rPr lang="en-GB" baseline="0" dirty="0" smtClean="0"/>
              <a:t>Lifecycle manager, Lifecycle handlers and </a:t>
            </a:r>
            <a:r>
              <a:rPr lang="en-GB" baseline="0" smtClean="0"/>
              <a:t>Settings handler</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19</a:t>
            </a:fld>
            <a:endParaRPr lang="en-GB" dirty="0"/>
          </a:p>
        </p:txBody>
      </p:sp>
    </p:spTree>
    <p:extLst>
      <p:ext uri="{BB962C8B-B14F-4D97-AF65-F5344CB8AC3E}">
        <p14:creationId xmlns:p14="http://schemas.microsoft.com/office/powerpoint/2010/main" val="2558959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Flexible deployment</a:t>
            </a:r>
          </a:p>
          <a:p>
            <a:r>
              <a:rPr lang="en-GB" dirty="0" smtClean="0"/>
              <a:t>User Listeners + Preferences</a:t>
            </a:r>
          </a:p>
          <a:p>
            <a:r>
              <a:rPr lang="en-GB" dirty="0" smtClean="0"/>
              <a:t>Device reporter</a:t>
            </a:r>
          </a:p>
          <a:p>
            <a:r>
              <a:rPr lang="en-GB" dirty="0" smtClean="0"/>
              <a:t>Match</a:t>
            </a:r>
            <a:r>
              <a:rPr lang="en-GB" baseline="0" dirty="0" smtClean="0"/>
              <a:t> maker and Solutions Registry</a:t>
            </a:r>
          </a:p>
          <a:p>
            <a:r>
              <a:rPr lang="en-GB" baseline="0" dirty="0" smtClean="0"/>
              <a:t>Lifecycle manager, Lifecycle handlers and </a:t>
            </a:r>
            <a:r>
              <a:rPr lang="en-GB" baseline="0" smtClean="0"/>
              <a:t>Settings handler</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20</a:t>
            </a:fld>
            <a:endParaRPr lang="en-GB" dirty="0"/>
          </a:p>
        </p:txBody>
      </p:sp>
    </p:spTree>
    <p:extLst>
      <p:ext uri="{BB962C8B-B14F-4D97-AF65-F5344CB8AC3E}">
        <p14:creationId xmlns:p14="http://schemas.microsoft.com/office/powerpoint/2010/main" val="2659215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Flexible deployment</a:t>
            </a:r>
          </a:p>
          <a:p>
            <a:r>
              <a:rPr lang="en-GB" dirty="0" smtClean="0"/>
              <a:t>User Listeners + Preferences</a:t>
            </a:r>
          </a:p>
          <a:p>
            <a:r>
              <a:rPr lang="en-GB" dirty="0" smtClean="0"/>
              <a:t>Device reporter</a:t>
            </a:r>
          </a:p>
          <a:p>
            <a:r>
              <a:rPr lang="en-GB" dirty="0" smtClean="0"/>
              <a:t>Match</a:t>
            </a:r>
            <a:r>
              <a:rPr lang="en-GB" baseline="0" dirty="0" smtClean="0"/>
              <a:t> maker and Solutions Registry</a:t>
            </a:r>
          </a:p>
          <a:p>
            <a:r>
              <a:rPr lang="en-GB" baseline="0" dirty="0" smtClean="0"/>
              <a:t>Lifecycle manager, Lifecycle handlers and </a:t>
            </a:r>
            <a:r>
              <a:rPr lang="en-GB" baseline="0" smtClean="0"/>
              <a:t>Settings handler</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21</a:t>
            </a:fld>
            <a:endParaRPr lang="en-GB" dirty="0"/>
          </a:p>
        </p:txBody>
      </p:sp>
    </p:spTree>
    <p:extLst>
      <p:ext uri="{BB962C8B-B14F-4D97-AF65-F5344CB8AC3E}">
        <p14:creationId xmlns:p14="http://schemas.microsoft.com/office/powerpoint/2010/main" val="2459943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Flexible deployment</a:t>
            </a:r>
          </a:p>
          <a:p>
            <a:r>
              <a:rPr lang="en-GB" dirty="0" smtClean="0"/>
              <a:t>User Listeners + Preferences</a:t>
            </a:r>
          </a:p>
          <a:p>
            <a:r>
              <a:rPr lang="en-GB" dirty="0" smtClean="0"/>
              <a:t>Device reporter</a:t>
            </a:r>
          </a:p>
          <a:p>
            <a:r>
              <a:rPr lang="en-GB" dirty="0" smtClean="0"/>
              <a:t>Match</a:t>
            </a:r>
            <a:r>
              <a:rPr lang="en-GB" baseline="0" dirty="0" smtClean="0"/>
              <a:t> maker and Solutions Registry</a:t>
            </a:r>
          </a:p>
          <a:p>
            <a:r>
              <a:rPr lang="en-GB" baseline="0" dirty="0" smtClean="0"/>
              <a:t>Lifecycle manager, Lifecycle handlers and </a:t>
            </a:r>
            <a:r>
              <a:rPr lang="en-GB" baseline="0" smtClean="0"/>
              <a:t>Settings handler</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22</a:t>
            </a:fld>
            <a:endParaRPr lang="en-GB" dirty="0"/>
          </a:p>
        </p:txBody>
      </p:sp>
    </p:spTree>
    <p:extLst>
      <p:ext uri="{BB962C8B-B14F-4D97-AF65-F5344CB8AC3E}">
        <p14:creationId xmlns:p14="http://schemas.microsoft.com/office/powerpoint/2010/main" val="381634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Careful design </a:t>
            </a:r>
            <a:r>
              <a:rPr lang="en-GB" sz="1200" b="0" i="0" kern="1200" dirty="0" smtClean="0">
                <a:solidFill>
                  <a:schemeClr val="tx1"/>
                </a:solidFill>
                <a:effectLst/>
                <a:latin typeface="+mn-lt"/>
                <a:ea typeface="+mn-ea"/>
                <a:cs typeface="+mn-cs"/>
              </a:rPr>
              <a:t>/ testing</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But access for all is complex and hard to achieve</a:t>
            </a:r>
          </a:p>
          <a:p>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3</a:t>
            </a:fld>
            <a:endParaRPr lang="en-GB" dirty="0"/>
          </a:p>
        </p:txBody>
      </p:sp>
    </p:spTree>
    <p:extLst>
      <p:ext uri="{BB962C8B-B14F-4D97-AF65-F5344CB8AC3E}">
        <p14:creationId xmlns:p14="http://schemas.microsoft.com/office/powerpoint/2010/main" val="3383068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Wizard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23</a:t>
            </a:fld>
            <a:endParaRPr lang="en-GB" dirty="0"/>
          </a:p>
        </p:txBody>
      </p:sp>
    </p:spTree>
    <p:extLst>
      <p:ext uri="{BB962C8B-B14F-4D97-AF65-F5344CB8AC3E}">
        <p14:creationId xmlns:p14="http://schemas.microsoft.com/office/powerpoint/2010/main" val="4091968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Standard handlers support simple </a:t>
            </a:r>
            <a:r>
              <a:rPr lang="en-GB" dirty="0" err="1" smtClean="0"/>
              <a:t>config</a:t>
            </a:r>
            <a:r>
              <a:rPr lang="en-GB" dirty="0" smtClean="0"/>
              <a:t> documents</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24</a:t>
            </a:fld>
            <a:endParaRPr lang="en-GB" dirty="0"/>
          </a:p>
        </p:txBody>
      </p:sp>
    </p:spTree>
    <p:extLst>
      <p:ext uri="{BB962C8B-B14F-4D97-AF65-F5344CB8AC3E}">
        <p14:creationId xmlns:p14="http://schemas.microsoft.com/office/powerpoint/2010/main" val="249745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Maavis</a:t>
            </a:r>
            <a:r>
              <a:rPr lang="en-GB" dirty="0" smtClean="0"/>
              <a:t> - Ultra simple UI</a:t>
            </a:r>
          </a:p>
          <a:p>
            <a:r>
              <a:rPr lang="en-GB" dirty="0" smtClean="0"/>
              <a:t>HTML </a:t>
            </a:r>
            <a:r>
              <a:rPr lang="en-GB" dirty="0" err="1" smtClean="0"/>
              <a:t>Wookie</a:t>
            </a:r>
            <a:r>
              <a:rPr lang="en-GB" dirty="0" smtClean="0"/>
              <a:t> Templates allow maximum deployment flexibility</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25</a:t>
            </a:fld>
            <a:endParaRPr lang="en-GB" dirty="0"/>
          </a:p>
        </p:txBody>
      </p:sp>
    </p:spTree>
    <p:extLst>
      <p:ext uri="{BB962C8B-B14F-4D97-AF65-F5344CB8AC3E}">
        <p14:creationId xmlns:p14="http://schemas.microsoft.com/office/powerpoint/2010/main" val="2369600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Maavis</a:t>
            </a:r>
            <a:r>
              <a:rPr lang="en-GB" dirty="0" smtClean="0"/>
              <a:t> - Ultra simple UI</a:t>
            </a:r>
          </a:p>
          <a:p>
            <a:r>
              <a:rPr lang="en-GB" dirty="0" smtClean="0"/>
              <a:t>HTML </a:t>
            </a:r>
            <a:r>
              <a:rPr lang="en-GB" dirty="0" err="1" smtClean="0"/>
              <a:t>Wookie</a:t>
            </a:r>
            <a:r>
              <a:rPr lang="en-GB" dirty="0" smtClean="0"/>
              <a:t> Templates allow maximum deployment flexibility</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26</a:t>
            </a:fld>
            <a:endParaRPr lang="en-GB" dirty="0"/>
          </a:p>
        </p:txBody>
      </p:sp>
    </p:spTree>
    <p:extLst>
      <p:ext uri="{BB962C8B-B14F-4D97-AF65-F5344CB8AC3E}">
        <p14:creationId xmlns:p14="http://schemas.microsoft.com/office/powerpoint/2010/main" val="2043262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Wizard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27</a:t>
            </a:fld>
            <a:endParaRPr lang="en-GB" dirty="0"/>
          </a:p>
        </p:txBody>
      </p:sp>
    </p:spTree>
    <p:extLst>
      <p:ext uri="{BB962C8B-B14F-4D97-AF65-F5344CB8AC3E}">
        <p14:creationId xmlns:p14="http://schemas.microsoft.com/office/powerpoint/2010/main" val="1071203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Maavis</a:t>
            </a:r>
            <a:r>
              <a:rPr lang="en-GB" dirty="0" smtClean="0"/>
              <a:t> - Ultra simple UI</a:t>
            </a:r>
          </a:p>
          <a:p>
            <a:r>
              <a:rPr lang="en-GB" dirty="0" smtClean="0"/>
              <a:t>HTML </a:t>
            </a:r>
            <a:r>
              <a:rPr lang="en-GB" dirty="0" err="1" smtClean="0"/>
              <a:t>Wookie</a:t>
            </a:r>
            <a:r>
              <a:rPr lang="en-GB" dirty="0" smtClean="0"/>
              <a:t> Templates allow maximum deployment flexibility</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34</a:t>
            </a:fld>
            <a:endParaRPr lang="en-GB" dirty="0"/>
          </a:p>
        </p:txBody>
      </p:sp>
    </p:spTree>
    <p:extLst>
      <p:ext uri="{BB962C8B-B14F-4D97-AF65-F5344CB8AC3E}">
        <p14:creationId xmlns:p14="http://schemas.microsoft.com/office/powerpoint/2010/main" val="1613263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36</a:t>
            </a:fld>
            <a:endParaRPr lang="en-GB" dirty="0"/>
          </a:p>
        </p:txBody>
      </p:sp>
    </p:spTree>
    <p:extLst>
      <p:ext uri="{BB962C8B-B14F-4D97-AF65-F5344CB8AC3E}">
        <p14:creationId xmlns:p14="http://schemas.microsoft.com/office/powerpoint/2010/main" val="1175295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Cloud – users, solutions/devices, developers</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38</a:t>
            </a:fld>
            <a:endParaRPr lang="en-GB" dirty="0"/>
          </a:p>
        </p:txBody>
      </p:sp>
    </p:spTree>
    <p:extLst>
      <p:ext uri="{BB962C8B-B14F-4D97-AF65-F5344CB8AC3E}">
        <p14:creationId xmlns:p14="http://schemas.microsoft.com/office/powerpoint/2010/main" val="539517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need to fill time</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40</a:t>
            </a:fld>
            <a:endParaRPr lang="en-GB" dirty="0"/>
          </a:p>
        </p:txBody>
      </p:sp>
    </p:spTree>
    <p:extLst>
      <p:ext uri="{BB962C8B-B14F-4D97-AF65-F5344CB8AC3E}">
        <p14:creationId xmlns:p14="http://schemas.microsoft.com/office/powerpoint/2010/main" val="48285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Display, mouse. Keyboard</a:t>
            </a:r>
            <a:r>
              <a:rPr lang="en-GB" sz="1200" b="0" i="0" kern="1200" baseline="0" dirty="0" smtClean="0">
                <a:solidFill>
                  <a:schemeClr val="tx1"/>
                </a:solidFill>
                <a:effectLst/>
                <a:latin typeface="+mn-lt"/>
                <a:ea typeface="+mn-ea"/>
                <a:cs typeface="+mn-cs"/>
              </a:rPr>
              <a:t> (if lucky)</a:t>
            </a:r>
          </a:p>
          <a:p>
            <a:r>
              <a:rPr lang="en-GB" sz="1200" b="0" i="0" kern="1200" baseline="0" dirty="0" smtClean="0">
                <a:solidFill>
                  <a:schemeClr val="tx1"/>
                </a:solidFill>
                <a:effectLst/>
                <a:latin typeface="+mn-lt"/>
                <a:ea typeface="+mn-ea"/>
                <a:cs typeface="+mn-cs"/>
              </a:rPr>
              <a:t>Now touch + speech</a:t>
            </a:r>
            <a:endParaRPr lang="en-GB" sz="1200" b="0" i="0" kern="1200" dirty="0" smtClean="0">
              <a:solidFill>
                <a:schemeClr val="tx1"/>
              </a:solidFill>
              <a:effectLst/>
              <a:latin typeface="+mn-lt"/>
              <a:ea typeface="+mn-ea"/>
              <a:cs typeface="+mn-cs"/>
            </a:endParaRPr>
          </a:p>
          <a:p>
            <a:r>
              <a:rPr lang="en-GB" dirty="0" smtClean="0"/>
              <a:t>Still doesn’t suit all</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4</a:t>
            </a:fld>
            <a:endParaRPr lang="en-GB" dirty="0"/>
          </a:p>
        </p:txBody>
      </p:sp>
    </p:spTree>
    <p:extLst>
      <p:ext uri="{BB962C8B-B14F-4D97-AF65-F5344CB8AC3E}">
        <p14:creationId xmlns:p14="http://schemas.microsoft.com/office/powerpoint/2010/main" val="8909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Disability – congenital</a:t>
            </a:r>
            <a:r>
              <a:rPr lang="en-GB" baseline="0" dirty="0" smtClean="0"/>
              <a:t> or accident</a:t>
            </a:r>
          </a:p>
          <a:p>
            <a:r>
              <a:rPr lang="en-GB" baseline="0" dirty="0" smtClean="0"/>
              <a:t>Age relate degeneration</a:t>
            </a:r>
          </a:p>
          <a:p>
            <a:r>
              <a:rPr lang="en-GB" baseline="0" dirty="0" smtClean="0"/>
              <a:t>Situational</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5</a:t>
            </a:fld>
            <a:endParaRPr lang="en-GB" dirty="0"/>
          </a:p>
        </p:txBody>
      </p:sp>
    </p:spTree>
    <p:extLst>
      <p:ext uri="{BB962C8B-B14F-4D97-AF65-F5344CB8AC3E}">
        <p14:creationId xmlns:p14="http://schemas.microsoft.com/office/powerpoint/2010/main" val="167210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Disability – congenital</a:t>
            </a:r>
            <a:r>
              <a:rPr lang="en-GB" baseline="0" dirty="0" smtClean="0"/>
              <a:t> or accident</a:t>
            </a:r>
          </a:p>
          <a:p>
            <a:r>
              <a:rPr lang="en-GB" baseline="0" dirty="0" smtClean="0"/>
              <a:t>Age relate degeneration</a:t>
            </a:r>
          </a:p>
          <a:p>
            <a:r>
              <a:rPr lang="en-GB" baseline="0" dirty="0" smtClean="0"/>
              <a:t>Situational disability</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6</a:t>
            </a:fld>
            <a:endParaRPr lang="en-GB" dirty="0"/>
          </a:p>
        </p:txBody>
      </p:sp>
    </p:spTree>
    <p:extLst>
      <p:ext uri="{BB962C8B-B14F-4D97-AF65-F5344CB8AC3E}">
        <p14:creationId xmlns:p14="http://schemas.microsoft.com/office/powerpoint/2010/main" val="406762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Built in accessibility features</a:t>
            </a:r>
          </a:p>
          <a:p>
            <a:r>
              <a:rPr lang="en-GB" dirty="0" smtClean="0"/>
              <a:t>Generic modification (Assistive Technology)</a:t>
            </a:r>
          </a:p>
          <a:p>
            <a:r>
              <a:rPr lang="en-GB" dirty="0" smtClean="0"/>
              <a:t>Custom</a:t>
            </a:r>
            <a:r>
              <a:rPr lang="en-GB" baseline="0" dirty="0" smtClean="0"/>
              <a:t> design</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7</a:t>
            </a:fld>
            <a:endParaRPr lang="en-GB" dirty="0"/>
          </a:p>
        </p:txBody>
      </p:sp>
    </p:spTree>
    <p:extLst>
      <p:ext uri="{BB962C8B-B14F-4D97-AF65-F5344CB8AC3E}">
        <p14:creationId xmlns:p14="http://schemas.microsoft.com/office/powerpoint/2010/main" val="11426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a:t>
            </a:r>
            <a:r>
              <a:rPr lang="en-GB" baseline="0" dirty="0" smtClean="0"/>
              <a:t> slightly different so need to customise</a:t>
            </a:r>
          </a:p>
          <a:p>
            <a:r>
              <a:rPr lang="en-GB" baseline="0" dirty="0" smtClean="0"/>
              <a:t>May need to take customisation with us</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8</a:t>
            </a:fld>
            <a:endParaRPr lang="en-GB" dirty="0"/>
          </a:p>
        </p:txBody>
      </p:sp>
    </p:spTree>
    <p:extLst>
      <p:ext uri="{BB962C8B-B14F-4D97-AF65-F5344CB8AC3E}">
        <p14:creationId xmlns:p14="http://schemas.microsoft.com/office/powerpoint/2010/main" val="10516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Find and implement suitable solutions</a:t>
            </a:r>
          </a:p>
          <a:p>
            <a:r>
              <a:rPr lang="en-GB" dirty="0" smtClean="0"/>
              <a:t>Add features</a:t>
            </a:r>
            <a:endParaRPr lang="en-GB" dirty="0"/>
          </a:p>
        </p:txBody>
      </p:sp>
      <p:sp>
        <p:nvSpPr>
          <p:cNvPr id="4" name="Slide Number Placeholder 3"/>
          <p:cNvSpPr>
            <a:spLocks noGrp="1"/>
          </p:cNvSpPr>
          <p:nvPr>
            <p:ph type="sldNum" sz="quarter" idx="10"/>
          </p:nvPr>
        </p:nvSpPr>
        <p:spPr/>
        <p:txBody>
          <a:bodyPr/>
          <a:lstStyle/>
          <a:p>
            <a:fld id="{5EA0C4F6-9BC9-40F6-9B73-8F53F8CAF874}" type="slidenum">
              <a:rPr lang="en-GB" smtClean="0"/>
              <a:t>9</a:t>
            </a:fld>
            <a:endParaRPr lang="en-GB" dirty="0"/>
          </a:p>
        </p:txBody>
      </p:sp>
    </p:spTree>
    <p:extLst>
      <p:ext uri="{BB962C8B-B14F-4D97-AF65-F5344CB8AC3E}">
        <p14:creationId xmlns:p14="http://schemas.microsoft.com/office/powerpoint/2010/main" val="316709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6654FC7-3F57-46AD-A8AD-1A595E9233DF}" type="slidenum">
              <a:rPr lang="en-US"/>
              <a:pPr/>
              <a:t>10</a:t>
            </a:fld>
            <a:endParaRPr lang="en-US"/>
          </a:p>
        </p:txBody>
      </p:sp>
      <p:sp>
        <p:nvSpPr>
          <p:cNvPr id="48129"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0" y="-228600"/>
            <a:ext cx="1588" cy="4603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600" dirty="0">
              <a:cs typeface="Arial Unicode MS" charset="0"/>
            </a:endParaRPr>
          </a:p>
        </p:txBody>
      </p:sp>
      <p:sp>
        <p:nvSpPr>
          <p:cNvPr id="48131" name="Text Box 3"/>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lstStyle/>
          <a:p>
            <a:pPr>
              <a:lnSpc>
                <a:spcPct val="100000"/>
              </a:lnSpc>
              <a:buClrTx/>
              <a:buFontTx/>
              <a:buNone/>
            </a:pPr>
            <a:fld id="{10F76E8D-63B3-43B6-986E-4B372ABB00CC}" type="slidenum">
              <a:rPr lang="en-US" sz="1400">
                <a:solidFill>
                  <a:srgbClr val="000000"/>
                </a:solidFill>
              </a:rPr>
              <a:pPr>
                <a:lnSpc>
                  <a:spcPct val="100000"/>
                </a:lnSpc>
                <a:buClrTx/>
                <a:buFontTx/>
                <a:buNone/>
              </a:pPr>
              <a:t>10</a:t>
            </a:fld>
            <a:endParaRPr lang="en-US" sz="1400">
              <a:solidFill>
                <a:srgbClr val="000000"/>
              </a:solidFill>
            </a:endParaRPr>
          </a:p>
        </p:txBody>
      </p:sp>
    </p:spTree>
    <p:extLst>
      <p:ext uri="{BB962C8B-B14F-4D97-AF65-F5344CB8AC3E}">
        <p14:creationId xmlns:p14="http://schemas.microsoft.com/office/powerpoint/2010/main" val="5341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120623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70235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170568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88753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2990133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idx="10"/>
          </p:nvPr>
        </p:nvSpPr>
        <p:spPr/>
        <p:txBody>
          <a:bodyPr/>
          <a:lstStyle>
            <a:lvl1pPr>
              <a:defRPr/>
            </a:lvl1pPr>
          </a:lstStyle>
          <a:p>
            <a:endParaRPr lang="en-US"/>
          </a:p>
        </p:txBody>
      </p:sp>
      <p:sp>
        <p:nvSpPr>
          <p:cNvPr id="5" name="4 Marcador de pie de página"/>
          <p:cNvSpPr>
            <a:spLocks noGrp="1"/>
          </p:cNvSpPr>
          <p:nvPr>
            <p:ph type="ftr" idx="11"/>
          </p:nvPr>
        </p:nvSpPr>
        <p:spPr/>
        <p:txBody>
          <a:bodyPr/>
          <a:lstStyle>
            <a:lvl1pPr>
              <a:defRPr/>
            </a:lvl1pPr>
          </a:lstStyle>
          <a:p>
            <a:endParaRPr lang="en-US"/>
          </a:p>
        </p:txBody>
      </p:sp>
      <p:sp>
        <p:nvSpPr>
          <p:cNvPr id="6" name="5 Marcador de número de diapositiva"/>
          <p:cNvSpPr>
            <a:spLocks noGrp="1"/>
          </p:cNvSpPr>
          <p:nvPr>
            <p:ph type="sldNum" idx="12"/>
          </p:nvPr>
        </p:nvSpPr>
        <p:spPr/>
        <p:txBody>
          <a:bodyPr/>
          <a:lstStyle>
            <a:lvl1pPr>
              <a:defRPr/>
            </a:lvl1pPr>
          </a:lstStyle>
          <a:p>
            <a:fld id="{64F623CD-6A83-40D9-9845-C6D0F59A0D36}" type="slidenum">
              <a:rPr lang="en-US"/>
              <a:pPr/>
              <a:t>‹#›</a:t>
            </a:fld>
            <a:endParaRPr lang="en-US"/>
          </a:p>
        </p:txBody>
      </p:sp>
    </p:spTree>
    <p:extLst>
      <p:ext uri="{BB962C8B-B14F-4D97-AF65-F5344CB8AC3E}">
        <p14:creationId xmlns:p14="http://schemas.microsoft.com/office/powerpoint/2010/main" val="3649938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endParaRPr lang="en-US"/>
          </a:p>
        </p:txBody>
      </p:sp>
      <p:sp>
        <p:nvSpPr>
          <p:cNvPr id="5" name="4 Marcador de pie de página"/>
          <p:cNvSpPr>
            <a:spLocks noGrp="1"/>
          </p:cNvSpPr>
          <p:nvPr>
            <p:ph type="ftr" idx="11"/>
          </p:nvPr>
        </p:nvSpPr>
        <p:spPr/>
        <p:txBody>
          <a:bodyPr/>
          <a:lstStyle>
            <a:lvl1pPr>
              <a:defRPr/>
            </a:lvl1pPr>
          </a:lstStyle>
          <a:p>
            <a:endParaRPr lang="en-US"/>
          </a:p>
        </p:txBody>
      </p:sp>
      <p:sp>
        <p:nvSpPr>
          <p:cNvPr id="6" name="5 Marcador de número de diapositiva"/>
          <p:cNvSpPr>
            <a:spLocks noGrp="1"/>
          </p:cNvSpPr>
          <p:nvPr>
            <p:ph type="sldNum" idx="12"/>
          </p:nvPr>
        </p:nvSpPr>
        <p:spPr/>
        <p:txBody>
          <a:bodyPr/>
          <a:lstStyle>
            <a:lvl1pPr>
              <a:defRPr/>
            </a:lvl1pPr>
          </a:lstStyle>
          <a:p>
            <a:fld id="{145BC1EF-79CA-4B99-B336-69BC83663475}" type="slidenum">
              <a:rPr lang="en-US"/>
              <a:pPr/>
              <a:t>‹#›</a:t>
            </a:fld>
            <a:endParaRPr lang="en-US"/>
          </a:p>
        </p:txBody>
      </p:sp>
    </p:spTree>
    <p:extLst>
      <p:ext uri="{BB962C8B-B14F-4D97-AF65-F5344CB8AC3E}">
        <p14:creationId xmlns:p14="http://schemas.microsoft.com/office/powerpoint/2010/main" val="240282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endParaRPr lang="en-US"/>
          </a:p>
        </p:txBody>
      </p:sp>
      <p:sp>
        <p:nvSpPr>
          <p:cNvPr id="5" name="4 Marcador de pie de página"/>
          <p:cNvSpPr>
            <a:spLocks noGrp="1"/>
          </p:cNvSpPr>
          <p:nvPr>
            <p:ph type="ftr" idx="11"/>
          </p:nvPr>
        </p:nvSpPr>
        <p:spPr/>
        <p:txBody>
          <a:bodyPr/>
          <a:lstStyle>
            <a:lvl1pPr>
              <a:defRPr/>
            </a:lvl1pPr>
          </a:lstStyle>
          <a:p>
            <a:endParaRPr lang="en-US"/>
          </a:p>
        </p:txBody>
      </p:sp>
      <p:sp>
        <p:nvSpPr>
          <p:cNvPr id="6" name="5 Marcador de número de diapositiva"/>
          <p:cNvSpPr>
            <a:spLocks noGrp="1"/>
          </p:cNvSpPr>
          <p:nvPr>
            <p:ph type="sldNum" idx="12"/>
          </p:nvPr>
        </p:nvSpPr>
        <p:spPr/>
        <p:txBody>
          <a:bodyPr/>
          <a:lstStyle>
            <a:lvl1pPr>
              <a:defRPr/>
            </a:lvl1pPr>
          </a:lstStyle>
          <a:p>
            <a:fld id="{F03B61EF-C10A-4338-803D-714F81A1D365}" type="slidenum">
              <a:rPr lang="en-US"/>
              <a:pPr/>
              <a:t>‹#›</a:t>
            </a:fld>
            <a:endParaRPr lang="en-US"/>
          </a:p>
        </p:txBody>
      </p:sp>
    </p:spTree>
    <p:extLst>
      <p:ext uri="{BB962C8B-B14F-4D97-AF65-F5344CB8AC3E}">
        <p14:creationId xmlns:p14="http://schemas.microsoft.com/office/powerpoint/2010/main" val="3804848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idx="10"/>
          </p:nvPr>
        </p:nvSpPr>
        <p:spPr/>
        <p:txBody>
          <a:bodyPr/>
          <a:lstStyle>
            <a:lvl1pPr>
              <a:defRPr/>
            </a:lvl1pPr>
          </a:lstStyle>
          <a:p>
            <a:endParaRPr lang="en-US"/>
          </a:p>
        </p:txBody>
      </p:sp>
      <p:sp>
        <p:nvSpPr>
          <p:cNvPr id="6" name="5 Marcador de pie de página"/>
          <p:cNvSpPr>
            <a:spLocks noGrp="1"/>
          </p:cNvSpPr>
          <p:nvPr>
            <p:ph type="ftr" idx="11"/>
          </p:nvPr>
        </p:nvSpPr>
        <p:spPr/>
        <p:txBody>
          <a:bodyPr/>
          <a:lstStyle>
            <a:lvl1pPr>
              <a:defRPr/>
            </a:lvl1pPr>
          </a:lstStyle>
          <a:p>
            <a:endParaRPr lang="en-US"/>
          </a:p>
        </p:txBody>
      </p:sp>
      <p:sp>
        <p:nvSpPr>
          <p:cNvPr id="7" name="6 Marcador de número de diapositiva"/>
          <p:cNvSpPr>
            <a:spLocks noGrp="1"/>
          </p:cNvSpPr>
          <p:nvPr>
            <p:ph type="sldNum" idx="12"/>
          </p:nvPr>
        </p:nvSpPr>
        <p:spPr/>
        <p:txBody>
          <a:bodyPr/>
          <a:lstStyle>
            <a:lvl1pPr>
              <a:defRPr/>
            </a:lvl1pPr>
          </a:lstStyle>
          <a:p>
            <a:fld id="{088C638B-AABD-4C8A-BFA4-5E5E52B2854E}" type="slidenum">
              <a:rPr lang="en-US"/>
              <a:pPr/>
              <a:t>‹#›</a:t>
            </a:fld>
            <a:endParaRPr lang="en-US"/>
          </a:p>
        </p:txBody>
      </p:sp>
    </p:spTree>
    <p:extLst>
      <p:ext uri="{BB962C8B-B14F-4D97-AF65-F5344CB8AC3E}">
        <p14:creationId xmlns:p14="http://schemas.microsoft.com/office/powerpoint/2010/main" val="2009015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idx="10"/>
          </p:nvPr>
        </p:nvSpPr>
        <p:spPr/>
        <p:txBody>
          <a:bodyPr/>
          <a:lstStyle>
            <a:lvl1pPr>
              <a:defRPr/>
            </a:lvl1pPr>
          </a:lstStyle>
          <a:p>
            <a:endParaRPr lang="en-US"/>
          </a:p>
        </p:txBody>
      </p:sp>
      <p:sp>
        <p:nvSpPr>
          <p:cNvPr id="8" name="7 Marcador de pie de página"/>
          <p:cNvSpPr>
            <a:spLocks noGrp="1"/>
          </p:cNvSpPr>
          <p:nvPr>
            <p:ph type="ftr" idx="11"/>
          </p:nvPr>
        </p:nvSpPr>
        <p:spPr/>
        <p:txBody>
          <a:bodyPr/>
          <a:lstStyle>
            <a:lvl1pPr>
              <a:defRPr/>
            </a:lvl1pPr>
          </a:lstStyle>
          <a:p>
            <a:endParaRPr lang="en-US"/>
          </a:p>
        </p:txBody>
      </p:sp>
      <p:sp>
        <p:nvSpPr>
          <p:cNvPr id="9" name="8 Marcador de número de diapositiva"/>
          <p:cNvSpPr>
            <a:spLocks noGrp="1"/>
          </p:cNvSpPr>
          <p:nvPr>
            <p:ph type="sldNum" idx="12"/>
          </p:nvPr>
        </p:nvSpPr>
        <p:spPr/>
        <p:txBody>
          <a:bodyPr/>
          <a:lstStyle>
            <a:lvl1pPr>
              <a:defRPr/>
            </a:lvl1pPr>
          </a:lstStyle>
          <a:p>
            <a:fld id="{AC008B96-0D17-4727-80FC-8CDB68C43C69}" type="slidenum">
              <a:rPr lang="en-US"/>
              <a:pPr/>
              <a:t>‹#›</a:t>
            </a:fld>
            <a:endParaRPr lang="en-US"/>
          </a:p>
        </p:txBody>
      </p:sp>
    </p:spTree>
    <p:extLst>
      <p:ext uri="{BB962C8B-B14F-4D97-AF65-F5344CB8AC3E}">
        <p14:creationId xmlns:p14="http://schemas.microsoft.com/office/powerpoint/2010/main" val="3500299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p:txBody>
          <a:bodyPr/>
          <a:lstStyle>
            <a:lvl1pPr>
              <a:defRPr/>
            </a:lvl1pPr>
          </a:lstStyle>
          <a:p>
            <a:endParaRPr lang="en-US"/>
          </a:p>
        </p:txBody>
      </p:sp>
      <p:sp>
        <p:nvSpPr>
          <p:cNvPr id="4" name="3 Marcador de pie de página"/>
          <p:cNvSpPr>
            <a:spLocks noGrp="1"/>
          </p:cNvSpPr>
          <p:nvPr>
            <p:ph type="ftr" idx="11"/>
          </p:nvPr>
        </p:nvSpPr>
        <p:spPr/>
        <p:txBody>
          <a:bodyPr/>
          <a:lstStyle>
            <a:lvl1pPr>
              <a:defRPr/>
            </a:lvl1pPr>
          </a:lstStyle>
          <a:p>
            <a:endParaRPr lang="en-US"/>
          </a:p>
        </p:txBody>
      </p:sp>
      <p:sp>
        <p:nvSpPr>
          <p:cNvPr id="5" name="4 Marcador de número de diapositiva"/>
          <p:cNvSpPr>
            <a:spLocks noGrp="1"/>
          </p:cNvSpPr>
          <p:nvPr>
            <p:ph type="sldNum" idx="12"/>
          </p:nvPr>
        </p:nvSpPr>
        <p:spPr/>
        <p:txBody>
          <a:bodyPr/>
          <a:lstStyle>
            <a:lvl1pPr>
              <a:defRPr/>
            </a:lvl1pPr>
          </a:lstStyle>
          <a:p>
            <a:fld id="{1E4A9838-4481-4DB3-B995-4399CA3AF8E0}" type="slidenum">
              <a:rPr lang="en-US"/>
              <a:pPr/>
              <a:t>‹#›</a:t>
            </a:fld>
            <a:endParaRPr lang="en-US"/>
          </a:p>
        </p:txBody>
      </p:sp>
    </p:spTree>
    <p:extLst>
      <p:ext uri="{BB962C8B-B14F-4D97-AF65-F5344CB8AC3E}">
        <p14:creationId xmlns:p14="http://schemas.microsoft.com/office/powerpoint/2010/main" val="69058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3089904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endParaRPr lang="en-US"/>
          </a:p>
        </p:txBody>
      </p:sp>
      <p:sp>
        <p:nvSpPr>
          <p:cNvPr id="3" name="2 Marcador de pie de página"/>
          <p:cNvSpPr>
            <a:spLocks noGrp="1"/>
          </p:cNvSpPr>
          <p:nvPr>
            <p:ph type="ftr" idx="11"/>
          </p:nvPr>
        </p:nvSpPr>
        <p:spPr/>
        <p:txBody>
          <a:bodyPr/>
          <a:lstStyle>
            <a:lvl1pPr>
              <a:defRPr/>
            </a:lvl1pPr>
          </a:lstStyle>
          <a:p>
            <a:endParaRPr lang="en-US"/>
          </a:p>
        </p:txBody>
      </p:sp>
      <p:sp>
        <p:nvSpPr>
          <p:cNvPr id="4" name="3 Marcador de número de diapositiva"/>
          <p:cNvSpPr>
            <a:spLocks noGrp="1"/>
          </p:cNvSpPr>
          <p:nvPr>
            <p:ph type="sldNum" idx="12"/>
          </p:nvPr>
        </p:nvSpPr>
        <p:spPr/>
        <p:txBody>
          <a:bodyPr/>
          <a:lstStyle>
            <a:lvl1pPr>
              <a:defRPr/>
            </a:lvl1pPr>
          </a:lstStyle>
          <a:p>
            <a:fld id="{DBD8FF1D-2242-4AC0-921E-452677503C98}" type="slidenum">
              <a:rPr lang="en-US"/>
              <a:pPr/>
              <a:t>‹#›</a:t>
            </a:fld>
            <a:endParaRPr lang="en-US"/>
          </a:p>
        </p:txBody>
      </p:sp>
    </p:spTree>
    <p:extLst>
      <p:ext uri="{BB962C8B-B14F-4D97-AF65-F5344CB8AC3E}">
        <p14:creationId xmlns:p14="http://schemas.microsoft.com/office/powerpoint/2010/main" val="738775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n-US"/>
          </a:p>
        </p:txBody>
      </p:sp>
      <p:sp>
        <p:nvSpPr>
          <p:cNvPr id="6" name="5 Marcador de pie de página"/>
          <p:cNvSpPr>
            <a:spLocks noGrp="1"/>
          </p:cNvSpPr>
          <p:nvPr>
            <p:ph type="ftr" idx="11"/>
          </p:nvPr>
        </p:nvSpPr>
        <p:spPr/>
        <p:txBody>
          <a:bodyPr/>
          <a:lstStyle>
            <a:lvl1pPr>
              <a:defRPr/>
            </a:lvl1pPr>
          </a:lstStyle>
          <a:p>
            <a:endParaRPr lang="en-US"/>
          </a:p>
        </p:txBody>
      </p:sp>
      <p:sp>
        <p:nvSpPr>
          <p:cNvPr id="7" name="6 Marcador de número de diapositiva"/>
          <p:cNvSpPr>
            <a:spLocks noGrp="1"/>
          </p:cNvSpPr>
          <p:nvPr>
            <p:ph type="sldNum" idx="12"/>
          </p:nvPr>
        </p:nvSpPr>
        <p:spPr/>
        <p:txBody>
          <a:bodyPr/>
          <a:lstStyle>
            <a:lvl1pPr>
              <a:defRPr/>
            </a:lvl1pPr>
          </a:lstStyle>
          <a:p>
            <a:fld id="{841AE6A9-FA73-4DBB-8A98-CC0F303A0C12}" type="slidenum">
              <a:rPr lang="en-US"/>
              <a:pPr/>
              <a:t>‹#›</a:t>
            </a:fld>
            <a:endParaRPr lang="en-US"/>
          </a:p>
        </p:txBody>
      </p:sp>
    </p:spTree>
    <p:extLst>
      <p:ext uri="{BB962C8B-B14F-4D97-AF65-F5344CB8AC3E}">
        <p14:creationId xmlns:p14="http://schemas.microsoft.com/office/powerpoint/2010/main" val="529185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n-US"/>
          </a:p>
        </p:txBody>
      </p:sp>
      <p:sp>
        <p:nvSpPr>
          <p:cNvPr id="6" name="5 Marcador de pie de página"/>
          <p:cNvSpPr>
            <a:spLocks noGrp="1"/>
          </p:cNvSpPr>
          <p:nvPr>
            <p:ph type="ftr" idx="11"/>
          </p:nvPr>
        </p:nvSpPr>
        <p:spPr/>
        <p:txBody>
          <a:bodyPr/>
          <a:lstStyle>
            <a:lvl1pPr>
              <a:defRPr/>
            </a:lvl1pPr>
          </a:lstStyle>
          <a:p>
            <a:endParaRPr lang="en-US"/>
          </a:p>
        </p:txBody>
      </p:sp>
      <p:sp>
        <p:nvSpPr>
          <p:cNvPr id="7" name="6 Marcador de número de diapositiva"/>
          <p:cNvSpPr>
            <a:spLocks noGrp="1"/>
          </p:cNvSpPr>
          <p:nvPr>
            <p:ph type="sldNum" idx="12"/>
          </p:nvPr>
        </p:nvSpPr>
        <p:spPr/>
        <p:txBody>
          <a:bodyPr/>
          <a:lstStyle>
            <a:lvl1pPr>
              <a:defRPr/>
            </a:lvl1pPr>
          </a:lstStyle>
          <a:p>
            <a:fld id="{8DBB106F-0A6E-4734-AE69-418BD55C5256}" type="slidenum">
              <a:rPr lang="en-US"/>
              <a:pPr/>
              <a:t>‹#›</a:t>
            </a:fld>
            <a:endParaRPr lang="en-US"/>
          </a:p>
        </p:txBody>
      </p:sp>
    </p:spTree>
    <p:extLst>
      <p:ext uri="{BB962C8B-B14F-4D97-AF65-F5344CB8AC3E}">
        <p14:creationId xmlns:p14="http://schemas.microsoft.com/office/powerpoint/2010/main" val="3425767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endParaRPr lang="en-US"/>
          </a:p>
        </p:txBody>
      </p:sp>
      <p:sp>
        <p:nvSpPr>
          <p:cNvPr id="5" name="4 Marcador de pie de página"/>
          <p:cNvSpPr>
            <a:spLocks noGrp="1"/>
          </p:cNvSpPr>
          <p:nvPr>
            <p:ph type="ftr" idx="11"/>
          </p:nvPr>
        </p:nvSpPr>
        <p:spPr/>
        <p:txBody>
          <a:bodyPr/>
          <a:lstStyle>
            <a:lvl1pPr>
              <a:defRPr/>
            </a:lvl1pPr>
          </a:lstStyle>
          <a:p>
            <a:endParaRPr lang="en-US"/>
          </a:p>
        </p:txBody>
      </p:sp>
      <p:sp>
        <p:nvSpPr>
          <p:cNvPr id="6" name="5 Marcador de número de diapositiva"/>
          <p:cNvSpPr>
            <a:spLocks noGrp="1"/>
          </p:cNvSpPr>
          <p:nvPr>
            <p:ph type="sldNum" idx="12"/>
          </p:nvPr>
        </p:nvSpPr>
        <p:spPr/>
        <p:txBody>
          <a:bodyPr/>
          <a:lstStyle>
            <a:lvl1pPr>
              <a:defRPr/>
            </a:lvl1pPr>
          </a:lstStyle>
          <a:p>
            <a:fld id="{6915F503-6D4A-4CC0-BCFD-FFAFAAF50A25}" type="slidenum">
              <a:rPr lang="en-US"/>
              <a:pPr/>
              <a:t>‹#›</a:t>
            </a:fld>
            <a:endParaRPr lang="en-US"/>
          </a:p>
        </p:txBody>
      </p:sp>
    </p:spTree>
    <p:extLst>
      <p:ext uri="{BB962C8B-B14F-4D97-AF65-F5344CB8AC3E}">
        <p14:creationId xmlns:p14="http://schemas.microsoft.com/office/powerpoint/2010/main" val="2526713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7813" y="220663"/>
            <a:ext cx="2055812" cy="59070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20663"/>
            <a:ext cx="6018213" cy="59070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endParaRPr lang="en-US"/>
          </a:p>
        </p:txBody>
      </p:sp>
      <p:sp>
        <p:nvSpPr>
          <p:cNvPr id="5" name="4 Marcador de pie de página"/>
          <p:cNvSpPr>
            <a:spLocks noGrp="1"/>
          </p:cNvSpPr>
          <p:nvPr>
            <p:ph type="ftr" idx="11"/>
          </p:nvPr>
        </p:nvSpPr>
        <p:spPr/>
        <p:txBody>
          <a:bodyPr/>
          <a:lstStyle>
            <a:lvl1pPr>
              <a:defRPr/>
            </a:lvl1pPr>
          </a:lstStyle>
          <a:p>
            <a:endParaRPr lang="en-US"/>
          </a:p>
        </p:txBody>
      </p:sp>
      <p:sp>
        <p:nvSpPr>
          <p:cNvPr id="6" name="5 Marcador de número de diapositiva"/>
          <p:cNvSpPr>
            <a:spLocks noGrp="1"/>
          </p:cNvSpPr>
          <p:nvPr>
            <p:ph type="sldNum" idx="12"/>
          </p:nvPr>
        </p:nvSpPr>
        <p:spPr/>
        <p:txBody>
          <a:bodyPr/>
          <a:lstStyle>
            <a:lvl1pPr>
              <a:defRPr/>
            </a:lvl1pPr>
          </a:lstStyle>
          <a:p>
            <a:fld id="{540D1070-4023-4908-A20B-FC699EB658AE}" type="slidenum">
              <a:rPr lang="en-US"/>
              <a:pPr/>
              <a:t>‹#›</a:t>
            </a:fld>
            <a:endParaRPr lang="en-US"/>
          </a:p>
        </p:txBody>
      </p:sp>
    </p:spTree>
    <p:extLst>
      <p:ext uri="{BB962C8B-B14F-4D97-AF65-F5344CB8AC3E}">
        <p14:creationId xmlns:p14="http://schemas.microsoft.com/office/powerpoint/2010/main" val="145660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269531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113997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199867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138160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108313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171505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E80AE-A2EC-4C8E-B4BF-3034C2DF1FC1}" type="datetimeFigureOut">
              <a:rPr lang="en-GB" smtClean="0"/>
              <a:t>04/11/2012</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2699792" y="6389401"/>
            <a:ext cx="2133600" cy="365125"/>
          </a:xfrm>
          <a:prstGeom prst="rect">
            <a:avLst/>
          </a:prstGeom>
        </p:spPr>
        <p:txBody>
          <a:bodyPr/>
          <a:lstStyle/>
          <a:p>
            <a:fld id="{23B51EBF-9D96-4971-B8C2-EF708035A171}" type="slidenum">
              <a:rPr lang="en-GB" smtClean="0"/>
              <a:t>‹#›</a:t>
            </a:fld>
            <a:endParaRPr lang="en-GB" dirty="0"/>
          </a:p>
        </p:txBody>
      </p:sp>
    </p:spTree>
    <p:extLst>
      <p:ext uri="{BB962C8B-B14F-4D97-AF65-F5344CB8AC3E}">
        <p14:creationId xmlns:p14="http://schemas.microsoft.com/office/powerpoint/2010/main" val="29196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12776"/>
          </a:xfrm>
          <a:prstGeom prst="rect">
            <a:avLst/>
          </a:prstGeom>
          <a:gradFill flip="none" rotWithShape="1">
            <a:gsLst>
              <a:gs pos="0">
                <a:srgbClr val="502B76">
                  <a:shade val="30000"/>
                  <a:satMod val="115000"/>
                </a:srgbClr>
              </a:gs>
              <a:gs pos="50000">
                <a:srgbClr val="502B76">
                  <a:shade val="67500"/>
                  <a:satMod val="115000"/>
                </a:srgbClr>
              </a:gs>
              <a:gs pos="100000">
                <a:srgbClr val="502B76">
                  <a:shade val="100000"/>
                  <a:satMod val="115000"/>
                </a:srgbClr>
              </a:gs>
            </a:gsLst>
            <a:lin ang="8100000" scaled="1"/>
            <a:tileRect/>
          </a:gra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E80AE-A2EC-4C8E-B4BF-3034C2DF1FC1}" type="datetimeFigureOut">
              <a:rPr lang="en-GB" smtClean="0"/>
              <a:t>04/11/2012</a:t>
            </a:fld>
            <a:endParaRPr lang="en-GB" dirty="0"/>
          </a:p>
        </p:txBody>
      </p:sp>
      <p:pic>
        <p:nvPicPr>
          <p:cNvPr id="1028" name="Picture 4"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785811" y="6200175"/>
            <a:ext cx="1920526" cy="62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74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7200" y="220663"/>
            <a:ext cx="8226425" cy="1244600"/>
          </a:xfrm>
          <a:prstGeom prst="rect">
            <a:avLst/>
          </a:prstGeom>
          <a:solidFill>
            <a:srgbClr val="FFFFFF"/>
          </a:solidFill>
          <a:ln w="9525">
            <a:solidFill>
              <a:srgbClr val="000000"/>
            </a:solidFill>
            <a:round/>
            <a:headEnd/>
            <a:tailEnd/>
          </a:ln>
          <a:effectLst/>
        </p:spPr>
        <p:txBody>
          <a:bodyPr vert="horz" wrap="square" lIns="0" tIns="0" rIns="0" bIns="0" numCol="1" anchor="t" anchorCtr="0" compatLnSpc="1">
            <a:prstTxWarp prst="textNoShape">
              <a:avLst/>
            </a:prstTxWarp>
          </a:bodyPr>
          <a:lstStyle/>
          <a:p>
            <a:pPr lvl="0"/>
            <a:r>
              <a:rPr lang="en-GB" smtClean="0"/>
              <a:t>Pulse para editar el formato del texto de título</a:t>
            </a:r>
          </a:p>
        </p:txBody>
      </p:sp>
      <p:sp>
        <p:nvSpPr>
          <p:cNvPr id="3074" name="Rectangle 2"/>
          <p:cNvSpPr>
            <a:spLocks noGrp="1" noChangeArrowheads="1"/>
          </p:cNvSpPr>
          <p:nvPr>
            <p:ph type="body" idx="1"/>
          </p:nvPr>
        </p:nvSpPr>
        <p:spPr bwMode="auto">
          <a:xfrm>
            <a:off x="457200" y="1604963"/>
            <a:ext cx="8226425" cy="4522787"/>
          </a:xfrm>
          <a:prstGeom prst="rect">
            <a:avLst/>
          </a:prstGeom>
          <a:solidFill>
            <a:srgbClr val="FFFFFF"/>
          </a:solidFill>
          <a:ln w="9525">
            <a:solidFill>
              <a:srgbClr val="000000"/>
            </a:solidFill>
            <a:round/>
            <a:headEnd/>
            <a:tailEnd/>
          </a:ln>
          <a:effectLst/>
        </p:spPr>
        <p:txBody>
          <a:bodyPr vert="horz" wrap="square" lIns="0" tIns="52416"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3075" name="Rectangle 3"/>
          <p:cNvSpPr>
            <a:spLocks noGrp="1" noChangeArrowheads="1"/>
          </p:cNvSpPr>
          <p:nvPr>
            <p:ph type="dt"/>
          </p:nvPr>
        </p:nvSpPr>
        <p:spPr bwMode="auto">
          <a:xfrm>
            <a:off x="457200" y="6246813"/>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Lst>
              <a:defRPr sz="1400">
                <a:solidFill>
                  <a:srgbClr val="000000"/>
                </a:solidFill>
                <a:latin typeface="Times New Roman" pitchFamily="16" charset="0"/>
              </a:defRPr>
            </a:lvl1pPr>
          </a:lstStyle>
          <a:p>
            <a:endParaRPr lang="en-US"/>
          </a:p>
        </p:txBody>
      </p:sp>
      <p:sp>
        <p:nvSpPr>
          <p:cNvPr id="3076" name="Rectangle 4"/>
          <p:cNvSpPr>
            <a:spLocks noGrp="1" noChangeArrowheads="1"/>
          </p:cNvSpPr>
          <p:nvPr>
            <p:ph type="ftr"/>
          </p:nvPr>
        </p:nvSpPr>
        <p:spPr bwMode="auto">
          <a:xfrm>
            <a:off x="3127375" y="6246813"/>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3077" name="Rectangle 5"/>
          <p:cNvSpPr>
            <a:spLocks noGrp="1" noChangeArrowheads="1"/>
          </p:cNvSpPr>
          <p:nvPr>
            <p:ph type="sldNum"/>
          </p:nvPr>
        </p:nvSpPr>
        <p:spPr bwMode="auto">
          <a:xfrm>
            <a:off x="6556375" y="6246813"/>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Lst>
              <a:defRPr sz="1400">
                <a:solidFill>
                  <a:srgbClr val="000000"/>
                </a:solidFill>
                <a:latin typeface="Times New Roman" pitchFamily="16" charset="0"/>
              </a:defRPr>
            </a:lvl1pPr>
          </a:lstStyle>
          <a:p>
            <a:fld id="{7C49056E-A556-48AB-AEC4-1E3D25FEECDE}" type="slidenum">
              <a:rPr lang="en-US"/>
              <a:pPr/>
              <a:t>‹#›</a:t>
            </a:fld>
            <a:endParaRPr lang="en-US"/>
          </a:p>
        </p:txBody>
      </p:sp>
    </p:spTree>
    <p:extLst>
      <p:ext uri="{BB962C8B-B14F-4D97-AF65-F5344CB8AC3E}">
        <p14:creationId xmlns:p14="http://schemas.microsoft.com/office/powerpoint/2010/main" val="283373526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000">
          <a:solidFill>
            <a:srgbClr val="000000"/>
          </a:solidFill>
          <a:latin typeface="+mn-lt"/>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cloud4all.info/" TargetMode="Externa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3" Type="http://schemas.openxmlformats.org/officeDocument/2006/relationships/hyperlink" Target="http://www.fundacion.vodafone.es/" TargetMode="External"/><Relationship Id="rId18" Type="http://schemas.openxmlformats.org/officeDocument/2006/relationships/image" Target="../media/image29.png"/><Relationship Id="rId26" Type="http://schemas.openxmlformats.org/officeDocument/2006/relationships/image" Target="../media/image33.png"/><Relationship Id="rId39" Type="http://schemas.openxmlformats.org/officeDocument/2006/relationships/hyperlink" Target="http://www.codefactory.es/" TargetMode="External"/><Relationship Id="rId21" Type="http://schemas.openxmlformats.org/officeDocument/2006/relationships/hyperlink" Target="http://www.bdigital.org/" TargetMode="External"/><Relationship Id="rId34" Type="http://schemas.openxmlformats.org/officeDocument/2006/relationships/image" Target="../media/image37.png"/><Relationship Id="rId42" Type="http://schemas.openxmlformats.org/officeDocument/2006/relationships/image" Target="../media/image41.png"/><Relationship Id="rId47" Type="http://schemas.openxmlformats.org/officeDocument/2006/relationships/hyperlink" Target="http://www.digitale-chancen.de/" TargetMode="External"/><Relationship Id="rId50" Type="http://schemas.openxmlformats.org/officeDocument/2006/relationships/image" Target="../media/image45.png"/><Relationship Id="rId7" Type="http://schemas.openxmlformats.org/officeDocument/2006/relationships/hyperlink" Target="http://www.certh.gr/" TargetMode="External"/><Relationship Id="rId2" Type="http://schemas.openxmlformats.org/officeDocument/2006/relationships/notesSlide" Target="../notesSlides/notesSlide11.xml"/><Relationship Id="rId16" Type="http://schemas.openxmlformats.org/officeDocument/2006/relationships/image" Target="../media/image28.png"/><Relationship Id="rId29" Type="http://schemas.openxmlformats.org/officeDocument/2006/relationships/hyperlink" Target="http://www.lst.tfo.upm.es/" TargetMode="External"/><Relationship Id="rId11" Type="http://schemas.openxmlformats.org/officeDocument/2006/relationships/hyperlink" Target="http://www.hdm-stuttgart.de/" TargetMode="External"/><Relationship Id="rId24" Type="http://schemas.openxmlformats.org/officeDocument/2006/relationships/image" Target="../media/image32.png"/><Relationship Id="rId32" Type="http://schemas.openxmlformats.org/officeDocument/2006/relationships/image" Target="../media/image36.png"/><Relationship Id="rId37" Type="http://schemas.openxmlformats.org/officeDocument/2006/relationships/hyperlink" Target="http://www.omnitor.se/" TargetMode="External"/><Relationship Id="rId40" Type="http://schemas.openxmlformats.org/officeDocument/2006/relationships/image" Target="../media/image40.png"/><Relationship Id="rId45" Type="http://schemas.openxmlformats.org/officeDocument/2006/relationships/hyperlink" Target="http://www.fundaciononce.es/" TargetMode="External"/><Relationship Id="rId53" Type="http://schemas.openxmlformats.org/officeDocument/2006/relationships/hyperlink" Target="http://www.mozilla.org/" TargetMode="External"/><Relationship Id="rId5" Type="http://schemas.openxmlformats.org/officeDocument/2006/relationships/hyperlink" Target="http://raisingthefloor.org/" TargetMode="External"/><Relationship Id="rId10" Type="http://schemas.openxmlformats.org/officeDocument/2006/relationships/image" Target="../media/image25.png"/><Relationship Id="rId19" Type="http://schemas.openxmlformats.org/officeDocument/2006/relationships/hyperlink" Target="http://www.dongnocchi.it/" TargetMode="External"/><Relationship Id="rId31" Type="http://schemas.openxmlformats.org/officeDocument/2006/relationships/hyperlink" Target="http://www.asteasolutions.com/" TargetMode="External"/><Relationship Id="rId44" Type="http://schemas.openxmlformats.org/officeDocument/2006/relationships/image" Target="../media/image42.png"/><Relationship Id="rId52" Type="http://schemas.openxmlformats.org/officeDocument/2006/relationships/image" Target="../media/image46.png"/><Relationship Id="rId4" Type="http://schemas.openxmlformats.org/officeDocument/2006/relationships/image" Target="../media/image22.png"/><Relationship Id="rId9" Type="http://schemas.openxmlformats.org/officeDocument/2006/relationships/hyperlink" Target="http://www.philips.com/" TargetMode="External"/><Relationship Id="rId14" Type="http://schemas.openxmlformats.org/officeDocument/2006/relationships/image" Target="../media/image27.png"/><Relationship Id="rId22" Type="http://schemas.openxmlformats.org/officeDocument/2006/relationships/image" Target="../media/image31.png"/><Relationship Id="rId27" Type="http://schemas.openxmlformats.org/officeDocument/2006/relationships/hyperlink" Target="http://www.iao.fraunhofer.de/index.php" TargetMode="External"/><Relationship Id="rId30" Type="http://schemas.openxmlformats.org/officeDocument/2006/relationships/image" Target="../media/image35.png"/><Relationship Id="rId35" Type="http://schemas.openxmlformats.org/officeDocument/2006/relationships/hyperlink" Target="http://www.texthelp.com/" TargetMode="External"/><Relationship Id="rId43" Type="http://schemas.openxmlformats.org/officeDocument/2006/relationships/hyperlink" Target="http://www.hoeft-wessel.com/" TargetMode="External"/><Relationship Id="rId48" Type="http://schemas.openxmlformats.org/officeDocument/2006/relationships/image" Target="../media/image44.png"/><Relationship Id="rId8" Type="http://schemas.openxmlformats.org/officeDocument/2006/relationships/image" Target="../media/image24.png"/><Relationship Id="rId51" Type="http://schemas.openxmlformats.org/officeDocument/2006/relationships/hyperlink" Target="http://www.serotek.com/" TargetMode="External"/><Relationship Id="rId3" Type="http://schemas.openxmlformats.org/officeDocument/2006/relationships/hyperlink" Target="http://www.technosite.es/" TargetMode="External"/><Relationship Id="rId12" Type="http://schemas.openxmlformats.org/officeDocument/2006/relationships/image" Target="../media/image26.png"/><Relationship Id="rId17" Type="http://schemas.openxmlformats.org/officeDocument/2006/relationships/hyperlink" Target="http://tu-dresden.de/en" TargetMode="External"/><Relationship Id="rId25" Type="http://schemas.openxmlformats.org/officeDocument/2006/relationships/hyperlink" Target="http://www.iese.edu/en/Research/CentersandChairs/centers1011/eic/home/home_cefie.asp" TargetMode="External"/><Relationship Id="rId33" Type="http://schemas.openxmlformats.org/officeDocument/2006/relationships/hyperlink" Target="http://www.enlogic.gr/" TargetMode="External"/><Relationship Id="rId38" Type="http://schemas.openxmlformats.org/officeDocument/2006/relationships/image" Target="../media/image39.png"/><Relationship Id="rId46" Type="http://schemas.openxmlformats.org/officeDocument/2006/relationships/image" Target="../media/image43.png"/><Relationship Id="rId20" Type="http://schemas.openxmlformats.org/officeDocument/2006/relationships/image" Target="../media/image30.png"/><Relationship Id="rId41" Type="http://schemas.openxmlformats.org/officeDocument/2006/relationships/hyperlink" Target="http://www.emergya.es/" TargetMode="External"/><Relationship Id="rId54"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3.png"/><Relationship Id="rId15" Type="http://schemas.openxmlformats.org/officeDocument/2006/relationships/hyperlink" Target="http://idrc.ocad.ca/" TargetMode="External"/><Relationship Id="rId23" Type="http://schemas.openxmlformats.org/officeDocument/2006/relationships/hyperlink" Target="http://www.singularlogic.eu/index_en.html" TargetMode="External"/><Relationship Id="rId28" Type="http://schemas.openxmlformats.org/officeDocument/2006/relationships/image" Target="../media/image34.png"/><Relationship Id="rId36" Type="http://schemas.openxmlformats.org/officeDocument/2006/relationships/image" Target="../media/image38.png"/><Relationship Id="rId49" Type="http://schemas.openxmlformats.org/officeDocument/2006/relationships/hyperlink" Target="http://www.microsoft.com/enabl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loud4all.info/" TargetMode="Externa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9.xml"/><Relationship Id="rId1" Type="http://schemas.openxmlformats.org/officeDocument/2006/relationships/video" Target="https://www.youtube.com/v/YHXSWQvV39k?version=3&amp;f=videos&amp;d=AQ7QIPZMW1IuNJuUjkvyDBYO88HsQjpE1a8d1GxQnGDm&amp;app=youtube_gdat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07504" y="0"/>
            <a:ext cx="9144000" cy="7017306"/>
          </a:xfrm>
          <a:prstGeom prst="rect">
            <a:avLst/>
          </a:prstGeom>
        </p:spPr>
        <p:txBody>
          <a:bodyPr wrap="square">
            <a:spAutoFit/>
          </a:bodyPr>
          <a:lstStyle/>
          <a:p>
            <a:r>
              <a:rPr lang="en-GB" b="1" dirty="0">
                <a:solidFill>
                  <a:srgbClr val="333333"/>
                </a:solidFill>
                <a:latin typeface="Helvetica Neue"/>
              </a:rPr>
              <a:t>Description</a:t>
            </a:r>
          </a:p>
          <a:p>
            <a:r>
              <a:rPr lang="en-GB" dirty="0">
                <a:solidFill>
                  <a:srgbClr val="333333"/>
                </a:solidFill>
                <a:latin typeface="Helvetica Neue"/>
              </a:rPr>
              <a:t>Support for aging or disabilities can be complex so Cloud4All is creating infrastructure to automatically apply individual preferences. We demo personalised access and explore related Apache projects</a:t>
            </a:r>
            <a:r>
              <a:rPr lang="en-GB" dirty="0" smtClean="0">
                <a:solidFill>
                  <a:srgbClr val="333333"/>
                </a:solidFill>
                <a:latin typeface="Helvetica Neue"/>
              </a:rPr>
              <a:t>.</a:t>
            </a:r>
          </a:p>
          <a:p>
            <a:endParaRPr lang="en-GB" dirty="0">
              <a:solidFill>
                <a:srgbClr val="333333"/>
              </a:solidFill>
              <a:latin typeface="Helvetica Neue"/>
            </a:endParaRPr>
          </a:p>
          <a:p>
            <a:r>
              <a:rPr lang="en-GB" b="1" dirty="0">
                <a:solidFill>
                  <a:srgbClr val="333333"/>
                </a:solidFill>
                <a:latin typeface="Helvetica Neue"/>
              </a:rPr>
              <a:t>Abstract</a:t>
            </a:r>
          </a:p>
          <a:p>
            <a:r>
              <a:rPr lang="en-GB" dirty="0">
                <a:solidFill>
                  <a:srgbClr val="333333"/>
                </a:solidFill>
                <a:latin typeface="Helvetica Neue"/>
              </a:rPr>
              <a:t>The </a:t>
            </a:r>
            <a:r>
              <a:rPr lang="en-GB" dirty="0" err="1">
                <a:solidFill>
                  <a:srgbClr val="333333"/>
                </a:solidFill>
                <a:latin typeface="Helvetica Neue"/>
              </a:rPr>
              <a:t>intraweb</a:t>
            </a:r>
            <a:r>
              <a:rPr lang="en-GB" dirty="0">
                <a:solidFill>
                  <a:srgbClr val="333333"/>
                </a:solidFill>
                <a:latin typeface="Helvetica Neue"/>
              </a:rPr>
              <a:t> and electronic services are an increasingly essential part of life for all of us in work, education, society and leisure. Well-designed websites and services aim to cater for as many people as possible, yet we all have individual needs in our preferred style of user experience. We also have varying access requirements due to physical environment, e.g. when driving or in noisy conditions. In addition as we age we develop more explicit access requirements that make us part of world's largest 'minority' group, the 650 million-odd people with a disability</a:t>
            </a:r>
            <a:r>
              <a:rPr lang="en-GB" dirty="0" smtClean="0">
                <a:solidFill>
                  <a:srgbClr val="333333"/>
                </a:solidFill>
                <a:latin typeface="Helvetica Neue"/>
              </a:rPr>
              <a:t>.</a:t>
            </a:r>
          </a:p>
          <a:p>
            <a:endParaRPr lang="en-GB" dirty="0">
              <a:solidFill>
                <a:srgbClr val="333333"/>
              </a:solidFill>
              <a:latin typeface="Helvetica Neue"/>
            </a:endParaRPr>
          </a:p>
          <a:p>
            <a:r>
              <a:rPr lang="en-GB" dirty="0">
                <a:solidFill>
                  <a:srgbClr val="333333"/>
                </a:solidFill>
                <a:latin typeface="Helvetica Neue"/>
              </a:rPr>
              <a:t>The Cloud4All software project is an ambitious collaboration to develop standards and reference implementations for accessibility infrastructure that will allow software systems to automatically adapt their User Experience to individual user preferences . With partners as diverse as Mozilla, Microsoft, Universities and SMEs Cloud4All has the potential to define an approach to inclusive technology that will have a huge impact on the economics of IT solutions and the way we interact with technology</a:t>
            </a:r>
            <a:r>
              <a:rPr lang="en-GB" dirty="0" smtClean="0">
                <a:solidFill>
                  <a:srgbClr val="333333"/>
                </a:solidFill>
                <a:latin typeface="Helvetica Neue"/>
              </a:rPr>
              <a:t>.</a:t>
            </a:r>
          </a:p>
          <a:p>
            <a:endParaRPr lang="en-GB" dirty="0">
              <a:solidFill>
                <a:srgbClr val="333333"/>
              </a:solidFill>
              <a:latin typeface="Helvetica Neue"/>
            </a:endParaRPr>
          </a:p>
          <a:p>
            <a:r>
              <a:rPr lang="en-GB" dirty="0">
                <a:solidFill>
                  <a:srgbClr val="333333"/>
                </a:solidFill>
                <a:latin typeface="Helvetica Neue"/>
              </a:rPr>
              <a:t>In this session we demonstrate the initial prototype systems that clearly show the Cloud4All potential on Windows, Linux, desktop, mobile and web applications. We will also explore how some Apache projects already provide initial support for Cloud4All and discuss how easy it is for your own system to utilise the Cloud4All API.</a:t>
            </a:r>
            <a:endParaRPr lang="en-GB" b="0" i="0" dirty="0">
              <a:solidFill>
                <a:srgbClr val="333333"/>
              </a:solidFill>
              <a:effectLst/>
              <a:latin typeface="Helvetica Neue"/>
            </a:endParaRPr>
          </a:p>
        </p:txBody>
      </p:sp>
    </p:spTree>
    <p:extLst>
      <p:ext uri="{BB962C8B-B14F-4D97-AF65-F5344CB8AC3E}">
        <p14:creationId xmlns:p14="http://schemas.microsoft.com/office/powerpoint/2010/main" val="300382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30831" y="116632"/>
            <a:ext cx="8672299" cy="428625"/>
          </a:xfrm>
          <a:prstGeom prst="rect">
            <a:avLst/>
          </a:prstGeom>
          <a:noFill/>
          <a:ln w="9525">
            <a:noFill/>
            <a:round/>
            <a:headEnd/>
            <a:tailEnd/>
          </a:ln>
          <a:effectLst/>
        </p:spPr>
        <p:txBody>
          <a:bodyPr lIns="90000" tIns="45000" rIns="90000" bIns="45000" anchor="ctr"/>
          <a:lstStyle/>
          <a:p>
            <a:pPr hangingPunct="1">
              <a:lnSpc>
                <a:spcPct val="100000"/>
              </a:lnSpc>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153CB"/>
                </a:solidFill>
                <a:latin typeface="Tahoma" pitchFamily="32" charset="0"/>
              </a:rPr>
              <a:t>ATIS4all thematic network and portal</a:t>
            </a:r>
            <a:endParaRPr lang="en-US" sz="2400" b="1" dirty="0">
              <a:solidFill>
                <a:srgbClr val="0153CB"/>
              </a:solidFill>
              <a:latin typeface="Tahoma" pitchFamily="32" charset="0"/>
            </a:endParaRPr>
          </a:p>
        </p:txBody>
      </p:sp>
      <p:sp>
        <p:nvSpPr>
          <p:cNvPr id="3" name="2 Rectángulo"/>
          <p:cNvSpPr/>
          <p:nvPr/>
        </p:nvSpPr>
        <p:spPr>
          <a:xfrm>
            <a:off x="3563888" y="6040542"/>
            <a:ext cx="6548312" cy="369332"/>
          </a:xfrm>
          <a:prstGeom prst="rect">
            <a:avLst/>
          </a:prstGeom>
        </p:spPr>
        <p:txBody>
          <a:bodyPr wrap="square">
            <a:spAutoFit/>
          </a:bodyPr>
          <a:lstStyle/>
          <a:p>
            <a:pPr hangingPunct="1">
              <a:lnSpc>
                <a:spcPct val="100000"/>
              </a:lnSpc>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b="1" dirty="0" smtClean="0">
                <a:solidFill>
                  <a:srgbClr val="0153CB"/>
                </a:solidFill>
                <a:latin typeface="Tahoma" pitchFamily="32" charset="0"/>
              </a:rPr>
              <a:t>www.atis4all.eu</a:t>
            </a:r>
            <a:endParaRPr lang="en-US" b="1" dirty="0">
              <a:solidFill>
                <a:srgbClr val="0153CB"/>
              </a:solidFill>
              <a:latin typeface="Tahoma" pitchFamily="32" charset="0"/>
            </a:endParaRPr>
          </a:p>
        </p:txBody>
      </p:sp>
      <p:sp>
        <p:nvSpPr>
          <p:cNvPr id="12" name="TextBox 4"/>
          <p:cNvSpPr txBox="1"/>
          <p:nvPr/>
        </p:nvSpPr>
        <p:spPr>
          <a:xfrm>
            <a:off x="323528" y="990800"/>
            <a:ext cx="8672299" cy="607602"/>
          </a:xfrm>
          <a:prstGeom prst="rect">
            <a:avLst/>
          </a:prstGeom>
          <a:noFill/>
          <a:ln w="38100">
            <a:solidFill>
              <a:srgbClr val="0070C0"/>
            </a:solidFill>
          </a:ln>
        </p:spPr>
        <p:txBody>
          <a:bodyPr wrap="square" rtlCol="0">
            <a:spAutoFit/>
          </a:bodyPr>
          <a:lstStyle/>
          <a:p>
            <a:pPr algn="ctr"/>
            <a:r>
              <a:rPr lang="en-US" b="1" dirty="0"/>
              <a:t>Working together to build up an European entry point on ICT assistive technologies and inclusive </a:t>
            </a:r>
            <a:r>
              <a:rPr lang="en-US" b="1" dirty="0" smtClean="0"/>
              <a:t>solutions</a:t>
            </a:r>
            <a:endParaRPr lang="en-US" b="1" u="sng" dirty="0" smtClean="0"/>
          </a:p>
        </p:txBody>
      </p:sp>
      <p:sp>
        <p:nvSpPr>
          <p:cNvPr id="13" name="TextBox 4"/>
          <p:cNvSpPr txBox="1"/>
          <p:nvPr/>
        </p:nvSpPr>
        <p:spPr>
          <a:xfrm>
            <a:off x="251375" y="4457215"/>
            <a:ext cx="2964633" cy="607602"/>
          </a:xfrm>
          <a:prstGeom prst="rect">
            <a:avLst/>
          </a:prstGeom>
          <a:noFill/>
          <a:ln w="38100">
            <a:solidFill>
              <a:srgbClr val="FF0000"/>
            </a:solidFill>
            <a:prstDash val="sysDash"/>
          </a:ln>
        </p:spPr>
        <p:txBody>
          <a:bodyPr wrap="square" rtlCol="0">
            <a:spAutoFit/>
          </a:bodyPr>
          <a:lstStyle/>
          <a:p>
            <a:pPr algn="ctr"/>
            <a:r>
              <a:rPr lang="en-US" b="1" dirty="0" smtClean="0"/>
              <a:t>Become one of our supporters!</a:t>
            </a:r>
            <a:endParaRPr lang="en-US" b="1" u="sng" dirty="0" smtClean="0"/>
          </a:p>
        </p:txBody>
      </p:sp>
      <p:pic>
        <p:nvPicPr>
          <p:cNvPr id="14" name="Picture 2" descr="http://sociallearningcentre.co.uk/wp-content/uploads/2012/01/slclogo.jpg"/>
          <p:cNvPicPr>
            <a:picLocks noChangeAspect="1" noChangeArrowheads="1"/>
          </p:cNvPicPr>
          <p:nvPr/>
        </p:nvPicPr>
        <p:blipFill>
          <a:blip r:embed="rId3" cstate="print"/>
          <a:srcRect/>
          <a:stretch>
            <a:fillRect/>
          </a:stretch>
        </p:blipFill>
        <p:spPr bwMode="auto">
          <a:xfrm>
            <a:off x="550132" y="2276872"/>
            <a:ext cx="2163199" cy="1963104"/>
          </a:xfrm>
          <a:prstGeom prst="rect">
            <a:avLst/>
          </a:prstGeom>
          <a:noFill/>
        </p:spPr>
      </p:pic>
      <p:sp>
        <p:nvSpPr>
          <p:cNvPr id="9" name="TextBox 4"/>
          <p:cNvSpPr txBox="1"/>
          <p:nvPr/>
        </p:nvSpPr>
        <p:spPr>
          <a:xfrm>
            <a:off x="3403018" y="1882051"/>
            <a:ext cx="2580128" cy="2411045"/>
          </a:xfrm>
          <a:prstGeom prst="rect">
            <a:avLst/>
          </a:prstGeom>
          <a:noFill/>
          <a:ln w="38100">
            <a:solidFill>
              <a:srgbClr val="0070C0"/>
            </a:solidFill>
          </a:ln>
        </p:spPr>
        <p:txBody>
          <a:bodyPr wrap="square" rtlCol="0">
            <a:spAutoFit/>
          </a:bodyPr>
          <a:lstStyle/>
          <a:p>
            <a:pPr algn="ctr"/>
            <a:r>
              <a:rPr lang="en-US" dirty="0"/>
              <a:t>The ATIS4all </a:t>
            </a:r>
            <a:r>
              <a:rPr lang="en-US" dirty="0" smtClean="0"/>
              <a:t>collaborative portal </a:t>
            </a:r>
            <a:r>
              <a:rPr lang="en-US" dirty="0"/>
              <a:t>- to be completed at the end 2013 - is being developed in collaboration with </a:t>
            </a:r>
            <a:r>
              <a:rPr lang="en-US" dirty="0" smtClean="0"/>
              <a:t>ETNA thematic network  </a:t>
            </a:r>
            <a:r>
              <a:rPr lang="en-US" dirty="0"/>
              <a:t>and EASTIN Association.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1772816"/>
            <a:ext cx="2695635" cy="398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0583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Another </a:t>
            </a:r>
            <a:r>
              <a:rPr lang="en-GB" dirty="0" smtClean="0"/>
              <a:t>approach…</a:t>
            </a:r>
            <a:endParaRPr lang="en-GB" dirty="0"/>
          </a:p>
        </p:txBody>
      </p:sp>
      <p:sp>
        <p:nvSpPr>
          <p:cNvPr id="3" name="Content Placeholder 2"/>
          <p:cNvSpPr>
            <a:spLocks noGrp="1"/>
          </p:cNvSpPr>
          <p:nvPr>
            <p:ph idx="1"/>
          </p:nvPr>
        </p:nvSpPr>
        <p:spPr/>
        <p:txBody>
          <a:bodyPr/>
          <a:lstStyle/>
          <a:p>
            <a:pPr fontAlgn="base"/>
            <a:r>
              <a:rPr lang="en-GB" dirty="0"/>
              <a:t>Automatic-personalisation </a:t>
            </a:r>
            <a:r>
              <a:rPr lang="en-GB" dirty="0" smtClean="0"/>
              <a:t>of devices</a:t>
            </a:r>
            <a:endParaRPr lang="en-GB" sz="1500" dirty="0"/>
          </a:p>
          <a:p>
            <a:pPr fontAlgn="base"/>
            <a:r>
              <a:rPr lang="en-GB" dirty="0" smtClean="0"/>
              <a:t>Define personal </a:t>
            </a:r>
            <a:r>
              <a:rPr lang="en-GB" dirty="0" smtClean="0"/>
              <a:t>preferences</a:t>
            </a:r>
            <a:endParaRPr lang="en-GB" dirty="0"/>
          </a:p>
          <a:p>
            <a:pPr fontAlgn="base"/>
            <a:r>
              <a:rPr lang="en-GB" dirty="0" smtClean="0"/>
              <a:t>Select relevant device features and solutions</a:t>
            </a:r>
          </a:p>
          <a:p>
            <a:pPr fontAlgn="base"/>
            <a:r>
              <a:rPr lang="en-GB" dirty="0" smtClean="0"/>
              <a:t>Configure best possible match</a:t>
            </a:r>
            <a:endParaRPr lang="en-GB" dirty="0" smtClean="0"/>
          </a:p>
          <a:p>
            <a:pPr fontAlgn="base"/>
            <a:endParaRPr lang="en-GB" dirty="0"/>
          </a:p>
          <a:p>
            <a:pPr marL="0" indent="0" fontAlgn="base">
              <a:buNone/>
            </a:pPr>
            <a:endParaRPr lang="en-GB" dirty="0" smtClean="0"/>
          </a:p>
        </p:txBody>
      </p:sp>
    </p:spTree>
    <p:extLst>
      <p:ext uri="{BB962C8B-B14F-4D97-AF65-F5344CB8AC3E}">
        <p14:creationId xmlns:p14="http://schemas.microsoft.com/office/powerpoint/2010/main" val="1432427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oud4all logo. Go to home">
            <a:hlinkClick r:id="rId2" tooltip="Go to main pag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3" r="15966"/>
          <a:stretch/>
        </p:blipFill>
        <p:spPr bwMode="auto">
          <a:xfrm>
            <a:off x="-457176" y="2681536"/>
            <a:ext cx="5180976" cy="4176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860032" y="3501008"/>
            <a:ext cx="3580873" cy="2917412"/>
          </a:xfrm>
          <a:prstGeom prst="rect">
            <a:avLst/>
          </a:prstGeom>
        </p:spPr>
      </p:pic>
      <p:pic>
        <p:nvPicPr>
          <p:cNvPr id="1026"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312" y="332656"/>
            <a:ext cx="4870176" cy="1616571"/>
          </a:xfrm>
          <a:prstGeom prst="rect">
            <a:avLst/>
          </a:prstGeom>
          <a:solidFill>
            <a:schemeClr val="tx2">
              <a:lumMod val="75000"/>
            </a:schemeClr>
          </a:solidFill>
        </p:spPr>
      </p:pic>
    </p:spTree>
    <p:extLst>
      <p:ext uri="{BB962C8B-B14F-4D97-AF65-F5344CB8AC3E}">
        <p14:creationId xmlns:p14="http://schemas.microsoft.com/office/powerpoint/2010/main" val="865503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a:t>
            </a:r>
            <a:r>
              <a:rPr lang="en-GB" dirty="0" smtClean="0"/>
              <a:t>collaboration</a:t>
            </a:r>
            <a:endParaRPr lang="en-GB" dirty="0"/>
          </a:p>
        </p:txBody>
      </p:sp>
      <p:pic>
        <p:nvPicPr>
          <p:cNvPr id="3098" name="Picture 27" descr="Technosite. Open in a new window.">
            <a:hlinkClick r:id="rId3" tooltip="&quot;Link to Fundosa Technosite. Open in a new window.&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577182"/>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6" descr="Raisin the Floor International. Open in a new window.">
            <a:hlinkClick r:id="rId5" tooltip="&quot;Link to Raising the Floor International. Open in a new window.&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3923" y="1600200"/>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5" descr="Centre for Research and Technology Hellas. Open in a new window.">
            <a:hlinkClick r:id="rId7" tooltip="&quot;Link to CERTH. Open in a new window.&quo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5660" y="1501875"/>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4" descr="Philips consumer lifestyle b.v.. Open in a new window.">
            <a:hlinkClick r:id="rId9" tooltip="&quot;Link to Philips. Open in a new window.&quo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9474" y="1591617"/>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3" descr="Hochschule Der Mediem. Open in a new window.">
            <a:hlinkClick r:id="rId11" tooltip="&quot;Hochschule Der Mediem. Open in a new window.&quo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62458" y="1705180"/>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2" descr="Fundación Vodafone. Open in a new window.">
            <a:hlinkClick r:id="rId13" tooltip="&quot;Link to Fundación Vodafone España. Open in a new window.&quo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812" y="2479725"/>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1" descr="Ontario College of Art and Design University. Open in a new window.">
            <a:hlinkClick r:id="rId15" tooltip="&quot;Ontario College of Art and Design University. Open in a new window.&quo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9700" y="2600325"/>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20" descr="Technische Universität Dresden. Open in a new window.">
            <a:hlinkClick r:id="rId17" tooltip="&quot;Link to Technische Universität Dresden. Open in a new window.&quo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28600" y="2578308"/>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Fundazione Don Carlo Gniocchi Onlus. Open in a new window.">
            <a:hlinkClick r:id="rId19" tooltip="&quot;Link to Fondazione Don Carlo Gnocchi Onlus. Open in a new window.&quo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5529" y="2485076"/>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Barcelona Digital. Open in a new window.">
            <a:hlinkClick r:id="rId21" tooltip="&quot;Link to Barcelona Digital. Open in a new window.&quo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8618" y="2584447"/>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ingular Logic. Open in a new window.">
            <a:hlinkClick r:id="rId23" tooltip="&quot;Link to Singular Logic. Open in a new window.&quo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1704" y="3270151"/>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Universidad de Navarra. Open in a new window.">
            <a:hlinkClick r:id="rId25" tooltip="&quot;Universidad de Navarra. Open in a new window.&quo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76908" y="3403397"/>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raunhofer-Gesellschaft zur Foerderung der Angewandten Forschung e.v. Open in a new window.">
            <a:hlinkClick r:id="rId27" tooltip="&quot;Fraunhofer-Gesellschaft zur Foerderung der Angewandten Forschung e.v. Open in a new window.&quo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89989" y="3295358"/>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LifeSTech. Universidad Politécnica de Madrid. Open in a new window.">
            <a:hlinkClick r:id="rId29" tooltip="&quot;Link to LifeSTech Universidad Politécnica de Madrid. Open in a new window.&quo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110708" y="3342325"/>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stea Solutions. Open in a new window.">
            <a:hlinkClick r:id="rId31" tooltip="&quot;Link to Astea Solutions. Open in a new window.&quo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33209" y="3399869"/>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n, panagopoulos -n. demou oe. Open in a new window.">
            <a:hlinkClick r:id="rId33" tooltip="&quot;n, panagopoulos -n. demou oe. Open in a new window.&quo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71704" y="4135984"/>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exthelp systems ltd. Open in a new window.">
            <a:hlinkClick r:id="rId35" tooltip="&quot;Link to Texthelp. Open in a new window.&quo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861989" y="4154812"/>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Omnitor. Open in a new window.">
            <a:hlinkClick r:id="rId37" tooltip="&quot;Link to Omnitor. Open in a new window.&quo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428600" y="4073625"/>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ode Factory. Open in a new window.">
            <a:hlinkClick r:id="rId39" tooltip="&quot;Link to Code Factory. Open in a new window.&quo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077916" y="4046214"/>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mergya. Open in a new window.">
            <a:hlinkClick r:id="rId41" tooltip="&quot;Link to Emergya. Open in a new window.&quo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929307" y="4073625"/>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öft &amp; Wessel. Open in a new window.">
            <a:hlinkClick r:id="rId43" tooltip="&quot;Link to Höft &amp; Wessel. Open in a new window.&quo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22820" y="4984829"/>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Fundación ONCE. Open in a new window.">
            <a:hlinkClick r:id="rId45" tooltip="&quot;Fundación ONCE. Open in a new window.&quo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884389" y="5056126"/>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gitale Chancen. Open in a new window.">
            <a:hlinkClick r:id="rId47" tooltip="&quot;Link to Stiftung Digitale Chancen. Open in a new window.&quo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453366" y="4992535"/>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Microsoft Accessibility Technology for Everyone. Open in a new window.">
            <a:hlinkClick r:id="rId49" tooltip="&quot;Link to Microsoft Accessibility Technology for Everyone. Open in a new window.&quo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151678" y="4947153"/>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erotek. Accessibility, Anywhere. Open in a new window.">
            <a:hlinkClick r:id="rId51" tooltip="&quot;Link to Seroteck. Open in a new window.&quo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147839" y="5056126"/>
            <a:ext cx="1333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Mozilla corporation (USA). Open in a new window.">
            <a:hlinkClick r:id="rId53" tooltip="&quot;Link to Mozilla.. Open in a new window.&quo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70132" y="5834283"/>
            <a:ext cx="1333500" cy="857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rgbClr val="999999"/>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5" name="Rectangle 28"/>
          <p:cNvSpPr>
            <a:spLocks noChangeArrowheads="1"/>
          </p:cNvSpPr>
          <p:nvPr/>
        </p:nvSpPr>
        <p:spPr bwMode="auto">
          <a:xfrm>
            <a:off x="0"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6" name="Rectangle 29"/>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7" name="Rectangle 30"/>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8" name="Rectangle 31"/>
          <p:cNvSpPr>
            <a:spLocks noChangeArrowheads="1"/>
          </p:cNvSpPr>
          <p:nvPr/>
        </p:nvSpPr>
        <p:spPr bwMode="auto">
          <a:xfrm>
            <a:off x="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300" b="1"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9" name="Rectangle 32"/>
          <p:cNvSpPr>
            <a:spLocks noChangeArrowheads="1"/>
          </p:cNvSpPr>
          <p:nvPr/>
        </p:nvSpPr>
        <p:spPr bwMode="auto">
          <a:xfrm>
            <a:off x="0" y="474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0" name="Rectangle 33"/>
          <p:cNvSpPr>
            <a:spLocks noChangeArrowheads="1"/>
          </p:cNvSpPr>
          <p:nvPr/>
        </p:nvSpPr>
        <p:spPr bwMode="auto">
          <a:xfrm>
            <a:off x="0" y="560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34"/>
          <p:cNvSpPr>
            <a:spLocks noChangeArrowheads="1"/>
          </p:cNvSpPr>
          <p:nvPr/>
        </p:nvSpPr>
        <p:spPr bwMode="auto">
          <a:xfrm>
            <a:off x="0" y="645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2" name="Rectangle 35"/>
          <p:cNvSpPr>
            <a:spLocks noChangeArrowheads="1"/>
          </p:cNvSpPr>
          <p:nvPr/>
        </p:nvSpPr>
        <p:spPr bwMode="auto">
          <a:xfrm>
            <a:off x="0" y="731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36"/>
          <p:cNvSpPr>
            <a:spLocks noChangeArrowheads="1"/>
          </p:cNvSpPr>
          <p:nvPr/>
        </p:nvSpPr>
        <p:spPr bwMode="auto">
          <a:xfrm>
            <a:off x="0" y="817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4" name="Rectangle 37"/>
          <p:cNvSpPr>
            <a:spLocks noChangeArrowheads="1"/>
          </p:cNvSpPr>
          <p:nvPr/>
        </p:nvSpPr>
        <p:spPr bwMode="auto">
          <a:xfrm>
            <a:off x="0" y="902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5" name="Rectangle 38"/>
          <p:cNvSpPr>
            <a:spLocks noChangeArrowheads="1"/>
          </p:cNvSpPr>
          <p:nvPr/>
        </p:nvSpPr>
        <p:spPr bwMode="auto">
          <a:xfrm>
            <a:off x="0" y="988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6" name="Rectangle 39"/>
          <p:cNvSpPr>
            <a:spLocks noChangeArrowheads="1"/>
          </p:cNvSpPr>
          <p:nvPr/>
        </p:nvSpPr>
        <p:spPr bwMode="auto">
          <a:xfrm>
            <a:off x="0" y="1074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40"/>
          <p:cNvSpPr>
            <a:spLocks noChangeArrowheads="1"/>
          </p:cNvSpPr>
          <p:nvPr/>
        </p:nvSpPr>
        <p:spPr bwMode="auto">
          <a:xfrm>
            <a:off x="0" y="1160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8" name="Rectangle 41"/>
          <p:cNvSpPr>
            <a:spLocks noChangeArrowheads="1"/>
          </p:cNvSpPr>
          <p:nvPr/>
        </p:nvSpPr>
        <p:spPr bwMode="auto">
          <a:xfrm>
            <a:off x="0" y="1245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9" name="Rectangle 42"/>
          <p:cNvSpPr>
            <a:spLocks noChangeArrowheads="1"/>
          </p:cNvSpPr>
          <p:nvPr/>
        </p:nvSpPr>
        <p:spPr bwMode="auto">
          <a:xfrm>
            <a:off x="0" y="13315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0" name="Rectangle 43"/>
          <p:cNvSpPr>
            <a:spLocks noChangeArrowheads="1"/>
          </p:cNvSpPr>
          <p:nvPr/>
        </p:nvSpPr>
        <p:spPr bwMode="auto">
          <a:xfrm>
            <a:off x="0" y="1417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 name="Rectangle 44"/>
          <p:cNvSpPr>
            <a:spLocks noChangeArrowheads="1"/>
          </p:cNvSpPr>
          <p:nvPr/>
        </p:nvSpPr>
        <p:spPr bwMode="auto">
          <a:xfrm>
            <a:off x="0" y="1503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2" name="Rectangle 45"/>
          <p:cNvSpPr>
            <a:spLocks noChangeArrowheads="1"/>
          </p:cNvSpPr>
          <p:nvPr/>
        </p:nvSpPr>
        <p:spPr bwMode="auto">
          <a:xfrm>
            <a:off x="0" y="15887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3" name="Rectangle 46"/>
          <p:cNvSpPr>
            <a:spLocks noChangeArrowheads="1"/>
          </p:cNvSpPr>
          <p:nvPr/>
        </p:nvSpPr>
        <p:spPr bwMode="auto">
          <a:xfrm>
            <a:off x="0" y="1674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4" name="Rectangle 47"/>
          <p:cNvSpPr>
            <a:spLocks noChangeArrowheads="1"/>
          </p:cNvSpPr>
          <p:nvPr/>
        </p:nvSpPr>
        <p:spPr bwMode="auto">
          <a:xfrm>
            <a:off x="0" y="1760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48"/>
          <p:cNvSpPr>
            <a:spLocks noChangeArrowheads="1"/>
          </p:cNvSpPr>
          <p:nvPr/>
        </p:nvSpPr>
        <p:spPr bwMode="auto">
          <a:xfrm>
            <a:off x="0" y="1845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6" name="Rectangle 49"/>
          <p:cNvSpPr>
            <a:spLocks noChangeArrowheads="1"/>
          </p:cNvSpPr>
          <p:nvPr/>
        </p:nvSpPr>
        <p:spPr bwMode="auto">
          <a:xfrm>
            <a:off x="0" y="1931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7" name="Rectangle 50"/>
          <p:cNvSpPr>
            <a:spLocks noChangeArrowheads="1"/>
          </p:cNvSpPr>
          <p:nvPr/>
        </p:nvSpPr>
        <p:spPr bwMode="auto">
          <a:xfrm>
            <a:off x="0" y="20173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8" name="Rectangle 51"/>
          <p:cNvSpPr>
            <a:spLocks noChangeArrowheads="1"/>
          </p:cNvSpPr>
          <p:nvPr/>
        </p:nvSpPr>
        <p:spPr bwMode="auto">
          <a:xfrm>
            <a:off x="0" y="2103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Rectangle 52"/>
          <p:cNvSpPr>
            <a:spLocks noChangeArrowheads="1"/>
          </p:cNvSpPr>
          <p:nvPr/>
        </p:nvSpPr>
        <p:spPr bwMode="auto">
          <a:xfrm>
            <a:off x="0" y="2188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0" name="Rectangle 53"/>
          <p:cNvSpPr>
            <a:spLocks noChangeArrowheads="1"/>
          </p:cNvSpPr>
          <p:nvPr/>
        </p:nvSpPr>
        <p:spPr bwMode="auto">
          <a:xfrm>
            <a:off x="0" y="2274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101180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goals</a:t>
            </a:r>
            <a:endParaRPr lang="en-GB" dirty="0"/>
          </a:p>
        </p:txBody>
      </p:sp>
      <p:sp>
        <p:nvSpPr>
          <p:cNvPr id="3" name="Content Placeholder 2"/>
          <p:cNvSpPr>
            <a:spLocks noGrp="1"/>
          </p:cNvSpPr>
          <p:nvPr>
            <p:ph idx="1"/>
          </p:nvPr>
        </p:nvSpPr>
        <p:spPr/>
        <p:txBody>
          <a:bodyPr>
            <a:normAutofit/>
          </a:bodyPr>
          <a:lstStyle/>
          <a:p>
            <a:pPr lvl="0" fontAlgn="base"/>
            <a:r>
              <a:rPr lang="en-GB" dirty="0" smtClean="0"/>
              <a:t>Simplify </a:t>
            </a:r>
            <a:r>
              <a:rPr lang="en-GB" dirty="0"/>
              <a:t>Accessibility </a:t>
            </a:r>
            <a:r>
              <a:rPr lang="en-GB" dirty="0" smtClean="0"/>
              <a:t>- standards</a:t>
            </a:r>
            <a:endParaRPr lang="en-GB" dirty="0"/>
          </a:p>
          <a:p>
            <a:pPr lvl="0" fontAlgn="base"/>
            <a:r>
              <a:rPr lang="en-GB" dirty="0" smtClean="0"/>
              <a:t>Increase </a:t>
            </a:r>
            <a:r>
              <a:rPr lang="en-GB" dirty="0"/>
              <a:t>built-in </a:t>
            </a:r>
            <a:r>
              <a:rPr lang="en-GB" dirty="0" smtClean="0"/>
              <a:t>accessibility – ref models</a:t>
            </a:r>
            <a:endParaRPr lang="en-GB" dirty="0"/>
          </a:p>
          <a:p>
            <a:pPr lvl="0" fontAlgn="base"/>
            <a:r>
              <a:rPr lang="en-GB" dirty="0"/>
              <a:t>Grow Market </a:t>
            </a:r>
            <a:r>
              <a:rPr lang="en-GB" dirty="0" smtClean="0"/>
              <a:t>for </a:t>
            </a:r>
            <a:r>
              <a:rPr lang="en-GB" dirty="0" smtClean="0"/>
              <a:t>AT, accessibility </a:t>
            </a:r>
            <a:r>
              <a:rPr lang="en-GB" dirty="0"/>
              <a:t>and services </a:t>
            </a:r>
            <a:endParaRPr lang="en-GB" dirty="0" smtClean="0"/>
          </a:p>
          <a:p>
            <a:pPr lvl="0" fontAlgn="base"/>
            <a:r>
              <a:rPr lang="en-GB" dirty="0" smtClean="0"/>
              <a:t>Facilitate </a:t>
            </a:r>
            <a:r>
              <a:rPr lang="en-GB" dirty="0"/>
              <a:t>cross-sector collaboration </a:t>
            </a:r>
          </a:p>
        </p:txBody>
      </p:sp>
    </p:spTree>
    <p:extLst>
      <p:ext uri="{BB962C8B-B14F-4D97-AF65-F5344CB8AC3E}">
        <p14:creationId xmlns:p14="http://schemas.microsoft.com/office/powerpoint/2010/main" val="27497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Features</a:t>
            </a:r>
            <a:endParaRPr lang="en-GB" dirty="0"/>
          </a:p>
        </p:txBody>
      </p:sp>
      <p:sp>
        <p:nvSpPr>
          <p:cNvPr id="3" name="Content Placeholder 2"/>
          <p:cNvSpPr>
            <a:spLocks noGrp="1"/>
          </p:cNvSpPr>
          <p:nvPr>
            <p:ph idx="1"/>
          </p:nvPr>
        </p:nvSpPr>
        <p:spPr/>
        <p:txBody>
          <a:bodyPr>
            <a:normAutofit/>
          </a:bodyPr>
          <a:lstStyle/>
          <a:p>
            <a:pPr lvl="0" fontAlgn="base"/>
            <a:r>
              <a:rPr lang="en-GB" dirty="0" smtClean="0"/>
              <a:t>Collection of user preferences</a:t>
            </a:r>
            <a:endParaRPr lang="en-GB" dirty="0" smtClean="0"/>
          </a:p>
          <a:p>
            <a:pPr lvl="0" fontAlgn="base"/>
            <a:r>
              <a:rPr lang="en-GB" dirty="0"/>
              <a:t>Market place for AT and services</a:t>
            </a:r>
          </a:p>
          <a:p>
            <a:pPr fontAlgn="base"/>
            <a:r>
              <a:rPr lang="en-GB" dirty="0" smtClean="0"/>
              <a:t>Support for making </a:t>
            </a:r>
            <a:r>
              <a:rPr lang="en-GB" dirty="0"/>
              <a:t>recommendations </a:t>
            </a:r>
          </a:p>
          <a:p>
            <a:pPr lvl="0" fontAlgn="base"/>
            <a:r>
              <a:rPr lang="en-GB" dirty="0" smtClean="0"/>
              <a:t>Provide </a:t>
            </a:r>
            <a:r>
              <a:rPr lang="en-GB" dirty="0" smtClean="0"/>
              <a:t>developer standards and tools </a:t>
            </a:r>
            <a:endParaRPr lang="en-GB" dirty="0"/>
          </a:p>
        </p:txBody>
      </p:sp>
    </p:spTree>
    <p:extLst>
      <p:ext uri="{BB962C8B-B14F-4D97-AF65-F5344CB8AC3E}">
        <p14:creationId xmlns:p14="http://schemas.microsoft.com/office/powerpoint/2010/main" val="1425010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use</a:t>
            </a:r>
            <a:endParaRPr lang="en-GB" dirty="0"/>
          </a:p>
        </p:txBody>
      </p:sp>
      <p:pic>
        <p:nvPicPr>
          <p:cNvPr id="4" name="Picture 3"/>
          <p:cNvPicPr/>
          <p:nvPr/>
        </p:nvPicPr>
        <p:blipFill>
          <a:blip r:embed="rId3"/>
          <a:stretch>
            <a:fillRect/>
          </a:stretch>
        </p:blipFill>
        <p:spPr>
          <a:xfrm>
            <a:off x="455612" y="1714500"/>
            <a:ext cx="8232775" cy="3429000"/>
          </a:xfrm>
          <a:prstGeom prst="rect">
            <a:avLst/>
          </a:prstGeom>
        </p:spPr>
      </p:pic>
    </p:spTree>
    <p:extLst>
      <p:ext uri="{BB962C8B-B14F-4D97-AF65-F5344CB8AC3E}">
        <p14:creationId xmlns:p14="http://schemas.microsoft.com/office/powerpoint/2010/main" val="1952377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so far</a:t>
            </a:r>
            <a:endParaRPr lang="en-GB" dirty="0"/>
          </a:p>
        </p:txBody>
      </p:sp>
      <p:sp>
        <p:nvSpPr>
          <p:cNvPr id="3" name="Content Placeholder 2"/>
          <p:cNvSpPr>
            <a:spLocks noGrp="1"/>
          </p:cNvSpPr>
          <p:nvPr>
            <p:ph idx="1"/>
          </p:nvPr>
        </p:nvSpPr>
        <p:spPr/>
        <p:txBody>
          <a:bodyPr>
            <a:normAutofit lnSpcReduction="10000"/>
          </a:bodyPr>
          <a:lstStyle/>
          <a:p>
            <a:r>
              <a:rPr lang="en-GB" dirty="0" smtClean="0"/>
              <a:t>Project is </a:t>
            </a:r>
            <a:r>
              <a:rPr lang="en-GB" dirty="0" smtClean="0"/>
              <a:t>e</a:t>
            </a:r>
            <a:r>
              <a:rPr lang="en-GB" dirty="0" smtClean="0"/>
              <a:t>xperimental</a:t>
            </a:r>
            <a:endParaRPr lang="en-GB" dirty="0"/>
          </a:p>
          <a:p>
            <a:r>
              <a:rPr lang="en-GB" dirty="0" smtClean="0"/>
              <a:t>Academic research - </a:t>
            </a:r>
            <a:r>
              <a:rPr lang="en-GB" dirty="0" err="1" smtClean="0"/>
              <a:t>eg</a:t>
            </a:r>
            <a:r>
              <a:rPr lang="en-GB" dirty="0" smtClean="0"/>
              <a:t> </a:t>
            </a:r>
            <a:r>
              <a:rPr lang="en-GB" dirty="0" smtClean="0"/>
              <a:t>ontologies</a:t>
            </a:r>
          </a:p>
          <a:p>
            <a:r>
              <a:rPr lang="en-GB" dirty="0" smtClean="0"/>
              <a:t>Architecture </a:t>
            </a:r>
            <a:r>
              <a:rPr lang="en-GB" dirty="0" err="1" smtClean="0"/>
              <a:t>dev</a:t>
            </a:r>
            <a:r>
              <a:rPr lang="en-GB" dirty="0" smtClean="0"/>
              <a:t> team</a:t>
            </a:r>
            <a:endParaRPr lang="en-GB" dirty="0" smtClean="0"/>
          </a:p>
          <a:p>
            <a:r>
              <a:rPr lang="en-GB" dirty="0" smtClean="0"/>
              <a:t>Commercial solution </a:t>
            </a:r>
            <a:r>
              <a:rPr lang="en-GB" dirty="0" smtClean="0"/>
              <a:t>providers adding</a:t>
            </a:r>
            <a:endParaRPr lang="en-GB" dirty="0" smtClean="0"/>
          </a:p>
          <a:p>
            <a:r>
              <a:rPr lang="en-GB" dirty="0" smtClean="0"/>
              <a:t>1 year in – no major outputs yet</a:t>
            </a:r>
          </a:p>
          <a:p>
            <a:endParaRPr lang="en-GB" dirty="0"/>
          </a:p>
          <a:p>
            <a:endParaRPr lang="en-GB" dirty="0" smtClean="0"/>
          </a:p>
          <a:p>
            <a:r>
              <a:rPr lang="en-GB" dirty="0" smtClean="0"/>
              <a:t>We think important are so monitoring</a:t>
            </a:r>
          </a:p>
        </p:txBody>
      </p:sp>
    </p:spTree>
    <p:extLst>
      <p:ext uri="{BB962C8B-B14F-4D97-AF65-F5344CB8AC3E}">
        <p14:creationId xmlns:p14="http://schemas.microsoft.com/office/powerpoint/2010/main" val="3615771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GPII Program Flow-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00808"/>
            <a:ext cx="6552728" cy="4963608"/>
          </a:xfrm>
          <a:prstGeom prst="rect">
            <a:avLst/>
          </a:prstGeom>
          <a:solidFill>
            <a:schemeClr val="bg1"/>
          </a:solidFill>
        </p:spPr>
      </p:pic>
      <p:sp>
        <p:nvSpPr>
          <p:cNvPr id="2" name="Title 1"/>
          <p:cNvSpPr>
            <a:spLocks noGrp="1"/>
          </p:cNvSpPr>
          <p:nvPr>
            <p:ph type="title" idx="4294967295"/>
          </p:nvPr>
        </p:nvSpPr>
        <p:spPr>
          <a:xfrm>
            <a:off x="0" y="0"/>
            <a:ext cx="9144000" cy="1412875"/>
          </a:xfrm>
        </p:spPr>
        <p:txBody>
          <a:bodyPr/>
          <a:lstStyle/>
          <a:p>
            <a:r>
              <a:rPr lang="en-GB" dirty="0" smtClean="0"/>
              <a:t>Architecture</a:t>
            </a:r>
            <a:r>
              <a:rPr lang="en-GB" baseline="0" dirty="0" smtClean="0"/>
              <a:t> overview</a:t>
            </a:r>
            <a:endParaRPr lang="en-GB" dirty="0"/>
          </a:p>
        </p:txBody>
      </p:sp>
    </p:spTree>
    <p:extLst>
      <p:ext uri="{BB962C8B-B14F-4D97-AF65-F5344CB8AC3E}">
        <p14:creationId xmlns:p14="http://schemas.microsoft.com/office/powerpoint/2010/main" val="1776455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12875"/>
          </a:xfrm>
        </p:spPr>
        <p:txBody>
          <a:bodyPr/>
          <a:lstStyle/>
          <a:p>
            <a:r>
              <a:rPr lang="en-GB" dirty="0" smtClean="0"/>
              <a:t>User Preferences</a:t>
            </a:r>
            <a:endParaRPr lang="en-GB" dirty="0"/>
          </a:p>
        </p:txBody>
      </p:sp>
      <p:pic>
        <p:nvPicPr>
          <p:cNvPr id="4" name="Picture 3"/>
          <p:cNvPicPr>
            <a:picLocks noChangeAspect="1"/>
          </p:cNvPicPr>
          <p:nvPr/>
        </p:nvPicPr>
        <p:blipFill>
          <a:blip r:embed="rId3"/>
          <a:stretch>
            <a:fillRect/>
          </a:stretch>
        </p:blipFill>
        <p:spPr>
          <a:xfrm>
            <a:off x="971600" y="1700808"/>
            <a:ext cx="6677025" cy="5010150"/>
          </a:xfrm>
          <a:prstGeom prst="rect">
            <a:avLst/>
          </a:prstGeom>
        </p:spPr>
      </p:pic>
    </p:spTree>
    <p:extLst>
      <p:ext uri="{BB962C8B-B14F-4D97-AF65-F5344CB8AC3E}">
        <p14:creationId xmlns:p14="http://schemas.microsoft.com/office/powerpoint/2010/main" val="526517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1470025"/>
          </a:xfrm>
        </p:spPr>
        <p:txBody>
          <a:bodyPr>
            <a:normAutofit/>
          </a:bodyPr>
          <a:lstStyle/>
          <a:p>
            <a:r>
              <a:rPr lang="en-GB" dirty="0" smtClean="0"/>
              <a:t>Cloud4All</a:t>
            </a:r>
            <a:br>
              <a:rPr lang="en-GB" dirty="0" smtClean="0"/>
            </a:br>
            <a:r>
              <a:rPr lang="en-GB" dirty="0"/>
              <a:t>automatic personalised </a:t>
            </a:r>
            <a:r>
              <a:rPr lang="en-GB" dirty="0" smtClean="0"/>
              <a:t>access</a:t>
            </a:r>
            <a:endParaRPr lang="en-GB" dirty="0"/>
          </a:p>
        </p:txBody>
      </p:sp>
      <p:sp>
        <p:nvSpPr>
          <p:cNvPr id="3" name="Subtitle 2"/>
          <p:cNvSpPr>
            <a:spLocks noGrp="1"/>
          </p:cNvSpPr>
          <p:nvPr>
            <p:ph type="subTitle" idx="1"/>
          </p:nvPr>
        </p:nvSpPr>
        <p:spPr>
          <a:xfrm>
            <a:off x="1371600" y="2924944"/>
            <a:ext cx="6400800" cy="2880320"/>
          </a:xfrm>
        </p:spPr>
        <p:txBody>
          <a:bodyPr/>
          <a:lstStyle/>
          <a:p>
            <a:r>
              <a:rPr lang="en-GB" dirty="0" err="1" smtClean="0"/>
              <a:t>ApacheCon</a:t>
            </a:r>
            <a:r>
              <a:rPr lang="en-GB" dirty="0" smtClean="0"/>
              <a:t> EU Nov 2012</a:t>
            </a:r>
          </a:p>
          <a:p>
            <a:r>
              <a:rPr lang="en-GB" dirty="0" smtClean="0"/>
              <a:t>Steve </a:t>
            </a:r>
            <a:r>
              <a:rPr lang="en-GB" dirty="0" smtClean="0"/>
              <a:t>Lee</a:t>
            </a:r>
          </a:p>
          <a:p>
            <a:r>
              <a:rPr lang="en-GB" dirty="0" smtClean="0"/>
              <a:t>steve@opendirective.com</a:t>
            </a:r>
          </a:p>
          <a:p>
            <a:r>
              <a:rPr lang="en-GB" dirty="0" smtClean="0"/>
              <a:t>@</a:t>
            </a:r>
            <a:r>
              <a:rPr lang="en-GB" dirty="0" err="1" smtClean="0"/>
              <a:t>SteveALee</a:t>
            </a:r>
            <a:endParaRPr lang="en-GB" dirty="0" smtClean="0"/>
          </a:p>
        </p:txBody>
      </p:sp>
    </p:spTree>
    <p:extLst>
      <p:ext uri="{BB962C8B-B14F-4D97-AF65-F5344CB8AC3E}">
        <p14:creationId xmlns:p14="http://schemas.microsoft.com/office/powerpoint/2010/main" val="79405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12875"/>
          </a:xfrm>
        </p:spPr>
        <p:txBody>
          <a:bodyPr/>
          <a:lstStyle/>
          <a:p>
            <a:r>
              <a:rPr lang="en-GB" dirty="0" smtClean="0"/>
              <a:t>Device capabilities</a:t>
            </a:r>
            <a:endParaRPr lang="en-GB" dirty="0"/>
          </a:p>
        </p:txBody>
      </p:sp>
      <p:pic>
        <p:nvPicPr>
          <p:cNvPr id="4" name="Picture 3"/>
          <p:cNvPicPr>
            <a:picLocks noChangeAspect="1"/>
          </p:cNvPicPr>
          <p:nvPr/>
        </p:nvPicPr>
        <p:blipFill>
          <a:blip r:embed="rId3"/>
          <a:stretch>
            <a:fillRect/>
          </a:stretch>
        </p:blipFill>
        <p:spPr>
          <a:xfrm>
            <a:off x="971600" y="1700808"/>
            <a:ext cx="6600825" cy="5000625"/>
          </a:xfrm>
          <a:prstGeom prst="rect">
            <a:avLst/>
          </a:prstGeom>
        </p:spPr>
      </p:pic>
    </p:spTree>
    <p:extLst>
      <p:ext uri="{BB962C8B-B14F-4D97-AF65-F5344CB8AC3E}">
        <p14:creationId xmlns:p14="http://schemas.microsoft.com/office/powerpoint/2010/main" val="3697076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12875"/>
          </a:xfrm>
        </p:spPr>
        <p:txBody>
          <a:bodyPr/>
          <a:lstStyle/>
          <a:p>
            <a:r>
              <a:rPr lang="en-GB" dirty="0"/>
              <a:t>M</a:t>
            </a:r>
            <a:r>
              <a:rPr lang="en-GB" dirty="0" smtClean="0"/>
              <a:t>atching</a:t>
            </a:r>
            <a:endParaRPr lang="en-GB" dirty="0"/>
          </a:p>
        </p:txBody>
      </p:sp>
      <p:pic>
        <p:nvPicPr>
          <p:cNvPr id="3" name="Picture 2"/>
          <p:cNvPicPr>
            <a:picLocks noChangeAspect="1"/>
          </p:cNvPicPr>
          <p:nvPr/>
        </p:nvPicPr>
        <p:blipFill>
          <a:blip r:embed="rId3"/>
          <a:stretch>
            <a:fillRect/>
          </a:stretch>
        </p:blipFill>
        <p:spPr>
          <a:xfrm>
            <a:off x="971600" y="1700808"/>
            <a:ext cx="6610350" cy="5010150"/>
          </a:xfrm>
          <a:prstGeom prst="rect">
            <a:avLst/>
          </a:prstGeom>
        </p:spPr>
      </p:pic>
    </p:spTree>
    <p:extLst>
      <p:ext uri="{BB962C8B-B14F-4D97-AF65-F5344CB8AC3E}">
        <p14:creationId xmlns:p14="http://schemas.microsoft.com/office/powerpoint/2010/main" val="4175789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12875"/>
          </a:xfrm>
        </p:spPr>
        <p:txBody>
          <a:bodyPr/>
          <a:lstStyle/>
          <a:p>
            <a:r>
              <a:rPr lang="en-GB" dirty="0" smtClean="0"/>
              <a:t>Configure Solutions</a:t>
            </a:r>
            <a:endParaRPr lang="en-GB" dirty="0"/>
          </a:p>
        </p:txBody>
      </p:sp>
      <p:pic>
        <p:nvPicPr>
          <p:cNvPr id="4" name="Picture 3"/>
          <p:cNvPicPr>
            <a:picLocks noChangeAspect="1"/>
          </p:cNvPicPr>
          <p:nvPr/>
        </p:nvPicPr>
        <p:blipFill>
          <a:blip r:embed="rId3"/>
          <a:stretch>
            <a:fillRect/>
          </a:stretch>
        </p:blipFill>
        <p:spPr>
          <a:xfrm>
            <a:off x="971600" y="1700808"/>
            <a:ext cx="6610350" cy="5010150"/>
          </a:xfrm>
          <a:prstGeom prst="rect">
            <a:avLst/>
          </a:prstGeom>
        </p:spPr>
      </p:pic>
    </p:spTree>
    <p:extLst>
      <p:ext uri="{BB962C8B-B14F-4D97-AF65-F5344CB8AC3E}">
        <p14:creationId xmlns:p14="http://schemas.microsoft.com/office/powerpoint/2010/main" val="1255413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12875"/>
          </a:xfrm>
        </p:spPr>
        <p:txBody>
          <a:bodyPr/>
          <a:lstStyle/>
          <a:p>
            <a:r>
              <a:rPr lang="en-GB" dirty="0" smtClean="0"/>
              <a:t>User</a:t>
            </a:r>
            <a:endParaRPr lang="en-GB" dirty="0"/>
          </a:p>
        </p:txBody>
      </p:sp>
      <p:pic>
        <p:nvPicPr>
          <p:cNvPr id="4" name="Picture 3"/>
          <p:cNvPicPr>
            <a:picLocks noChangeAspect="1"/>
          </p:cNvPicPr>
          <p:nvPr/>
        </p:nvPicPr>
        <p:blipFill>
          <a:blip r:embed="rId3"/>
          <a:stretch>
            <a:fillRect/>
          </a:stretch>
        </p:blipFill>
        <p:spPr>
          <a:xfrm>
            <a:off x="971600" y="1700808"/>
            <a:ext cx="6610350" cy="5010150"/>
          </a:xfrm>
          <a:prstGeom prst="rect">
            <a:avLst/>
          </a:prstGeom>
        </p:spPr>
      </p:pic>
    </p:spTree>
    <p:extLst>
      <p:ext uri="{BB962C8B-B14F-4D97-AF65-F5344CB8AC3E}">
        <p14:creationId xmlns:p14="http://schemas.microsoft.com/office/powerpoint/2010/main" val="3147878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12875"/>
          </a:xfrm>
        </p:spPr>
        <p:txBody>
          <a:bodyPr/>
          <a:lstStyle/>
          <a:p>
            <a:r>
              <a:rPr lang="en-GB" dirty="0" smtClean="0"/>
              <a:t>AT Developer</a:t>
            </a:r>
            <a:endParaRPr lang="en-GB" dirty="0"/>
          </a:p>
        </p:txBody>
      </p:sp>
      <p:pic>
        <p:nvPicPr>
          <p:cNvPr id="3" name="Picture 2"/>
          <p:cNvPicPr>
            <a:picLocks noChangeAspect="1"/>
          </p:cNvPicPr>
          <p:nvPr/>
        </p:nvPicPr>
        <p:blipFill>
          <a:blip r:embed="rId3"/>
          <a:stretch>
            <a:fillRect/>
          </a:stretch>
        </p:blipFill>
        <p:spPr>
          <a:xfrm>
            <a:off x="971600" y="1700808"/>
            <a:ext cx="6610350" cy="5010150"/>
          </a:xfrm>
          <a:prstGeom prst="rect">
            <a:avLst/>
          </a:prstGeom>
        </p:spPr>
      </p:pic>
    </p:spTree>
    <p:extLst>
      <p:ext uri="{BB962C8B-B14F-4D97-AF65-F5344CB8AC3E}">
        <p14:creationId xmlns:p14="http://schemas.microsoft.com/office/powerpoint/2010/main" val="1885226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contribution</a:t>
            </a:r>
            <a:endParaRPr lang="en-GB" dirty="0"/>
          </a:p>
        </p:txBody>
      </p:sp>
      <p:sp>
        <p:nvSpPr>
          <p:cNvPr id="3" name="Content Placeholder 2"/>
          <p:cNvSpPr>
            <a:spLocks noGrp="1"/>
          </p:cNvSpPr>
          <p:nvPr>
            <p:ph idx="1"/>
          </p:nvPr>
        </p:nvSpPr>
        <p:spPr/>
        <p:txBody>
          <a:bodyPr>
            <a:normAutofit/>
          </a:bodyPr>
          <a:lstStyle/>
          <a:p>
            <a:pPr lvl="0" fontAlgn="base"/>
            <a:r>
              <a:rPr lang="en-GB" sz="3600" dirty="0"/>
              <a:t>Extending an existing solution </a:t>
            </a:r>
            <a:endParaRPr lang="en-GB" sz="1200" dirty="0"/>
          </a:p>
          <a:p>
            <a:pPr lvl="1" fontAlgn="base"/>
            <a:r>
              <a:rPr lang="en-GB" sz="3200" dirty="0"/>
              <a:t>Dementia patients and carers </a:t>
            </a:r>
            <a:endParaRPr lang="en-GB" sz="1200" dirty="0"/>
          </a:p>
          <a:p>
            <a:pPr lvl="1" fontAlgn="base"/>
            <a:r>
              <a:rPr lang="en-GB" sz="3200" dirty="0"/>
              <a:t>Potential for Learning </a:t>
            </a:r>
            <a:r>
              <a:rPr lang="en-GB" sz="3200" dirty="0" smtClean="0"/>
              <a:t>Difficulties</a:t>
            </a:r>
          </a:p>
        </p:txBody>
      </p:sp>
    </p:spTree>
    <p:extLst>
      <p:ext uri="{BB962C8B-B14F-4D97-AF65-F5344CB8AC3E}">
        <p14:creationId xmlns:p14="http://schemas.microsoft.com/office/powerpoint/2010/main" val="2363318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contribution</a:t>
            </a:r>
            <a:endParaRPr lang="en-GB" dirty="0"/>
          </a:p>
        </p:txBody>
      </p:sp>
      <p:sp>
        <p:nvSpPr>
          <p:cNvPr id="3" name="Content Placeholder 2"/>
          <p:cNvSpPr>
            <a:spLocks noGrp="1"/>
          </p:cNvSpPr>
          <p:nvPr>
            <p:ph idx="1"/>
          </p:nvPr>
        </p:nvSpPr>
        <p:spPr/>
        <p:txBody>
          <a:bodyPr>
            <a:normAutofit/>
          </a:bodyPr>
          <a:lstStyle/>
          <a:p>
            <a:pPr marL="0" indent="0" fontAlgn="base">
              <a:buNone/>
            </a:pPr>
            <a:endParaRPr lang="en-GB" sz="3600" dirty="0"/>
          </a:p>
          <a:p>
            <a:pPr fontAlgn="base"/>
            <a:r>
              <a:rPr lang="en-GB" sz="3600" dirty="0" smtClean="0"/>
              <a:t>Tech Details</a:t>
            </a:r>
          </a:p>
          <a:p>
            <a:pPr lvl="1" fontAlgn="base"/>
            <a:r>
              <a:rPr lang="en-GB" dirty="0" smtClean="0"/>
              <a:t>Entry </a:t>
            </a:r>
            <a:r>
              <a:rPr lang="en-GB" dirty="0"/>
              <a:t>in the Solution </a:t>
            </a:r>
            <a:r>
              <a:rPr lang="en-GB" dirty="0" err="1" smtClean="0"/>
              <a:t>Regstry</a:t>
            </a:r>
            <a:endParaRPr lang="en-GB" dirty="0"/>
          </a:p>
          <a:p>
            <a:pPr lvl="1" fontAlgn="base"/>
            <a:r>
              <a:rPr lang="en-GB" dirty="0" smtClean="0"/>
              <a:t>New </a:t>
            </a:r>
            <a:r>
              <a:rPr lang="en-GB" dirty="0" smtClean="0"/>
              <a:t>JSON Settings handler</a:t>
            </a:r>
          </a:p>
          <a:p>
            <a:pPr lvl="1" fontAlgn="base"/>
            <a:r>
              <a:rPr lang="en-GB" dirty="0" smtClean="0"/>
              <a:t>Configure Lifecycle </a:t>
            </a:r>
            <a:r>
              <a:rPr lang="en-GB" dirty="0" smtClean="0"/>
              <a:t>Manager</a:t>
            </a:r>
          </a:p>
          <a:p>
            <a:pPr lvl="1" fontAlgn="base"/>
            <a:r>
              <a:rPr lang="en-GB" dirty="0"/>
              <a:t>Test Profiles</a:t>
            </a:r>
          </a:p>
          <a:p>
            <a:pPr lvl="1" fontAlgn="base"/>
            <a:endParaRPr lang="en-GB" dirty="0" smtClean="0"/>
          </a:p>
        </p:txBody>
      </p:sp>
    </p:spTree>
    <p:extLst>
      <p:ext uri="{BB962C8B-B14F-4D97-AF65-F5344CB8AC3E}">
        <p14:creationId xmlns:p14="http://schemas.microsoft.com/office/powerpoint/2010/main" val="2585465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12875"/>
          </a:xfrm>
        </p:spPr>
        <p:txBody>
          <a:bodyPr/>
          <a:lstStyle/>
          <a:p>
            <a:r>
              <a:rPr lang="en-GB" dirty="0" smtClean="0"/>
              <a:t>Effort</a:t>
            </a:r>
            <a:endParaRPr lang="en-GB" dirty="0"/>
          </a:p>
        </p:txBody>
      </p:sp>
      <p:pic>
        <p:nvPicPr>
          <p:cNvPr id="3" name="Picture 2"/>
          <p:cNvPicPr>
            <a:picLocks noChangeAspect="1"/>
          </p:cNvPicPr>
          <p:nvPr/>
        </p:nvPicPr>
        <p:blipFill>
          <a:blip r:embed="rId3"/>
          <a:stretch>
            <a:fillRect/>
          </a:stretch>
        </p:blipFill>
        <p:spPr>
          <a:xfrm>
            <a:off x="971600" y="1700808"/>
            <a:ext cx="6610350" cy="5010150"/>
          </a:xfrm>
          <a:prstGeom prst="rect">
            <a:avLst/>
          </a:prstGeom>
        </p:spPr>
      </p:pic>
    </p:spTree>
    <p:extLst>
      <p:ext uri="{BB962C8B-B14F-4D97-AF65-F5344CB8AC3E}">
        <p14:creationId xmlns:p14="http://schemas.microsoft.com/office/powerpoint/2010/main" val="2448120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User Profile</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a:latin typeface="Courier New" panose="02070309020205020404" pitchFamily="49" charset="0"/>
                <a:cs typeface="Courier New" panose="02070309020205020404" pitchFamily="49" charset="0"/>
              </a:rPr>
              <a:t>{</a:t>
            </a:r>
          </a:p>
          <a:p>
            <a:pPr marL="0" indent="0">
              <a:buNone/>
            </a:pPr>
            <a:r>
              <a:rPr lang="en-GB" dirty="0">
                <a:latin typeface="Courier New" panose="02070309020205020404" pitchFamily="49" charset="0"/>
                <a:cs typeface="Courier New" panose="02070309020205020404" pitchFamily="49" charset="0"/>
              </a:rPr>
              <a:t>    "display": { </a:t>
            </a:r>
          </a:p>
          <a:p>
            <a:pPr marL="0" indent="0">
              <a:buNone/>
            </a:pP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screenEnhancement</a:t>
            </a:r>
            <a:r>
              <a:rPr lang="en-GB" dirty="0">
                <a:latin typeface="Courier New" panose="02070309020205020404" pitchFamily="49" charset="0"/>
                <a:cs typeface="Courier New" panose="02070309020205020404" pitchFamily="49" charset="0"/>
              </a:rPr>
              <a:t>": { </a:t>
            </a:r>
          </a:p>
          <a:p>
            <a:pPr marL="0" indent="0">
              <a:buNone/>
            </a:pPr>
            <a:r>
              <a:rPr lang="en-GB" dirty="0">
                <a:latin typeface="Courier New" panose="02070309020205020404" pitchFamily="49" charset="0"/>
                <a:cs typeface="Courier New" panose="02070309020205020404" pitchFamily="49" charset="0"/>
              </a:rPr>
              <a:t>            "applications": {</a:t>
            </a:r>
          </a:p>
          <a:p>
            <a:pPr marL="0" indent="0">
              <a:buNone/>
            </a:pP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net.opendirective.maavis</a:t>
            </a:r>
            <a:r>
              <a:rPr lang="en-GB" dirty="0">
                <a:latin typeface="Courier New" panose="02070309020205020404" pitchFamily="49" charset="0"/>
                <a:cs typeface="Courier New" panose="02070309020205020404" pitchFamily="49" charset="0"/>
              </a:rPr>
              <a:t>": { </a:t>
            </a:r>
          </a:p>
          <a:p>
            <a:pPr marL="0" indent="0">
              <a:buNone/>
            </a:pPr>
            <a:r>
              <a:rPr lang="en-GB" dirty="0">
                <a:latin typeface="Courier New" panose="02070309020205020404" pitchFamily="49" charset="0"/>
                <a:cs typeface="Courier New" panose="02070309020205020404" pitchFamily="49" charset="0"/>
              </a:rPr>
              <a:t>                    "name": "</a:t>
            </a:r>
            <a:r>
              <a:rPr lang="en-GB" dirty="0" err="1">
                <a:latin typeface="Courier New" panose="02070309020205020404" pitchFamily="49" charset="0"/>
                <a:cs typeface="Courier New" panose="02070309020205020404" pitchFamily="49" charset="0"/>
              </a:rPr>
              <a:t>maavis</a:t>
            </a:r>
            <a:r>
              <a:rPr lang="en-GB" dirty="0">
                <a:latin typeface="Courier New" panose="02070309020205020404" pitchFamily="49" charset="0"/>
                <a:cs typeface="Courier New" panose="02070309020205020404" pitchFamily="49" charset="0"/>
              </a:rPr>
              <a:t>",</a:t>
            </a:r>
          </a:p>
          <a:p>
            <a:pPr marL="0" indent="0">
              <a:buNone/>
            </a:pPr>
            <a:r>
              <a:rPr lang="en-GB" dirty="0">
                <a:latin typeface="Courier New" panose="02070309020205020404" pitchFamily="49" charset="0"/>
                <a:cs typeface="Courier New" panose="02070309020205020404" pitchFamily="49" charset="0"/>
              </a:rPr>
              <a:t>                    "priority": 100,</a:t>
            </a:r>
          </a:p>
          <a:p>
            <a:pPr marL="0" indent="0">
              <a:buNone/>
            </a:pPr>
            <a:r>
              <a:rPr lang="en-GB" dirty="0">
                <a:latin typeface="Courier New" panose="02070309020205020404" pitchFamily="49" charset="0"/>
                <a:cs typeface="Courier New" panose="02070309020205020404" pitchFamily="49" charset="0"/>
              </a:rPr>
              <a:t>                    "parameters": { </a:t>
            </a:r>
          </a:p>
          <a:p>
            <a:pPr marL="0" indent="0">
              <a:buNone/>
            </a:pPr>
            <a:r>
              <a:rPr lang="en-GB" dirty="0">
                <a:latin typeface="Courier New" panose="02070309020205020404" pitchFamily="49" charset="0"/>
                <a:cs typeface="Courier New" panose="02070309020205020404" pitchFamily="49" charset="0"/>
              </a:rPr>
              <a:t>                        "theme": "</a:t>
            </a:r>
            <a:r>
              <a:rPr lang="en-GB" dirty="0" err="1">
                <a:latin typeface="Courier New" panose="02070309020205020404" pitchFamily="49" charset="0"/>
                <a:cs typeface="Courier New" panose="02070309020205020404" pitchFamily="49" charset="0"/>
              </a:rPr>
              <a:t>bw</a:t>
            </a:r>
            <a:r>
              <a:rPr lang="en-GB" dirty="0">
                <a:latin typeface="Courier New" panose="02070309020205020404" pitchFamily="49" charset="0"/>
                <a:cs typeface="Courier New" panose="02070309020205020404" pitchFamily="49" charset="0"/>
              </a:rPr>
              <a:t>"</a:t>
            </a:r>
          </a:p>
          <a:p>
            <a:pPr marL="0" indent="0">
              <a:buNone/>
            </a:pPr>
            <a:r>
              <a:rPr lang="en-GB" dirty="0">
                <a:latin typeface="Courier New" panose="02070309020205020404" pitchFamily="49" charset="0"/>
                <a:cs typeface="Courier New" panose="02070309020205020404" pitchFamily="49" charset="0"/>
              </a:rPr>
              <a:t>                    }</a:t>
            </a:r>
          </a:p>
          <a:p>
            <a:pPr marL="0" indent="0">
              <a:buNone/>
            </a:pPr>
            <a:r>
              <a:rPr lang="en-GB" dirty="0">
                <a:latin typeface="Courier New" panose="02070309020205020404" pitchFamily="49" charset="0"/>
                <a:cs typeface="Courier New" panose="02070309020205020404" pitchFamily="49" charset="0"/>
              </a:rPr>
              <a:t>                }</a:t>
            </a:r>
          </a:p>
          <a:p>
            <a:pPr marL="0" indent="0">
              <a:buNone/>
            </a:pPr>
            <a:r>
              <a:rPr lang="en-GB" dirty="0">
                <a:latin typeface="Courier New" panose="02070309020205020404" pitchFamily="49" charset="0"/>
                <a:cs typeface="Courier New" panose="02070309020205020404" pitchFamily="49" charset="0"/>
              </a:rPr>
              <a:t>            }</a:t>
            </a:r>
          </a:p>
          <a:p>
            <a:pPr marL="0" indent="0">
              <a:buNone/>
            </a:pPr>
            <a:r>
              <a:rPr lang="en-GB" dirty="0">
                <a:latin typeface="Courier New" panose="02070309020205020404" pitchFamily="49" charset="0"/>
                <a:cs typeface="Courier New" panose="02070309020205020404" pitchFamily="49" charset="0"/>
              </a:rPr>
              <a:t>        }</a:t>
            </a:r>
          </a:p>
          <a:p>
            <a:pPr marL="0" indent="0">
              <a:buNone/>
            </a:pPr>
            <a:r>
              <a:rPr lang="en-GB" dirty="0">
                <a:latin typeface="Courier New" panose="02070309020205020404" pitchFamily="49" charset="0"/>
                <a:cs typeface="Courier New" panose="02070309020205020404" pitchFamily="49" charset="0"/>
              </a:rPr>
              <a:t>    }</a:t>
            </a:r>
          </a:p>
          <a:p>
            <a:pPr marL="0" indent="0">
              <a:buNone/>
            </a:pPr>
            <a:r>
              <a:rPr lang="en-GB"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14569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life cycle (</a:t>
            </a:r>
            <a:r>
              <a:rPr lang="en-GB" dirty="0" err="1" smtClean="0"/>
              <a:t>dev</a:t>
            </a:r>
            <a:r>
              <a:rPr lang="en-GB" dirty="0" smtClean="0"/>
              <a:t> version)</a:t>
            </a:r>
            <a:endParaRPr lang="en-GB" dirty="0"/>
          </a:p>
        </p:txBody>
      </p:sp>
      <p:sp>
        <p:nvSpPr>
          <p:cNvPr id="3" name="Content Placeholder 2"/>
          <p:cNvSpPr>
            <a:spLocks noGrp="1"/>
          </p:cNvSpPr>
          <p:nvPr>
            <p:ph idx="1"/>
          </p:nvPr>
        </p:nvSpPr>
        <p:spPr>
          <a:xfrm>
            <a:off x="457200" y="1711349"/>
            <a:ext cx="8229600" cy="4525963"/>
          </a:xfrm>
        </p:spPr>
        <p:txBody>
          <a:bodyPr>
            <a:normAutofit/>
          </a:bodyPr>
          <a:lstStyle/>
          <a:p>
            <a:r>
              <a:rPr lang="en-GB" dirty="0" smtClean="0">
                <a:cs typeface="Courier New" panose="02070309020205020404" pitchFamily="49" charset="0"/>
              </a:rPr>
              <a:t>User Logs in (simulates listener)</a:t>
            </a:r>
          </a:p>
          <a:p>
            <a:r>
              <a:rPr lang="en-GB" dirty="0" smtClean="0">
                <a:cs typeface="Courier New" panose="02070309020205020404" pitchFamily="49" charset="0"/>
              </a:rPr>
              <a:t>Retrieve </a:t>
            </a:r>
            <a:r>
              <a:rPr lang="en-GB" dirty="0">
                <a:cs typeface="Courier New" panose="02070309020205020404" pitchFamily="49" charset="0"/>
              </a:rPr>
              <a:t>user settings</a:t>
            </a:r>
          </a:p>
          <a:p>
            <a:pPr lvl="1"/>
            <a:r>
              <a:rPr lang="en-GB" dirty="0">
                <a:cs typeface="Courier New" panose="02070309020205020404" pitchFamily="49" charset="0"/>
              </a:rPr>
              <a:t>S</a:t>
            </a:r>
            <a:r>
              <a:rPr lang="en-GB" dirty="0" smtClean="0">
                <a:cs typeface="Courier New" panose="02070309020205020404" pitchFamily="49" charset="0"/>
              </a:rPr>
              <a:t>et </a:t>
            </a:r>
            <a:r>
              <a:rPr lang="en-GB" dirty="0" err="1" smtClean="0">
                <a:cs typeface="Courier New" panose="02070309020205020404" pitchFamily="49" charset="0"/>
              </a:rPr>
              <a:t>Maavis</a:t>
            </a:r>
            <a:r>
              <a:rPr lang="en-GB" dirty="0" smtClean="0">
                <a:cs typeface="Courier New" panose="02070309020205020404" pitchFamily="49" charset="0"/>
              </a:rPr>
              <a:t> </a:t>
            </a:r>
            <a:r>
              <a:rPr lang="en-GB" dirty="0">
                <a:cs typeface="Courier New" panose="02070309020205020404" pitchFamily="49" charset="0"/>
              </a:rPr>
              <a:t>settings</a:t>
            </a:r>
          </a:p>
          <a:p>
            <a:pPr lvl="1"/>
            <a:r>
              <a:rPr lang="en-GB" dirty="0">
                <a:cs typeface="Courier New" panose="02070309020205020404" pitchFamily="49" charset="0"/>
              </a:rPr>
              <a:t>L</a:t>
            </a:r>
            <a:r>
              <a:rPr lang="en-GB" dirty="0" smtClean="0">
                <a:cs typeface="Courier New" panose="02070309020205020404" pitchFamily="49" charset="0"/>
              </a:rPr>
              <a:t>aunch </a:t>
            </a:r>
            <a:r>
              <a:rPr lang="en-GB" dirty="0" err="1" smtClean="0">
                <a:cs typeface="Courier New" panose="02070309020205020404" pitchFamily="49" charset="0"/>
              </a:rPr>
              <a:t>Maavis</a:t>
            </a:r>
            <a:endParaRPr lang="en-GB" dirty="0" smtClean="0">
              <a:cs typeface="Courier New" panose="02070309020205020404" pitchFamily="49" charset="0"/>
            </a:endParaRPr>
          </a:p>
          <a:p>
            <a:pPr lvl="1"/>
            <a:endParaRPr lang="en-GB" dirty="0">
              <a:cs typeface="Courier New" panose="02070309020205020404" pitchFamily="49" charset="0"/>
            </a:endParaRPr>
          </a:p>
          <a:p>
            <a:r>
              <a:rPr lang="en-GB" dirty="0" smtClean="0">
                <a:cs typeface="Courier New" panose="02070309020205020404" pitchFamily="49" charset="0"/>
              </a:rPr>
              <a:t>User logs out</a:t>
            </a:r>
            <a:r>
              <a:rPr lang="en-GB" dirty="0">
                <a:cs typeface="Courier New" panose="02070309020205020404" pitchFamily="49" charset="0"/>
              </a:rPr>
              <a:t> (simulates listener)</a:t>
            </a:r>
            <a:endParaRPr lang="en-GB" dirty="0" smtClean="0">
              <a:cs typeface="Courier New" panose="02070309020205020404" pitchFamily="49" charset="0"/>
            </a:endParaRPr>
          </a:p>
          <a:p>
            <a:pPr lvl="1"/>
            <a:r>
              <a:rPr lang="en-GB" dirty="0" smtClean="0">
                <a:cs typeface="Courier New" panose="02070309020205020404" pitchFamily="49" charset="0"/>
              </a:rPr>
              <a:t>Restore </a:t>
            </a:r>
            <a:r>
              <a:rPr lang="en-GB" dirty="0" err="1">
                <a:cs typeface="Courier New" panose="02070309020205020404" pitchFamily="49" charset="0"/>
              </a:rPr>
              <a:t>Maavis</a:t>
            </a:r>
            <a:r>
              <a:rPr lang="en-GB" dirty="0">
                <a:cs typeface="Courier New" panose="02070309020205020404" pitchFamily="49" charset="0"/>
              </a:rPr>
              <a:t> </a:t>
            </a:r>
            <a:r>
              <a:rPr lang="en-GB" dirty="0" smtClean="0">
                <a:cs typeface="Courier New" panose="02070309020205020404" pitchFamily="49" charset="0"/>
              </a:rPr>
              <a:t>settings</a:t>
            </a:r>
          </a:p>
          <a:p>
            <a:pPr lvl="1"/>
            <a:r>
              <a:rPr lang="en-GB" dirty="0" smtClean="0">
                <a:cs typeface="Courier New" panose="02070309020205020404" pitchFamily="49" charset="0"/>
              </a:rPr>
              <a:t>Exit </a:t>
            </a:r>
            <a:r>
              <a:rPr lang="en-GB" dirty="0" err="1" smtClean="0">
                <a:cs typeface="Courier New" panose="02070309020205020404" pitchFamily="49" charset="0"/>
              </a:rPr>
              <a:t>Maavis</a:t>
            </a:r>
            <a:endParaRPr lang="en-GB" dirty="0">
              <a:cs typeface="Courier New" panose="02070309020205020404" pitchFamily="49" charset="0"/>
            </a:endParaRPr>
          </a:p>
          <a:p>
            <a:endParaRPr lang="en-GB" dirty="0">
              <a:cs typeface="Courier New" panose="02070309020205020404" pitchFamily="49" charset="0"/>
            </a:endParaRPr>
          </a:p>
        </p:txBody>
      </p:sp>
    </p:spTree>
    <p:extLst>
      <p:ext uri="{BB962C8B-B14F-4D97-AF65-F5344CB8AC3E}">
        <p14:creationId xmlns:p14="http://schemas.microsoft.com/office/powerpoint/2010/main" val="245659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0047" y="260648"/>
            <a:ext cx="7563906" cy="10698068"/>
          </a:xfrm>
          <a:prstGeom prst="rect">
            <a:avLst/>
          </a:prstGeom>
        </p:spPr>
      </p:pic>
      <p:sp>
        <p:nvSpPr>
          <p:cNvPr id="2" name="Title 1"/>
          <p:cNvSpPr>
            <a:spLocks noGrp="1"/>
          </p:cNvSpPr>
          <p:nvPr>
            <p:ph type="title"/>
          </p:nvPr>
        </p:nvSpPr>
        <p:spPr/>
        <p:txBody>
          <a:bodyPr/>
          <a:lstStyle/>
          <a:p>
            <a:r>
              <a:rPr lang="en-GB" dirty="0" smtClean="0"/>
              <a:t>Using essential </a:t>
            </a:r>
            <a:r>
              <a:rPr lang="en-GB" dirty="0" err="1" smtClean="0"/>
              <a:t>interweb</a:t>
            </a:r>
            <a:r>
              <a:rPr lang="en-GB" dirty="0" smtClean="0"/>
              <a:t> </a:t>
            </a:r>
            <a:r>
              <a:rPr lang="en-GB" dirty="0" smtClean="0"/>
              <a:t>services</a:t>
            </a:r>
            <a:endParaRPr lang="en-GB" dirty="0"/>
          </a:p>
        </p:txBody>
      </p:sp>
    </p:spTree>
    <p:extLst>
      <p:ext uri="{BB962C8B-B14F-4D97-AF65-F5344CB8AC3E}">
        <p14:creationId xmlns:p14="http://schemas.microsoft.com/office/powerpoint/2010/main" val="1362796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a:t>
            </a:r>
            <a:endParaRPr lang="en-GB" dirty="0"/>
          </a:p>
        </p:txBody>
      </p:sp>
      <p:sp>
        <p:nvSpPr>
          <p:cNvPr id="3" name="Content Placeholder 2"/>
          <p:cNvSpPr>
            <a:spLocks noGrp="1"/>
          </p:cNvSpPr>
          <p:nvPr>
            <p:ph idx="4294967295"/>
          </p:nvPr>
        </p:nvSpPr>
        <p:spPr>
          <a:xfrm>
            <a:off x="251520" y="1412875"/>
            <a:ext cx="8892480" cy="5445125"/>
          </a:xfrm>
        </p:spPr>
        <p:txBody>
          <a:bodyPr>
            <a:noAutofit/>
          </a:bodyPr>
          <a:lstStyle/>
          <a:p>
            <a:pPr marL="0" indent="0">
              <a:buNone/>
            </a:pPr>
            <a:r>
              <a:rPr lang="en-GB" sz="1200" dirty="0">
                <a:latin typeface="Courier New" panose="02070309020205020404" pitchFamily="49" charset="0"/>
                <a:cs typeface="Courier New" panose="02070309020205020404" pitchFamily="49" charset="0"/>
              </a:rPr>
              <a:t>{</a:t>
            </a:r>
          </a:p>
          <a:p>
            <a:pPr marL="0" indent="0">
              <a:buNone/>
            </a:pPr>
            <a:r>
              <a:rPr lang="en-GB" sz="1200" dirty="0">
                <a:latin typeface="Courier New" panose="02070309020205020404" pitchFamily="49" charset="0"/>
                <a:cs typeface="Courier New" panose="02070309020205020404" pitchFamily="49" charset="0"/>
              </a:rPr>
              <a:t>        "name": "</a:t>
            </a:r>
            <a:r>
              <a:rPr lang="en-GB" sz="1200" dirty="0" err="1">
                <a:latin typeface="Courier New" panose="02070309020205020404" pitchFamily="49" charset="0"/>
                <a:cs typeface="Courier New" panose="02070309020205020404" pitchFamily="49" charset="0"/>
              </a:rPr>
              <a:t>maavis</a:t>
            </a:r>
            <a:r>
              <a:rPr lang="en-GB" sz="1200" dirty="0">
                <a:latin typeface="Courier New" panose="02070309020205020404" pitchFamily="49" charset="0"/>
                <a:cs typeface="Courier New" panose="02070309020205020404" pitchFamily="49" charset="0"/>
              </a:rPr>
              <a:t>",</a:t>
            </a:r>
          </a:p>
          <a:p>
            <a:pPr marL="0" indent="0">
              <a:buNone/>
            </a:pPr>
            <a:r>
              <a:rPr lang="en-GB" sz="1200" dirty="0">
                <a:latin typeface="Courier New" panose="02070309020205020404" pitchFamily="49" charset="0"/>
                <a:cs typeface="Courier New" panose="02070309020205020404" pitchFamily="49" charset="0"/>
              </a:rPr>
              <a:t>        "id": "</a:t>
            </a:r>
            <a:r>
              <a:rPr lang="en-GB" sz="1200" dirty="0" err="1">
                <a:latin typeface="Courier New" panose="02070309020205020404" pitchFamily="49" charset="0"/>
                <a:cs typeface="Courier New" panose="02070309020205020404" pitchFamily="49" charset="0"/>
              </a:rPr>
              <a:t>net.opendirective.maavis</a:t>
            </a:r>
            <a:r>
              <a:rPr lang="en-GB" sz="1200" dirty="0">
                <a:latin typeface="Courier New" panose="02070309020205020404" pitchFamily="49" charset="0"/>
                <a:cs typeface="Courier New" panose="02070309020205020404" pitchFamily="49" charset="0"/>
              </a:rPr>
              <a:t>",</a:t>
            </a:r>
          </a:p>
          <a:p>
            <a:pPr marL="0" indent="0">
              <a:buNone/>
            </a:pPr>
            <a:r>
              <a:rPr lang="en-GB" sz="1200" dirty="0">
                <a:latin typeface="Courier New" panose="02070309020205020404" pitchFamily="49" charset="0"/>
                <a:cs typeface="Courier New" panose="02070309020205020404" pitchFamily="49" charset="0"/>
              </a:rPr>
              <a:t>        "contexts": {</a:t>
            </a:r>
          </a:p>
          <a:p>
            <a:pPr marL="0" indent="0">
              <a:buNone/>
            </a:pPr>
            <a:r>
              <a:rPr lang="en-GB" sz="1200" dirty="0">
                <a:latin typeface="Courier New" panose="02070309020205020404" pitchFamily="49" charset="0"/>
                <a:cs typeface="Courier New" panose="02070309020205020404" pitchFamily="49" charset="0"/>
              </a:rPr>
              <a:t>            "OS": [</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"id": "win32",</a:t>
            </a:r>
          </a:p>
          <a:p>
            <a:pPr marL="0" indent="0">
              <a:buNone/>
            </a:pPr>
            <a:r>
              <a:rPr lang="en-GB" sz="1200" dirty="0">
                <a:latin typeface="Courier New" panose="02070309020205020404" pitchFamily="49" charset="0"/>
                <a:cs typeface="Courier New" panose="02070309020205020404" pitchFamily="49" charset="0"/>
              </a:rPr>
              <a:t>                    "version": "&gt;=5.0"</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settingsHandlers</a:t>
            </a: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"type": "</a:t>
            </a:r>
            <a:r>
              <a:rPr lang="en-GB" sz="1200" dirty="0" err="1">
                <a:latin typeface="Courier New" panose="02070309020205020404" pitchFamily="49" charset="0"/>
                <a:cs typeface="Courier New" panose="02070309020205020404" pitchFamily="49" charset="0"/>
              </a:rPr>
              <a:t>gpii.settingsHandlers.noSettings</a:t>
            </a:r>
            <a:r>
              <a:rPr lang="en-GB" sz="1200" dirty="0">
                <a:latin typeface="Courier New" panose="02070309020205020404" pitchFamily="49" charset="0"/>
                <a:cs typeface="Courier New" panose="02070309020205020404" pitchFamily="49" charset="0"/>
              </a:rPr>
              <a:t>",</a:t>
            </a:r>
          </a:p>
          <a:p>
            <a:pPr marL="0" indent="0">
              <a:buNone/>
            </a:pPr>
            <a:r>
              <a:rPr lang="en-GB" sz="1200" dirty="0">
                <a:latin typeface="Courier New" panose="02070309020205020404" pitchFamily="49" charset="0"/>
                <a:cs typeface="Courier New" panose="02070309020205020404" pitchFamily="49" charset="0"/>
              </a:rPr>
              <a:t>                "capabilities": [</a:t>
            </a:r>
          </a:p>
          <a:p>
            <a:pPr marL="0" indent="0">
              <a:buNone/>
            </a:pPr>
            <a:r>
              <a:rPr lang="en-GB" sz="1200" dirty="0">
                <a:latin typeface="Courier New" panose="02070309020205020404" pitchFamily="49" charset="0"/>
                <a:cs typeface="Courier New" panose="02070309020205020404" pitchFamily="49" charset="0"/>
              </a:rPr>
              <a:t>                    "display.screenEnhancement.applications.net\\.</a:t>
            </a:r>
            <a:r>
              <a:rPr lang="en-GB" sz="1200" dirty="0" err="1">
                <a:latin typeface="Courier New" panose="02070309020205020404" pitchFamily="49" charset="0"/>
                <a:cs typeface="Courier New" panose="02070309020205020404" pitchFamily="49" charset="0"/>
              </a:rPr>
              <a:t>opendirective</a:t>
            </a:r>
            <a:r>
              <a:rPr lang="en-GB" sz="1200" dirty="0">
                <a:latin typeface="Courier New" panose="02070309020205020404" pitchFamily="49" charset="0"/>
                <a:cs typeface="Courier New" panose="02070309020205020404" pitchFamily="49" charset="0"/>
              </a:rPr>
              <a:t>\\.maavis.name"</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a:t>
            </a:r>
            <a:r>
              <a:rPr lang="en-GB" sz="1200" dirty="0" smtClean="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a:t>
            </a:r>
          </a:p>
          <a:p>
            <a:pPr marL="0" indent="0">
              <a:buNone/>
            </a:pPr>
            <a:r>
              <a:rPr lang="en-GB" sz="1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129968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Settings Handler</a:t>
            </a:r>
            <a:endParaRPr lang="en-GB" dirty="0"/>
          </a:p>
        </p:txBody>
      </p:sp>
      <p:sp>
        <p:nvSpPr>
          <p:cNvPr id="3" name="Content Placeholder 2"/>
          <p:cNvSpPr>
            <a:spLocks noGrp="1"/>
          </p:cNvSpPr>
          <p:nvPr>
            <p:ph idx="1"/>
          </p:nvPr>
        </p:nvSpPr>
        <p:spPr>
          <a:xfrm>
            <a:off x="-108520" y="1412776"/>
            <a:ext cx="9252520" cy="5445224"/>
          </a:xfrm>
        </p:spPr>
        <p:txBody>
          <a:bodyPr>
            <a:noAutofit/>
          </a:bodyPr>
          <a:lstStyle/>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gpii.settingsHandlers.JSONSettingsHandler.set</a:t>
            </a:r>
            <a:r>
              <a:rPr lang="en-GB" sz="1000" dirty="0">
                <a:latin typeface="Courier New" panose="02070309020205020404" pitchFamily="49" charset="0"/>
                <a:cs typeface="Courier New" panose="02070309020205020404" pitchFamily="49" charset="0"/>
              </a:rPr>
              <a:t> = function(profile) {</a:t>
            </a:r>
          </a:p>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var</a:t>
            </a:r>
            <a:r>
              <a:rPr lang="en-GB" sz="1000" dirty="0">
                <a:latin typeface="Courier New" panose="02070309020205020404" pitchFamily="49" charset="0"/>
                <a:cs typeface="Courier New" panose="02070309020205020404" pitchFamily="49" charset="0"/>
              </a:rPr>
              <a:t> app = </a:t>
            </a:r>
            <a:r>
              <a:rPr lang="en-GB" sz="1000" dirty="0" err="1">
                <a:latin typeface="Courier New" panose="02070309020205020404" pitchFamily="49" charset="0"/>
                <a:cs typeface="Courier New" panose="02070309020205020404" pitchFamily="49" charset="0"/>
              </a:rPr>
              <a:t>fluid.copy</a:t>
            </a:r>
            <a:r>
              <a:rPr lang="en-GB" sz="1000" dirty="0">
                <a:latin typeface="Courier New" panose="02070309020205020404" pitchFamily="49" charset="0"/>
                <a:cs typeface="Courier New" panose="02070309020205020404" pitchFamily="49" charset="0"/>
              </a:rPr>
              <a:t>(profile); </a:t>
            </a:r>
          </a:p>
          <a:p>
            <a:pPr marL="0" indent="0">
              <a:buNone/>
            </a:pPr>
            <a:r>
              <a:rPr lang="en-GB" sz="1000" dirty="0">
                <a:latin typeface="Courier New" panose="02070309020205020404" pitchFamily="49" charset="0"/>
                <a:cs typeface="Courier New" panose="02070309020205020404" pitchFamily="49" charset="0"/>
              </a:rPr>
              <a:t>	for (</a:t>
            </a:r>
            <a:r>
              <a:rPr lang="en-GB" sz="1000" dirty="0" err="1">
                <a:latin typeface="Courier New" panose="02070309020205020404" pitchFamily="49" charset="0"/>
                <a:cs typeface="Courier New" panose="02070309020205020404" pitchFamily="49" charset="0"/>
              </a:rPr>
              <a:t>var</a:t>
            </a: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appId</a:t>
            </a:r>
            <a:r>
              <a:rPr lang="en-GB" sz="1000" dirty="0">
                <a:latin typeface="Courier New" panose="02070309020205020404" pitchFamily="49" charset="0"/>
                <a:cs typeface="Courier New" panose="02070309020205020404" pitchFamily="49" charset="0"/>
              </a:rPr>
              <a:t> in app) {</a:t>
            </a:r>
          </a:p>
          <a:p>
            <a:pPr marL="0" indent="0">
              <a:buNone/>
            </a:pPr>
            <a:r>
              <a:rPr lang="en-GB" sz="1000" dirty="0">
                <a:latin typeface="Courier New" panose="02070309020205020404" pitchFamily="49" charset="0"/>
                <a:cs typeface="Courier New" panose="02070309020205020404" pitchFamily="49" charset="0"/>
              </a:rPr>
              <a:t>	  </a:t>
            </a:r>
            <a:r>
              <a:rPr lang="en-GB" sz="1000" dirty="0" smtClean="0">
                <a:latin typeface="Courier New" panose="02070309020205020404" pitchFamily="49" charset="0"/>
                <a:cs typeface="Courier New" panose="02070309020205020404" pitchFamily="49" charset="0"/>
              </a:rPr>
              <a:t>for </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var</a:t>
            </a:r>
            <a:r>
              <a:rPr lang="en-GB" sz="1000" dirty="0">
                <a:latin typeface="Courier New" panose="02070309020205020404" pitchFamily="49" charset="0"/>
                <a:cs typeface="Courier New" panose="02070309020205020404" pitchFamily="49" charset="0"/>
              </a:rPr>
              <a:t> j = 0; j &lt; app[</a:t>
            </a:r>
            <a:r>
              <a:rPr lang="en-GB" sz="1000" dirty="0" err="1">
                <a:latin typeface="Courier New" panose="02070309020205020404" pitchFamily="49" charset="0"/>
                <a:cs typeface="Courier New" panose="02070309020205020404" pitchFamily="49" charset="0"/>
              </a:rPr>
              <a:t>appId</a:t>
            </a:r>
            <a:r>
              <a:rPr lang="en-GB" sz="1000" dirty="0">
                <a:latin typeface="Courier New" panose="02070309020205020404" pitchFamily="49" charset="0"/>
                <a:cs typeface="Courier New" panose="02070309020205020404" pitchFamily="49" charset="0"/>
              </a:rPr>
              <a:t>].length; j++) { </a:t>
            </a:r>
          </a:p>
          <a:p>
            <a:pPr marL="0" indent="0">
              <a:buNone/>
            </a:pPr>
            <a:r>
              <a:rPr lang="en-GB" sz="1000" dirty="0">
                <a:latin typeface="Courier New" panose="02070309020205020404" pitchFamily="49" charset="0"/>
                <a:cs typeface="Courier New" panose="02070309020205020404" pitchFamily="49" charset="0"/>
              </a:rPr>
              <a:t>		// load the default settings used by MAAVIS</a:t>
            </a:r>
          </a:p>
          <a:p>
            <a:pPr marL="0" indent="0">
              <a:buNone/>
            </a:pPr>
            <a:r>
              <a:rPr lang="en-GB" sz="1000" dirty="0">
                <a:latin typeface="Courier New" panose="02070309020205020404" pitchFamily="49" charset="0"/>
                <a:cs typeface="Courier New" panose="02070309020205020404" pitchFamily="49" charset="0"/>
              </a:rPr>
              <a:t>        </a:t>
            </a:r>
            <a:r>
              <a:rPr lang="en-GB" sz="1000" dirty="0" smtClean="0">
                <a:latin typeface="Courier New" panose="02070309020205020404" pitchFamily="49" charset="0"/>
                <a:cs typeface="Courier New" panose="02070309020205020404" pitchFamily="49" charset="0"/>
              </a:rPr>
              <a:t>		</a:t>
            </a:r>
            <a:r>
              <a:rPr lang="en-GB" sz="1000" dirty="0" err="1" smtClean="0">
                <a:latin typeface="Courier New" panose="02070309020205020404" pitchFamily="49" charset="0"/>
                <a:cs typeface="Courier New" panose="02070309020205020404" pitchFamily="49" charset="0"/>
              </a:rPr>
              <a:t>var</a:t>
            </a:r>
            <a:r>
              <a:rPr lang="en-GB" sz="1000" dirty="0" smtClean="0">
                <a:latin typeface="Courier New" panose="02070309020205020404" pitchFamily="49" charset="0"/>
                <a:cs typeface="Courier New" panose="02070309020205020404" pitchFamily="49" charset="0"/>
              </a:rPr>
              <a:t> </a:t>
            </a:r>
            <a:r>
              <a:rPr lang="en-GB" sz="1000" dirty="0">
                <a:latin typeface="Courier New" panose="02070309020205020404" pitchFamily="49" charset="0"/>
                <a:cs typeface="Courier New" panose="02070309020205020404" pitchFamily="49" charset="0"/>
              </a:rPr>
              <a:t>path = app[</a:t>
            </a:r>
            <a:r>
              <a:rPr lang="en-GB" sz="1000" dirty="0" err="1">
                <a:latin typeface="Courier New" panose="02070309020205020404" pitchFamily="49" charset="0"/>
                <a:cs typeface="Courier New" panose="02070309020205020404" pitchFamily="49" charset="0"/>
              </a:rPr>
              <a:t>appId</a:t>
            </a:r>
            <a:r>
              <a:rPr lang="en-GB" sz="1000" dirty="0">
                <a:latin typeface="Courier New" panose="02070309020205020404" pitchFamily="49" charset="0"/>
                <a:cs typeface="Courier New" panose="02070309020205020404" pitchFamily="49" charset="0"/>
              </a:rPr>
              <a:t>][j].</a:t>
            </a:r>
            <a:r>
              <a:rPr lang="en-GB" sz="1000" dirty="0" err="1">
                <a:latin typeface="Courier New" panose="02070309020205020404" pitchFamily="49" charset="0"/>
                <a:cs typeface="Courier New" panose="02070309020205020404" pitchFamily="49" charset="0"/>
              </a:rPr>
              <a:t>options.path</a:t>
            </a:r>
            <a:r>
              <a:rPr lang="en-GB" sz="1000" dirty="0">
                <a:latin typeface="Courier New" panose="02070309020205020404" pitchFamily="49" charset="0"/>
                <a:cs typeface="Courier New" panose="02070309020205020404" pitchFamily="49" charset="0"/>
              </a:rPr>
              <a:t>; </a:t>
            </a:r>
          </a:p>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var</a:t>
            </a: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defaultSettings</a:t>
            </a:r>
            <a:r>
              <a:rPr lang="en-GB" sz="1000" dirty="0">
                <a:latin typeface="Courier New" panose="02070309020205020404" pitchFamily="49" charset="0"/>
                <a:cs typeface="Courier New" panose="02070309020205020404" pitchFamily="49" charset="0"/>
              </a:rPr>
              <a:t> = require(path);</a:t>
            </a:r>
          </a:p>
          <a:p>
            <a:pPr marL="0" indent="0">
              <a:buNone/>
            </a:pPr>
            <a:r>
              <a:rPr lang="en-GB" sz="1000" dirty="0">
                <a:latin typeface="Courier New" panose="02070309020205020404" pitchFamily="49" charset="0"/>
                <a:cs typeface="Courier New" panose="02070309020205020404" pitchFamily="49" charset="0"/>
              </a:rPr>
              <a:t> </a:t>
            </a:r>
          </a:p>
          <a:p>
            <a:pPr marL="0" indent="0">
              <a:buNone/>
            </a:pPr>
            <a:r>
              <a:rPr lang="en-GB" sz="1000" dirty="0">
                <a:latin typeface="Courier New" panose="02070309020205020404" pitchFamily="49" charset="0"/>
                <a:cs typeface="Courier New" panose="02070309020205020404" pitchFamily="49" charset="0"/>
              </a:rPr>
              <a:t>		// record differences between required and default settings</a:t>
            </a:r>
          </a:p>
          <a:p>
            <a:pPr marL="0" indent="0">
              <a:buNone/>
            </a:pPr>
            <a:r>
              <a:rPr lang="en-GB" sz="1000" dirty="0">
                <a:latin typeface="Courier New" panose="02070309020205020404" pitchFamily="49" charset="0"/>
                <a:cs typeface="Courier New" panose="02070309020205020404" pitchFamily="49" charset="0"/>
              </a:rPr>
              <a:t>		// so that they default settings can be restored</a:t>
            </a:r>
          </a:p>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var</a:t>
            </a: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requiredSettings</a:t>
            </a:r>
            <a:r>
              <a:rPr lang="en-GB" sz="1000" dirty="0">
                <a:latin typeface="Courier New" panose="02070309020205020404" pitchFamily="49" charset="0"/>
                <a:cs typeface="Courier New" panose="02070309020205020404" pitchFamily="49" charset="0"/>
              </a:rPr>
              <a:t> = app[</a:t>
            </a:r>
            <a:r>
              <a:rPr lang="en-GB" sz="1000" dirty="0" err="1">
                <a:latin typeface="Courier New" panose="02070309020205020404" pitchFamily="49" charset="0"/>
                <a:cs typeface="Courier New" panose="02070309020205020404" pitchFamily="49" charset="0"/>
              </a:rPr>
              <a:t>appId</a:t>
            </a:r>
            <a:r>
              <a:rPr lang="en-GB" sz="1000" dirty="0">
                <a:latin typeface="Courier New" panose="02070309020205020404" pitchFamily="49" charset="0"/>
                <a:cs typeface="Courier New" panose="02070309020205020404" pitchFamily="49" charset="0"/>
              </a:rPr>
              <a:t>][j].settings;</a:t>
            </a:r>
          </a:p>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var</a:t>
            </a: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changedSettings</a:t>
            </a:r>
            <a:r>
              <a:rPr lang="en-GB" sz="1000" dirty="0">
                <a:latin typeface="Courier New" panose="02070309020205020404" pitchFamily="49" charset="0"/>
                <a:cs typeface="Courier New" panose="02070309020205020404" pitchFamily="49" charset="0"/>
              </a:rPr>
              <a:t> = </a:t>
            </a:r>
            <a:r>
              <a:rPr lang="en-GB" sz="1000" dirty="0" err="1">
                <a:latin typeface="Courier New" panose="02070309020205020404" pitchFamily="49" charset="0"/>
                <a:cs typeface="Courier New" panose="02070309020205020404" pitchFamily="49" charset="0"/>
              </a:rPr>
              <a:t>fluid.copy</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requiredSettings</a:t>
            </a:r>
            <a:r>
              <a:rPr lang="en-GB" sz="1000" dirty="0">
                <a:latin typeface="Courier New" panose="02070309020205020404" pitchFamily="49" charset="0"/>
                <a:cs typeface="Courier New" panose="02070309020205020404" pitchFamily="49" charset="0"/>
              </a:rPr>
              <a:t>);</a:t>
            </a:r>
          </a:p>
          <a:p>
            <a:pPr marL="0" indent="0">
              <a:buNone/>
            </a:pPr>
            <a:r>
              <a:rPr lang="en-GB" sz="1000" dirty="0">
                <a:latin typeface="Courier New" panose="02070309020205020404" pitchFamily="49" charset="0"/>
                <a:cs typeface="Courier New" panose="02070309020205020404" pitchFamily="49" charset="0"/>
              </a:rPr>
              <a:t>		for (</a:t>
            </a:r>
            <a:r>
              <a:rPr lang="en-GB" sz="1000" dirty="0" err="1">
                <a:latin typeface="Courier New" panose="02070309020205020404" pitchFamily="49" charset="0"/>
                <a:cs typeface="Courier New" panose="02070309020205020404" pitchFamily="49" charset="0"/>
              </a:rPr>
              <a:t>var</a:t>
            </a: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settingKey</a:t>
            </a:r>
            <a:r>
              <a:rPr lang="en-GB" sz="1000" dirty="0">
                <a:latin typeface="Courier New" panose="02070309020205020404" pitchFamily="49" charset="0"/>
                <a:cs typeface="Courier New" panose="02070309020205020404" pitchFamily="49" charset="0"/>
              </a:rPr>
              <a:t> in </a:t>
            </a:r>
            <a:r>
              <a:rPr lang="en-GB" sz="1000" dirty="0" err="1">
                <a:latin typeface="Courier New" panose="02070309020205020404" pitchFamily="49" charset="0"/>
                <a:cs typeface="Courier New" panose="02070309020205020404" pitchFamily="49" charset="0"/>
              </a:rPr>
              <a:t>requiredSettings</a:t>
            </a:r>
            <a:r>
              <a:rPr lang="en-GB" sz="1000" dirty="0">
                <a:latin typeface="Courier New" panose="02070309020205020404" pitchFamily="49" charset="0"/>
                <a:cs typeface="Courier New" panose="02070309020205020404" pitchFamily="49" charset="0"/>
              </a:rPr>
              <a:t>) {</a:t>
            </a:r>
          </a:p>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var</a:t>
            </a: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oldValue</a:t>
            </a:r>
            <a:r>
              <a:rPr lang="en-GB" sz="1000" dirty="0">
                <a:latin typeface="Courier New" panose="02070309020205020404" pitchFamily="49" charset="0"/>
                <a:cs typeface="Courier New" panose="02070309020205020404" pitchFamily="49" charset="0"/>
              </a:rPr>
              <a:t> = </a:t>
            </a:r>
            <a:r>
              <a:rPr lang="en-GB" sz="1000" dirty="0" err="1">
                <a:latin typeface="Courier New" panose="02070309020205020404" pitchFamily="49" charset="0"/>
                <a:cs typeface="Courier New" panose="02070309020205020404" pitchFamily="49" charset="0"/>
              </a:rPr>
              <a:t>defaultSettings</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settingKey</a:t>
            </a:r>
            <a:r>
              <a:rPr lang="en-GB" sz="1000" dirty="0">
                <a:latin typeface="Courier New" panose="02070309020205020404" pitchFamily="49" charset="0"/>
                <a:cs typeface="Courier New" panose="02070309020205020404" pitchFamily="49" charset="0"/>
              </a:rPr>
              <a:t>];</a:t>
            </a:r>
          </a:p>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var</a:t>
            </a: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newValue</a:t>
            </a:r>
            <a:r>
              <a:rPr lang="en-GB" sz="1000" dirty="0">
                <a:latin typeface="Courier New" panose="02070309020205020404" pitchFamily="49" charset="0"/>
                <a:cs typeface="Courier New" panose="02070309020205020404" pitchFamily="49" charset="0"/>
              </a:rPr>
              <a:t> = </a:t>
            </a:r>
            <a:r>
              <a:rPr lang="en-GB" sz="1000" dirty="0" err="1">
                <a:latin typeface="Courier New" panose="02070309020205020404" pitchFamily="49" charset="0"/>
                <a:cs typeface="Courier New" panose="02070309020205020404" pitchFamily="49" charset="0"/>
              </a:rPr>
              <a:t>requiredSettings</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settingKey</a:t>
            </a:r>
            <a:r>
              <a:rPr lang="en-GB" sz="1000" dirty="0">
                <a:latin typeface="Courier New" panose="02070309020205020404" pitchFamily="49" charset="0"/>
                <a:cs typeface="Courier New" panose="02070309020205020404" pitchFamily="49" charset="0"/>
              </a:rPr>
              <a:t>];</a:t>
            </a:r>
          </a:p>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changedSettings</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settingKey</a:t>
            </a:r>
            <a:r>
              <a:rPr lang="en-GB" sz="1000" dirty="0">
                <a:latin typeface="Courier New" panose="02070309020205020404" pitchFamily="49" charset="0"/>
                <a:cs typeface="Courier New" panose="02070309020205020404" pitchFamily="49" charset="0"/>
              </a:rPr>
              <a:t>] = {</a:t>
            </a:r>
          </a:p>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oldValue</a:t>
            </a: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oldValue</a:t>
            </a:r>
            <a:r>
              <a:rPr lang="en-GB" sz="1000" dirty="0">
                <a:latin typeface="Courier New" panose="02070309020205020404" pitchFamily="49" charset="0"/>
                <a:cs typeface="Courier New" panose="02070309020205020404" pitchFamily="49" charset="0"/>
              </a:rPr>
              <a:t>,</a:t>
            </a:r>
          </a:p>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newValue</a:t>
            </a: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newValue</a:t>
            </a:r>
            <a:endParaRPr lang="en-GB" sz="1000" dirty="0">
              <a:latin typeface="Courier New" panose="02070309020205020404" pitchFamily="49" charset="0"/>
              <a:cs typeface="Courier New" panose="02070309020205020404" pitchFamily="49" charset="0"/>
            </a:endParaRPr>
          </a:p>
          <a:p>
            <a:pPr marL="0" indent="0">
              <a:buNone/>
            </a:pPr>
            <a:r>
              <a:rPr lang="en-GB" sz="1000" dirty="0">
                <a:latin typeface="Courier New" panose="02070309020205020404" pitchFamily="49" charset="0"/>
                <a:cs typeface="Courier New" panose="02070309020205020404" pitchFamily="49" charset="0"/>
              </a:rPr>
              <a:t>		    };</a:t>
            </a:r>
          </a:p>
          <a:p>
            <a:pPr marL="0" indent="0">
              <a:buNone/>
            </a:pPr>
            <a:r>
              <a:rPr lang="en-GB" sz="1000" dirty="0">
                <a:latin typeface="Courier New" panose="02070309020205020404" pitchFamily="49" charset="0"/>
                <a:cs typeface="Courier New" panose="02070309020205020404" pitchFamily="49" charset="0"/>
              </a:rPr>
              <a:t>		}</a:t>
            </a:r>
          </a:p>
          <a:p>
            <a:pPr marL="0" indent="0">
              <a:buNone/>
            </a:pPr>
            <a:r>
              <a:rPr lang="en-GB" sz="1000" dirty="0">
                <a:latin typeface="Courier New" panose="02070309020205020404" pitchFamily="49" charset="0"/>
                <a:cs typeface="Courier New" panose="02070309020205020404" pitchFamily="49" charset="0"/>
              </a:rPr>
              <a:t>		app[</a:t>
            </a:r>
            <a:r>
              <a:rPr lang="en-GB" sz="1000" dirty="0" err="1">
                <a:latin typeface="Courier New" panose="02070309020205020404" pitchFamily="49" charset="0"/>
                <a:cs typeface="Courier New" panose="02070309020205020404" pitchFamily="49" charset="0"/>
              </a:rPr>
              <a:t>appId</a:t>
            </a:r>
            <a:r>
              <a:rPr lang="en-GB" sz="1000" dirty="0">
                <a:latin typeface="Courier New" panose="02070309020205020404" pitchFamily="49" charset="0"/>
                <a:cs typeface="Courier New" panose="02070309020205020404" pitchFamily="49" charset="0"/>
              </a:rPr>
              <a:t>][j].settings = </a:t>
            </a:r>
            <a:r>
              <a:rPr lang="en-GB" sz="1000" dirty="0" err="1">
                <a:latin typeface="Courier New" panose="02070309020205020404" pitchFamily="49" charset="0"/>
                <a:cs typeface="Courier New" panose="02070309020205020404" pitchFamily="49" charset="0"/>
              </a:rPr>
              <a:t>changedSettings</a:t>
            </a:r>
            <a:r>
              <a:rPr lang="en-GB" sz="1000" dirty="0">
                <a:latin typeface="Courier New" panose="02070309020205020404" pitchFamily="49" charset="0"/>
                <a:cs typeface="Courier New" panose="02070309020205020404" pitchFamily="49" charset="0"/>
              </a:rPr>
              <a:t>;</a:t>
            </a:r>
          </a:p>
          <a:p>
            <a:pPr marL="0" indent="0">
              <a:buNone/>
            </a:pPr>
            <a:r>
              <a:rPr lang="en-GB" sz="1000" dirty="0">
                <a:latin typeface="Courier New" panose="02070309020205020404" pitchFamily="49" charset="0"/>
                <a:cs typeface="Courier New" panose="02070309020205020404" pitchFamily="49" charset="0"/>
              </a:rPr>
              <a:t> </a:t>
            </a:r>
          </a:p>
          <a:p>
            <a:pPr marL="0" indent="0">
              <a:buNone/>
            </a:pPr>
            <a:r>
              <a:rPr lang="en-GB" sz="1000" dirty="0">
                <a:latin typeface="Courier New" panose="02070309020205020404" pitchFamily="49" charset="0"/>
                <a:cs typeface="Courier New" panose="02070309020205020404" pitchFamily="49" charset="0"/>
              </a:rPr>
              <a:t>		// merge the required settings and default settings</a:t>
            </a:r>
          </a:p>
          <a:p>
            <a:pPr marL="0" indent="0">
              <a:buNone/>
            </a:pPr>
            <a:r>
              <a:rPr lang="en-GB" sz="1000" dirty="0">
                <a:latin typeface="Courier New" panose="02070309020205020404" pitchFamily="49" charset="0"/>
                <a:cs typeface="Courier New" panose="02070309020205020404" pitchFamily="49" charset="0"/>
              </a:rPr>
              <a:t>		// this means required settings overwrite default settings</a:t>
            </a:r>
          </a:p>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fluid.merge</a:t>
            </a:r>
            <a:r>
              <a:rPr lang="en-GB" sz="1000" dirty="0">
                <a:latin typeface="Courier New" panose="02070309020205020404" pitchFamily="49" charset="0"/>
                <a:cs typeface="Courier New" panose="02070309020205020404" pitchFamily="49" charset="0"/>
              </a:rPr>
              <a:t>(null, </a:t>
            </a:r>
            <a:r>
              <a:rPr lang="en-GB" sz="1000" dirty="0" err="1">
                <a:latin typeface="Courier New" panose="02070309020205020404" pitchFamily="49" charset="0"/>
                <a:cs typeface="Courier New" panose="02070309020205020404" pitchFamily="49" charset="0"/>
              </a:rPr>
              <a:t>defaultSettings</a:t>
            </a: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requiredSettings</a:t>
            </a:r>
            <a:r>
              <a:rPr lang="en-GB" sz="1000" dirty="0">
                <a:latin typeface="Courier New" panose="02070309020205020404" pitchFamily="49" charset="0"/>
                <a:cs typeface="Courier New" panose="02070309020205020404" pitchFamily="49" charset="0"/>
              </a:rPr>
              <a:t>);</a:t>
            </a:r>
          </a:p>
          <a:p>
            <a:pPr marL="0" indent="0">
              <a:buNone/>
            </a:pPr>
            <a:r>
              <a:rPr lang="en-GB" sz="1000" dirty="0">
                <a:latin typeface="Courier New" panose="02070309020205020404" pitchFamily="49" charset="0"/>
                <a:cs typeface="Courier New" panose="02070309020205020404" pitchFamily="49" charset="0"/>
              </a:rPr>
              <a:t> </a:t>
            </a:r>
          </a:p>
          <a:p>
            <a:pPr marL="0" indent="0">
              <a:buNone/>
            </a:pPr>
            <a:r>
              <a:rPr lang="en-GB" sz="1000" dirty="0">
                <a:latin typeface="Courier New" panose="02070309020205020404" pitchFamily="49" charset="0"/>
                <a:cs typeface="Courier New" panose="02070309020205020404" pitchFamily="49" charset="0"/>
              </a:rPr>
              <a:t>		// Write the new settings to a file for MAAVIS to read</a:t>
            </a:r>
          </a:p>
          <a:p>
            <a:pPr marL="0" indent="0">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fs.writeFileSync</a:t>
            </a:r>
            <a:r>
              <a:rPr lang="en-GB" sz="1000" dirty="0">
                <a:latin typeface="Courier New" panose="02070309020205020404" pitchFamily="49" charset="0"/>
                <a:cs typeface="Courier New" panose="02070309020205020404" pitchFamily="49" charset="0"/>
              </a:rPr>
              <a:t>(path, </a:t>
            </a:r>
            <a:r>
              <a:rPr lang="en-GB" sz="1000" dirty="0" err="1">
                <a:latin typeface="Courier New" panose="02070309020205020404" pitchFamily="49" charset="0"/>
                <a:cs typeface="Courier New" panose="02070309020205020404" pitchFamily="49" charset="0"/>
              </a:rPr>
              <a:t>JSON.stringify</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defaultSettings</a:t>
            </a:r>
            <a:r>
              <a:rPr lang="en-GB" sz="1000" dirty="0" smtClean="0">
                <a:latin typeface="Courier New" panose="02070309020205020404" pitchFamily="49" charset="0"/>
                <a:cs typeface="Courier New" panose="02070309020205020404" pitchFamily="49" charset="0"/>
              </a:rPr>
              <a:t>));</a:t>
            </a:r>
            <a:endParaRPr lang="en-GB" sz="1000" dirty="0">
              <a:latin typeface="Courier New" panose="02070309020205020404" pitchFamily="49" charset="0"/>
              <a:cs typeface="Courier New" panose="02070309020205020404" pitchFamily="49" charset="0"/>
            </a:endParaRPr>
          </a:p>
          <a:p>
            <a:pPr marL="0" indent="0">
              <a:buNone/>
            </a:pPr>
            <a:r>
              <a:rPr lang="en-GB" sz="1000" dirty="0">
                <a:latin typeface="Courier New" panose="02070309020205020404" pitchFamily="49" charset="0"/>
                <a:cs typeface="Courier New" panose="02070309020205020404" pitchFamily="49" charset="0"/>
              </a:rPr>
              <a:t>	    } </a:t>
            </a:r>
          </a:p>
          <a:p>
            <a:pPr marL="0" indent="0">
              <a:buNone/>
            </a:pPr>
            <a:r>
              <a:rPr lang="en-GB" sz="10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725748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Lifecycle manager</a:t>
            </a:r>
            <a:endParaRPr lang="en-GB" dirty="0"/>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lifecycleManager</a:t>
            </a: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"start": [ </a:t>
            </a:r>
          </a:p>
          <a:p>
            <a:pPr marL="0" indent="0">
              <a:buNone/>
            </a:pP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setSettings</a:t>
            </a:r>
            <a:r>
              <a:rPr lang="en-GB" sz="1200" dirty="0">
                <a:latin typeface="Courier New" panose="02070309020205020404" pitchFamily="49" charset="0"/>
                <a:cs typeface="Courier New" panose="02070309020205020404" pitchFamily="49" charset="0"/>
              </a:rPr>
              <a:t>",</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"type": "</a:t>
            </a:r>
            <a:r>
              <a:rPr lang="en-GB" sz="1200" dirty="0" err="1">
                <a:latin typeface="Courier New" panose="02070309020205020404" pitchFamily="49" charset="0"/>
                <a:cs typeface="Courier New" panose="02070309020205020404" pitchFamily="49" charset="0"/>
              </a:rPr>
              <a:t>gpii.launch.exec</a:t>
            </a:r>
            <a:r>
              <a:rPr lang="en-GB" sz="1200" dirty="0">
                <a:latin typeface="Courier New" panose="02070309020205020404" pitchFamily="49" charset="0"/>
                <a:cs typeface="Courier New" panose="02070309020205020404" pitchFamily="49" charset="0"/>
              </a:rPr>
              <a:t>",</a:t>
            </a:r>
          </a:p>
          <a:p>
            <a:pPr marL="0" indent="0">
              <a:buNone/>
            </a:pPr>
            <a:r>
              <a:rPr lang="en-GB" sz="1200" dirty="0">
                <a:latin typeface="Courier New" panose="02070309020205020404" pitchFamily="49" charset="0"/>
                <a:cs typeface="Courier New" panose="02070309020205020404" pitchFamily="49" charset="0"/>
              </a:rPr>
              <a:t>             "command": "${{environment}.</a:t>
            </a:r>
            <a:r>
              <a:rPr lang="en-GB" sz="1200" dirty="0" err="1">
                <a:latin typeface="Courier New" panose="02070309020205020404" pitchFamily="49" charset="0"/>
                <a:cs typeface="Courier New" panose="02070309020205020404" pitchFamily="49" charset="0"/>
              </a:rPr>
              <a:t>ComSpec</a:t>
            </a:r>
            <a:r>
              <a:rPr lang="en-GB" sz="1200" dirty="0">
                <a:latin typeface="Courier New" panose="02070309020205020404" pitchFamily="49" charset="0"/>
                <a:cs typeface="Courier New" panose="02070309020205020404" pitchFamily="49" charset="0"/>
              </a:rPr>
              <a:t>} /c \"cd ${{environment}.MAAVIS_HOME} &amp;&amp; MaavisPortable.cmd\""</a:t>
            </a:r>
          </a:p>
          <a:p>
            <a:pPr marL="0" indent="0">
              <a:buNone/>
            </a:pPr>
            <a:r>
              <a:rPr lang="en-GB" sz="1200" dirty="0">
                <a:latin typeface="Courier New" panose="02070309020205020404" pitchFamily="49" charset="0"/>
                <a:cs typeface="Courier New" panose="02070309020205020404" pitchFamily="49" charset="0"/>
              </a:rPr>
              <a:t>         } </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"stop": [ </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"type": "</a:t>
            </a:r>
            <a:r>
              <a:rPr lang="en-GB" sz="1200" dirty="0" err="1">
                <a:latin typeface="Courier New" panose="02070309020205020404" pitchFamily="49" charset="0"/>
                <a:cs typeface="Courier New" panose="02070309020205020404" pitchFamily="49" charset="0"/>
              </a:rPr>
              <a:t>gpii.launch.exec</a:t>
            </a:r>
            <a:r>
              <a:rPr lang="en-GB" sz="1200" dirty="0">
                <a:latin typeface="Courier New" panose="02070309020205020404" pitchFamily="49" charset="0"/>
                <a:cs typeface="Courier New" panose="02070309020205020404" pitchFamily="49" charset="0"/>
              </a:rPr>
              <a:t>",</a:t>
            </a:r>
          </a:p>
          <a:p>
            <a:pPr marL="0" indent="0">
              <a:buNone/>
            </a:pPr>
            <a:r>
              <a:rPr lang="en-GB" sz="1200" dirty="0">
                <a:latin typeface="Courier New" panose="02070309020205020404" pitchFamily="49" charset="0"/>
                <a:cs typeface="Courier New" panose="02070309020205020404" pitchFamily="49" charset="0"/>
              </a:rPr>
              <a:t>             "command": "${{environment}.</a:t>
            </a:r>
            <a:r>
              <a:rPr lang="en-GB" sz="1200" dirty="0" err="1">
                <a:latin typeface="Courier New" panose="02070309020205020404" pitchFamily="49" charset="0"/>
                <a:cs typeface="Courier New" panose="02070309020205020404" pitchFamily="49" charset="0"/>
              </a:rPr>
              <a:t>SystemRoot</a:t>
            </a:r>
            <a:r>
              <a:rPr lang="en-GB" sz="1200" dirty="0">
                <a:latin typeface="Courier New" panose="02070309020205020404" pitchFamily="49" charset="0"/>
                <a:cs typeface="Courier New" panose="02070309020205020404" pitchFamily="49" charset="0"/>
              </a:rPr>
              <a:t>}\\System32\\taskkill.exe /f /</a:t>
            </a:r>
            <a:r>
              <a:rPr lang="en-GB" sz="1200" dirty="0" err="1">
                <a:latin typeface="Courier New" panose="02070309020205020404" pitchFamily="49" charset="0"/>
                <a:cs typeface="Courier New" panose="02070309020205020404" pitchFamily="49" charset="0"/>
              </a:rPr>
              <a:t>im</a:t>
            </a:r>
            <a:r>
              <a:rPr lang="en-GB" sz="1200" dirty="0">
                <a:latin typeface="Courier New" panose="02070309020205020404" pitchFamily="49" charset="0"/>
                <a:cs typeface="Courier New" panose="02070309020205020404" pitchFamily="49" charset="0"/>
              </a:rPr>
              <a:t> firefox.exe"</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restoreSettings</a:t>
            </a:r>
            <a:r>
              <a:rPr lang="en-GB" sz="1200" dirty="0">
                <a:latin typeface="Courier New" panose="02070309020205020404" pitchFamily="49" charset="0"/>
                <a:cs typeface="Courier New" panose="02070309020205020404" pitchFamily="49" charset="0"/>
              </a:rPr>
              <a:t>"</a:t>
            </a:r>
          </a:p>
          <a:p>
            <a:pPr marL="0" indent="0">
              <a:buNone/>
            </a:pPr>
            <a:r>
              <a:rPr lang="en-GB" sz="1200" dirty="0">
                <a:latin typeface="Courier New" panose="02070309020205020404" pitchFamily="49" charset="0"/>
                <a:cs typeface="Courier New" panose="02070309020205020404" pitchFamily="49" charset="0"/>
              </a:rPr>
              <a:t>     ]</a:t>
            </a:r>
          </a:p>
          <a:p>
            <a:pPr marL="0" indent="0">
              <a:buNone/>
            </a:pPr>
            <a:r>
              <a:rPr lang="en-GB" sz="1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37971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a:t>
            </a:r>
            <a:endParaRPr lang="en-GB" dirty="0"/>
          </a:p>
        </p:txBody>
      </p:sp>
      <p:sp>
        <p:nvSpPr>
          <p:cNvPr id="3" name="Content Placeholder 2"/>
          <p:cNvSpPr>
            <a:spLocks noGrp="1"/>
          </p:cNvSpPr>
          <p:nvPr>
            <p:ph idx="1"/>
          </p:nvPr>
        </p:nvSpPr>
        <p:spPr/>
        <p:txBody>
          <a:bodyPr/>
          <a:lstStyle/>
          <a:p>
            <a:r>
              <a:rPr lang="en-GB" dirty="0" err="1" smtClean="0"/>
              <a:t>Maa</a:t>
            </a:r>
            <a:r>
              <a:rPr lang="en-GB" baseline="0" dirty="0" err="1" smtClean="0"/>
              <a:t>vis</a:t>
            </a:r>
            <a:endParaRPr lang="en-GB" baseline="0" dirty="0" smtClean="0"/>
          </a:p>
        </p:txBody>
      </p:sp>
    </p:spTree>
    <p:extLst>
      <p:ext uri="{BB962C8B-B14F-4D97-AF65-F5344CB8AC3E}">
        <p14:creationId xmlns:p14="http://schemas.microsoft.com/office/powerpoint/2010/main" val="3581057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contribution</a:t>
            </a:r>
            <a:endParaRPr lang="en-GB" dirty="0"/>
          </a:p>
        </p:txBody>
      </p:sp>
      <p:sp>
        <p:nvSpPr>
          <p:cNvPr id="3" name="Content Placeholder 2"/>
          <p:cNvSpPr>
            <a:spLocks noGrp="1"/>
          </p:cNvSpPr>
          <p:nvPr>
            <p:ph idx="1"/>
          </p:nvPr>
        </p:nvSpPr>
        <p:spPr/>
        <p:txBody>
          <a:bodyPr>
            <a:normAutofit/>
          </a:bodyPr>
          <a:lstStyle/>
          <a:p>
            <a:pPr lvl="0" fontAlgn="base"/>
            <a:r>
              <a:rPr lang="en-GB" sz="3600" dirty="0" smtClean="0"/>
              <a:t>Building into </a:t>
            </a:r>
            <a:r>
              <a:rPr lang="en-GB" sz="3600" dirty="0"/>
              <a:t>W3C Widget templates </a:t>
            </a:r>
            <a:endParaRPr lang="en-GB" sz="1200" dirty="0"/>
          </a:p>
          <a:p>
            <a:pPr lvl="1" fontAlgn="base"/>
            <a:r>
              <a:rPr lang="en-GB" sz="3200" dirty="0"/>
              <a:t>Within Apache </a:t>
            </a:r>
            <a:r>
              <a:rPr lang="en-GB" sz="3200" dirty="0" err="1"/>
              <a:t>Wookie</a:t>
            </a:r>
            <a:r>
              <a:rPr lang="en-GB" sz="3200" dirty="0"/>
              <a:t> (Incubating) </a:t>
            </a:r>
            <a:endParaRPr lang="en-GB" sz="1200" dirty="0"/>
          </a:p>
          <a:p>
            <a:pPr lvl="1" fontAlgn="base"/>
            <a:r>
              <a:rPr lang="en-GB" sz="3200" dirty="0"/>
              <a:t>Any widget therefore Cloud4All “compliant</a:t>
            </a:r>
            <a:r>
              <a:rPr lang="en-GB" sz="3200" dirty="0" smtClean="0"/>
              <a:t>”</a:t>
            </a:r>
          </a:p>
          <a:p>
            <a:pPr lvl="1" fontAlgn="base"/>
            <a:r>
              <a:rPr lang="en-GB" sz="3200" dirty="0" smtClean="0"/>
              <a:t>Apache Rave – </a:t>
            </a:r>
            <a:r>
              <a:rPr lang="en-GB" sz="3200" dirty="0" smtClean="0"/>
              <a:t>Clou4All compatible </a:t>
            </a:r>
            <a:r>
              <a:rPr lang="en-GB" sz="3200" dirty="0" smtClean="0"/>
              <a:t>systems</a:t>
            </a:r>
            <a:endParaRPr lang="en-GB" sz="1100" dirty="0"/>
          </a:p>
        </p:txBody>
      </p:sp>
    </p:spTree>
    <p:extLst>
      <p:ext uri="{BB962C8B-B14F-4D97-AF65-F5344CB8AC3E}">
        <p14:creationId xmlns:p14="http://schemas.microsoft.com/office/powerpoint/2010/main" val="767707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 involved</a:t>
            </a:r>
            <a:endParaRPr lang="en-GB" dirty="0"/>
          </a:p>
        </p:txBody>
      </p:sp>
      <p:pic>
        <p:nvPicPr>
          <p:cNvPr id="5121" name="Picture 26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149264"/>
            <a:ext cx="2782585"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164" y="1416926"/>
            <a:ext cx="8986332" cy="1877437"/>
          </a:xfrm>
          <a:prstGeom prst="rect">
            <a:avLst/>
          </a:prstGeom>
        </p:spPr>
        <p:txBody>
          <a:bodyPr wrap="square">
            <a:spAutoFit/>
          </a:bodyPr>
          <a:lstStyle/>
          <a:p>
            <a:pPr lvl="0" eaLnBrk="0" fontAlgn="base" hangingPunct="0">
              <a:spcBef>
                <a:spcPct val="0"/>
              </a:spcBef>
              <a:spcAft>
                <a:spcPct val="0"/>
              </a:spcAft>
            </a:pPr>
            <a:r>
              <a:rPr lang="en-GB" sz="3200" dirty="0">
                <a:solidFill>
                  <a:srgbClr val="000000"/>
                </a:solidFill>
                <a:latin typeface="Arial" panose="020B0604020202020204" pitchFamily="34" charset="0"/>
                <a:ea typeface="Calibri" panose="020F0502020204030204" pitchFamily="34" charset="0"/>
                <a:cs typeface="Calibri" panose="020F0502020204030204" pitchFamily="34" charset="0"/>
              </a:rPr>
              <a:t>Building W3C Widgets? </a:t>
            </a:r>
            <a:endParaRPr lang="en-GB" sz="600" dirty="0">
              <a:latin typeface="Arial" panose="020B0604020202020204" pitchFamily="34" charset="0"/>
            </a:endParaRPr>
          </a:p>
          <a:p>
            <a:pPr lvl="1" eaLnBrk="0" fontAlgn="base" hangingPunct="0">
              <a:spcBef>
                <a:spcPct val="0"/>
              </a:spcBef>
              <a:spcAft>
                <a:spcPct val="0"/>
              </a:spcAft>
              <a:buClr>
                <a:srgbClr val="000000"/>
              </a:buClr>
              <a:buSzPct val="100000"/>
              <a:buFontTx/>
              <a:buChar char="•"/>
            </a:pPr>
            <a:r>
              <a:rPr lang="en-GB" sz="2800" dirty="0">
                <a:solidFill>
                  <a:srgbClr val="000000"/>
                </a:solidFill>
                <a:latin typeface="Arial" panose="020B0604020202020204" pitchFamily="34" charset="0"/>
                <a:ea typeface="Calibri" panose="020F0502020204030204" pitchFamily="34" charset="0"/>
                <a:cs typeface="Calibri" panose="020F0502020204030204" pitchFamily="34" charset="0"/>
              </a:rPr>
              <a:t>Use Apache </a:t>
            </a:r>
            <a:r>
              <a:rPr lang="en-GB" sz="2800" dirty="0" err="1">
                <a:solidFill>
                  <a:srgbClr val="000000"/>
                </a:solidFill>
                <a:latin typeface="Arial" panose="020B0604020202020204" pitchFamily="34" charset="0"/>
                <a:ea typeface="Calibri" panose="020F0502020204030204" pitchFamily="34" charset="0"/>
                <a:cs typeface="Calibri" panose="020F0502020204030204" pitchFamily="34" charset="0"/>
              </a:rPr>
              <a:t>Wookie</a:t>
            </a:r>
            <a:r>
              <a:rPr lang="en-GB" sz="2800" dirty="0">
                <a:solidFill>
                  <a:srgbClr val="000000"/>
                </a:solidFill>
                <a:latin typeface="Arial" panose="020B0604020202020204" pitchFamily="34" charset="0"/>
                <a:ea typeface="Calibri" panose="020F0502020204030204" pitchFamily="34" charset="0"/>
                <a:cs typeface="Calibri" panose="020F0502020204030204" pitchFamily="34" charset="0"/>
              </a:rPr>
              <a:t> (Incubating) </a:t>
            </a:r>
            <a:endParaRPr lang="en-GB" sz="600" dirty="0">
              <a:latin typeface="Arial" panose="020B0604020202020204" pitchFamily="34" charset="0"/>
            </a:endParaRPr>
          </a:p>
          <a:p>
            <a:pPr lvl="1" eaLnBrk="0" fontAlgn="base" hangingPunct="0">
              <a:spcBef>
                <a:spcPct val="0"/>
              </a:spcBef>
              <a:spcAft>
                <a:spcPct val="0"/>
              </a:spcAft>
              <a:buClr>
                <a:srgbClr val="000000"/>
              </a:buClr>
              <a:buSzPct val="100000"/>
              <a:buFontTx/>
              <a:buChar char="•"/>
            </a:pPr>
            <a:r>
              <a:rPr lang="en-GB" sz="2800" dirty="0">
                <a:solidFill>
                  <a:srgbClr val="000000"/>
                </a:solidFill>
                <a:latin typeface="Arial" panose="020B0604020202020204" pitchFamily="34" charset="0"/>
                <a:ea typeface="Calibri" panose="020F0502020204030204" pitchFamily="34" charset="0"/>
                <a:cs typeface="Calibri" panose="020F0502020204030204" pitchFamily="34" charset="0"/>
              </a:rPr>
              <a:t>http://www.apache.org </a:t>
            </a:r>
            <a:endParaRPr lang="en-GB" sz="600" dirty="0">
              <a:latin typeface="Arial" panose="020B0604020202020204" pitchFamily="34" charset="0"/>
            </a:endParaRPr>
          </a:p>
          <a:p>
            <a:pPr lvl="1" eaLnBrk="0" fontAlgn="base" hangingPunct="0">
              <a:spcBef>
                <a:spcPct val="0"/>
              </a:spcBef>
              <a:spcAft>
                <a:spcPct val="0"/>
              </a:spcAft>
              <a:buClr>
                <a:srgbClr val="000000"/>
              </a:buClr>
              <a:buSzPct val="100000"/>
              <a:buFontTx/>
              <a:buChar char="•"/>
            </a:pPr>
            <a:r>
              <a:rPr lang="en-GB" sz="2800" u="sng" dirty="0">
                <a:solidFill>
                  <a:srgbClr val="0000FF"/>
                </a:solidFill>
                <a:latin typeface="Arial" panose="020B0604020202020204" pitchFamily="34" charset="0"/>
                <a:ea typeface="Calibri" panose="020F0502020204030204" pitchFamily="34" charset="0"/>
                <a:cs typeface="Calibri" panose="020F0502020204030204" pitchFamily="34" charset="0"/>
              </a:rPr>
              <a:t>wookie-dev-subscribe@incubator.apache.org</a:t>
            </a:r>
            <a:r>
              <a:rPr lang="en-GB" sz="2800" dirty="0">
                <a:solidFill>
                  <a:srgbClr val="000000"/>
                </a:solidFill>
                <a:latin typeface="Arial" panose="020B0604020202020204" pitchFamily="34" charset="0"/>
                <a:ea typeface="Calibri" panose="020F0502020204030204" pitchFamily="34" charset="0"/>
                <a:cs typeface="Calibri" panose="020F0502020204030204" pitchFamily="34" charset="0"/>
              </a:rPr>
              <a:t> </a:t>
            </a:r>
            <a:endParaRPr lang="en-GB" sz="600" dirty="0">
              <a:latin typeface="Arial" panose="020B0604020202020204" pitchFamily="34" charset="0"/>
            </a:endParaRPr>
          </a:p>
        </p:txBody>
      </p:sp>
      <p:sp>
        <p:nvSpPr>
          <p:cNvPr id="8" name="Rectangle 7"/>
          <p:cNvSpPr>
            <a:spLocks noChangeArrowheads="1"/>
          </p:cNvSpPr>
          <p:nvPr/>
        </p:nvSpPr>
        <p:spPr bwMode="auto">
          <a:xfrm>
            <a:off x="3167336" y="4149264"/>
            <a:ext cx="597666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sz="3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Building other applications? </a:t>
            </a:r>
            <a:endParaRPr kumimoji="0" lang="en-GB" sz="6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00000"/>
              </a:buClr>
              <a:buSzPct val="100000"/>
              <a:buFontTx/>
              <a:buChar char="•"/>
              <a:tabLst/>
            </a:pPr>
            <a:r>
              <a:rPr kumimoji="0" lang="en-GB"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Use cases being built now </a:t>
            </a:r>
            <a:endParaRPr kumimoji="0" lang="en-GB" sz="6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00000"/>
              </a:buClr>
              <a:buSzPct val="100000"/>
              <a:buFontTx/>
              <a:buChar char="•"/>
              <a:tabLst/>
            </a:pPr>
            <a:r>
              <a:rPr kumimoji="0" lang="en-GB"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Standards will be published</a:t>
            </a:r>
          </a:p>
          <a:p>
            <a:pPr marL="457200" marR="0" lvl="1" indent="0" algn="l" defTabSz="914400" rtl="0" eaLnBrk="0" fontAlgn="base" latinLnBrk="0" hangingPunct="0">
              <a:lnSpc>
                <a:spcPct val="100000"/>
              </a:lnSpc>
              <a:spcBef>
                <a:spcPct val="0"/>
              </a:spcBef>
              <a:spcAft>
                <a:spcPct val="0"/>
              </a:spcAft>
              <a:buClr>
                <a:srgbClr val="000000"/>
              </a:buClr>
              <a:buSzPct val="100000"/>
              <a:buFontTx/>
              <a:buChar char="•"/>
              <a:tabLst/>
            </a:pPr>
            <a:r>
              <a:rPr kumimoji="0" lang="en-GB"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hlinkClick r:id="rId3"/>
              </a:rPr>
              <a:t>http://cloud4all.info</a:t>
            </a:r>
            <a:endParaRPr kumimoji="0" lang="en-GB"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en-GB"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6995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0047" y="260648"/>
            <a:ext cx="7563906" cy="10698068"/>
          </a:xfrm>
          <a:prstGeom prst="rect">
            <a:avLst/>
          </a:prstGeom>
        </p:spPr>
      </p:pic>
      <p:sp>
        <p:nvSpPr>
          <p:cNvPr id="2" name="Title 1"/>
          <p:cNvSpPr>
            <a:spLocks noGrp="1"/>
          </p:cNvSpPr>
          <p:nvPr>
            <p:ph type="title"/>
          </p:nvPr>
        </p:nvSpPr>
        <p:spPr/>
        <p:txBody>
          <a:bodyPr/>
          <a:lstStyle/>
          <a:p>
            <a:r>
              <a:rPr lang="en-GB" dirty="0" smtClean="0"/>
              <a:t>Our user</a:t>
            </a:r>
            <a:endParaRPr lang="en-GB" dirty="0"/>
          </a:p>
        </p:txBody>
      </p:sp>
    </p:spTree>
    <p:extLst>
      <p:ext uri="{BB962C8B-B14F-4D97-AF65-F5344CB8AC3E}">
        <p14:creationId xmlns:p14="http://schemas.microsoft.com/office/powerpoint/2010/main" val="4257250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0047" y="260648"/>
            <a:ext cx="7563906" cy="10698068"/>
          </a:xfrm>
          <a:prstGeom prst="rect">
            <a:avLst/>
          </a:prstGeom>
        </p:spPr>
      </p:pic>
      <p:sp>
        <p:nvSpPr>
          <p:cNvPr id="2" name="Title 1"/>
          <p:cNvSpPr>
            <a:spLocks noGrp="1"/>
          </p:cNvSpPr>
          <p:nvPr>
            <p:ph type="title"/>
          </p:nvPr>
        </p:nvSpPr>
        <p:spPr/>
        <p:txBody>
          <a:bodyPr/>
          <a:lstStyle/>
          <a:p>
            <a:r>
              <a:rPr lang="en-GB" dirty="0" smtClean="0"/>
              <a:t>Happy User</a:t>
            </a:r>
            <a:endParaRPr lang="en-GB" dirty="0"/>
          </a:p>
        </p:txBody>
      </p:sp>
    </p:spTree>
    <p:extLst>
      <p:ext uri="{BB962C8B-B14F-4D97-AF65-F5344CB8AC3E}">
        <p14:creationId xmlns:p14="http://schemas.microsoft.com/office/powerpoint/2010/main" val="2579334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0047" y="260648"/>
            <a:ext cx="7563906" cy="10698068"/>
          </a:xfrm>
          <a:prstGeom prst="rect">
            <a:avLst/>
          </a:prstGeom>
        </p:spPr>
      </p:pic>
      <p:sp>
        <p:nvSpPr>
          <p:cNvPr id="4" name="Title 3"/>
          <p:cNvSpPr>
            <a:spLocks noGrp="1"/>
          </p:cNvSpPr>
          <p:nvPr>
            <p:ph type="title"/>
          </p:nvPr>
        </p:nvSpPr>
        <p:spPr/>
        <p:txBody>
          <a:bodyPr/>
          <a:lstStyle/>
          <a:p>
            <a:r>
              <a:rPr lang="en-GB" dirty="0" smtClean="0"/>
              <a:t>Cloud4All</a:t>
            </a:r>
            <a:endParaRPr lang="en-GB" dirty="0"/>
          </a:p>
        </p:txBody>
      </p:sp>
    </p:spTree>
    <p:extLst>
      <p:ext uri="{BB962C8B-B14F-4D97-AF65-F5344CB8AC3E}">
        <p14:creationId xmlns:p14="http://schemas.microsoft.com/office/powerpoint/2010/main" val="4110904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932040" y="3886200"/>
            <a:ext cx="2840360" cy="19190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mtClean="0"/>
              <a:t>Ross Gardler</a:t>
            </a:r>
            <a:br>
              <a:rPr lang="en-GB" smtClean="0"/>
            </a:br>
            <a:endParaRPr lang="en-GB" smtClean="0"/>
          </a:p>
          <a:p>
            <a:r>
              <a:rPr lang="en-GB" smtClean="0"/>
              <a:t>@rgardler</a:t>
            </a:r>
            <a:endParaRPr lang="en-GB" dirty="0"/>
          </a:p>
        </p:txBody>
      </p:sp>
      <p:pic>
        <p:nvPicPr>
          <p:cNvPr id="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962" y="548680"/>
            <a:ext cx="3516230"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60232" y="6093296"/>
            <a:ext cx="2160240" cy="764704"/>
          </a:xfrm>
          <a:prstGeom prst="rect">
            <a:avLst/>
          </a:prstGeom>
          <a:solidFill>
            <a:schemeClr val="bg1"/>
          </a:solidFill>
        </p:spPr>
        <p:txBody>
          <a:bodyPr wrap="square" rtlCol="0">
            <a:spAutoFit/>
          </a:bodyPr>
          <a:lstStyle/>
          <a:p>
            <a:endParaRPr lang="en-GB" dirty="0"/>
          </a:p>
        </p:txBody>
      </p:sp>
      <p:sp>
        <p:nvSpPr>
          <p:cNvPr id="8" name="Subtitle 2"/>
          <p:cNvSpPr txBox="1">
            <a:spLocks/>
          </p:cNvSpPr>
          <p:nvPr/>
        </p:nvSpPr>
        <p:spPr>
          <a:xfrm>
            <a:off x="755576" y="3880447"/>
            <a:ext cx="3816424" cy="17808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smtClean="0"/>
              <a:t>Steve Lee</a:t>
            </a:r>
            <a:br>
              <a:rPr lang="en-GB" dirty="0" smtClean="0"/>
            </a:br>
            <a:endParaRPr lang="en-GB" dirty="0" smtClean="0"/>
          </a:p>
          <a:p>
            <a:r>
              <a:rPr lang="en-GB" dirty="0" smtClean="0"/>
              <a:t>@</a:t>
            </a:r>
            <a:r>
              <a:rPr lang="en-GB" dirty="0" err="1" smtClean="0"/>
              <a:t>stevealee</a:t>
            </a:r>
            <a:endParaRPr lang="en-GB" dirty="0" smtClean="0"/>
          </a:p>
          <a:p>
            <a:endParaRPr lang="en-GB" dirty="0" smtClean="0"/>
          </a:p>
          <a:p>
            <a:endParaRPr lang="en-GB" dirty="0"/>
          </a:p>
        </p:txBody>
      </p:sp>
      <p:sp>
        <p:nvSpPr>
          <p:cNvPr id="9" name="TextBox 8"/>
          <p:cNvSpPr txBox="1"/>
          <p:nvPr/>
        </p:nvSpPr>
        <p:spPr>
          <a:xfrm>
            <a:off x="3375210" y="5944042"/>
            <a:ext cx="1988878" cy="369332"/>
          </a:xfrm>
          <a:prstGeom prst="rect">
            <a:avLst/>
          </a:prstGeom>
          <a:noFill/>
        </p:spPr>
        <p:txBody>
          <a:bodyPr wrap="none" rtlCol="0">
            <a:spAutoFit/>
          </a:bodyPr>
          <a:lstStyle/>
          <a:p>
            <a:r>
              <a:rPr lang="en-GB" dirty="0"/>
              <a:t>O</a:t>
            </a:r>
            <a:r>
              <a:rPr lang="en-GB" dirty="0" smtClean="0"/>
              <a:t>penDirective.com</a:t>
            </a:r>
            <a:endParaRPr lang="en-GB" dirty="0"/>
          </a:p>
        </p:txBody>
      </p:sp>
      <p:pic>
        <p:nvPicPr>
          <p:cNvPr id="16" name="Picture 15"/>
          <p:cNvPicPr>
            <a:picLocks noChangeAspect="1"/>
          </p:cNvPicPr>
          <p:nvPr/>
        </p:nvPicPr>
        <p:blipFill>
          <a:blip r:embed="rId3"/>
          <a:stretch>
            <a:fillRect/>
          </a:stretch>
        </p:blipFill>
        <p:spPr>
          <a:xfrm>
            <a:off x="755576" y="2117055"/>
            <a:ext cx="7773074" cy="1475360"/>
          </a:xfrm>
          <a:prstGeom prst="rect">
            <a:avLst/>
          </a:prstGeom>
        </p:spPr>
      </p:pic>
    </p:spTree>
    <p:extLst>
      <p:ext uri="{BB962C8B-B14F-4D97-AF65-F5344CB8AC3E}">
        <p14:creationId xmlns:p14="http://schemas.microsoft.com/office/powerpoint/2010/main" val="248739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5654" t="14192" r="14781" b="56297"/>
          <a:stretch/>
        </p:blipFill>
        <p:spPr>
          <a:xfrm>
            <a:off x="2267744" y="2348880"/>
            <a:ext cx="4104456" cy="3456384"/>
          </a:xfrm>
          <a:prstGeom prst="rect">
            <a:avLst/>
          </a:prstGeom>
        </p:spPr>
      </p:pic>
      <p:sp>
        <p:nvSpPr>
          <p:cNvPr id="2" name="Title 1"/>
          <p:cNvSpPr>
            <a:spLocks noGrp="1"/>
          </p:cNvSpPr>
          <p:nvPr>
            <p:ph type="title"/>
          </p:nvPr>
        </p:nvSpPr>
        <p:spPr/>
        <p:txBody>
          <a:bodyPr/>
          <a:lstStyle/>
          <a:p>
            <a:r>
              <a:rPr lang="en-GB" dirty="0" smtClean="0"/>
              <a:t>Access Assumptions	</a:t>
            </a:r>
            <a:endParaRPr lang="en-GB" dirty="0"/>
          </a:p>
        </p:txBody>
      </p:sp>
    </p:spTree>
    <p:extLst>
      <p:ext uri="{BB962C8B-B14F-4D97-AF65-F5344CB8AC3E}">
        <p14:creationId xmlns:p14="http://schemas.microsoft.com/office/powerpoint/2010/main" val="3269283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GPII Video</a:t>
            </a:r>
            <a:endParaRPr lang="en-GB" dirty="0"/>
          </a:p>
        </p:txBody>
      </p:sp>
    </p:spTree>
    <p:extLst>
      <p:ext uri="{BB962C8B-B14F-4D97-AF65-F5344CB8AC3E}">
        <p14:creationId xmlns:p14="http://schemas.microsoft.com/office/powerpoint/2010/main" val="3738825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YHXSWQvV39k"/>
          <p:cNvPicPr>
            <a:picLocks noGrp="1" noRot="1" noChangeAspect="1"/>
          </p:cNvPicPr>
          <p:nvPr>
            <p:ph idx="4294967295"/>
            <a:videoFile r:link="rId1"/>
          </p:nvPr>
        </p:nvPicPr>
        <p:blipFill>
          <a:blip r:embed="rId3"/>
          <a:stretch>
            <a:fillRect/>
          </a:stretch>
        </p:blipFill>
        <p:spPr>
          <a:xfrm>
            <a:off x="0" y="-26988"/>
            <a:ext cx="9144000" cy="6884988"/>
          </a:xfrm>
          <a:prstGeom prst="rect">
            <a:avLst/>
          </a:prstGeom>
        </p:spPr>
      </p:pic>
    </p:spTree>
    <p:extLst>
      <p:ext uri="{BB962C8B-B14F-4D97-AF65-F5344CB8AC3E}">
        <p14:creationId xmlns:p14="http://schemas.microsoft.com/office/powerpoint/2010/main" val="397330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for all</a:t>
            </a:r>
            <a:endParaRPr lang="en-GB" dirty="0"/>
          </a:p>
        </p:txBody>
      </p:sp>
      <p:pic>
        <p:nvPicPr>
          <p:cNvPr id="5" name="Content Placeholder 4"/>
          <p:cNvPicPr>
            <a:picLocks noGrp="1" noChangeAspect="1"/>
          </p:cNvPicPr>
          <p:nvPr>
            <p:ph idx="4294967295"/>
          </p:nvPr>
        </p:nvPicPr>
        <p:blipFill>
          <a:blip r:embed="rId3"/>
          <a:stretch>
            <a:fillRect/>
          </a:stretch>
        </p:blipFill>
        <p:spPr>
          <a:xfrm>
            <a:off x="562889" y="1700808"/>
            <a:ext cx="8018221" cy="4896544"/>
          </a:xfrm>
          <a:prstGeom prst="rect">
            <a:avLst/>
          </a:prstGeom>
        </p:spPr>
      </p:pic>
    </p:spTree>
    <p:extLst>
      <p:ext uri="{BB962C8B-B14F-4D97-AF65-F5344CB8AC3E}">
        <p14:creationId xmlns:p14="http://schemas.microsoft.com/office/powerpoint/2010/main" val="2798280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Sometimes we need </a:t>
            </a:r>
            <a:r>
              <a:rPr lang="en-GB" dirty="0"/>
              <a:t>a</a:t>
            </a:r>
            <a:r>
              <a:rPr lang="en-GB" dirty="0" smtClean="0"/>
              <a:t>daptations </a:t>
            </a:r>
            <a:r>
              <a:rPr lang="en-GB" dirty="0" smtClean="0"/>
              <a:t>	</a:t>
            </a:r>
            <a:endParaRPr lang="en-GB" dirty="0"/>
          </a:p>
        </p:txBody>
      </p:sp>
      <p:pic>
        <p:nvPicPr>
          <p:cNvPr id="1026" name="Picture 2" descr="http://www.sport-kingston.co.uk/Basketball-wheelchair-v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4" y="1492249"/>
            <a:ext cx="4476750" cy="33623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638442" y="3582988"/>
            <a:ext cx="4408024" cy="2942356"/>
          </a:xfrm>
          <a:prstGeom prst="rect">
            <a:avLst/>
          </a:prstGeom>
        </p:spPr>
      </p:pic>
      <p:pic>
        <p:nvPicPr>
          <p:cNvPr id="1028" name="Picture 4" descr="http://www.artthrob.co.za/04dec/images/rose03a.jpg"/>
          <p:cNvPicPr>
            <a:picLocks noChangeAspect="1" noChangeArrowheads="1"/>
          </p:cNvPicPr>
          <p:nvPr/>
        </p:nvPicPr>
        <p:blipFill rotWithShape="1">
          <a:blip r:embed="rId5">
            <a:extLst>
              <a:ext uri="{28A0092B-C50C-407E-A947-70E740481C1C}">
                <a14:useLocalDpi xmlns:a14="http://schemas.microsoft.com/office/drawing/2010/main" val="0"/>
              </a:ext>
            </a:extLst>
          </a:blip>
          <a:srcRect t="10896" b="12823"/>
          <a:stretch/>
        </p:blipFill>
        <p:spPr bwMode="auto">
          <a:xfrm rot="21222616">
            <a:off x="736380" y="1530870"/>
            <a:ext cx="7671238" cy="468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3685" y="4475982"/>
            <a:ext cx="3808974" cy="2038606"/>
          </a:xfrm>
          <a:prstGeom prst="rect">
            <a:avLst/>
          </a:prstGeom>
        </p:spPr>
      </p:pic>
      <p:sp>
        <p:nvSpPr>
          <p:cNvPr id="2" name="Title 1"/>
          <p:cNvSpPr>
            <a:spLocks noGrp="1"/>
          </p:cNvSpPr>
          <p:nvPr>
            <p:ph type="title"/>
          </p:nvPr>
        </p:nvSpPr>
        <p:spPr/>
        <p:txBody>
          <a:bodyPr/>
          <a:lstStyle/>
          <a:p>
            <a:r>
              <a:rPr lang="en-GB" dirty="0" smtClean="0"/>
              <a:t>Common approaches</a:t>
            </a:r>
            <a:endParaRPr lang="en-GB" dirty="0"/>
          </a:p>
        </p:txBody>
      </p:sp>
      <p:pic>
        <p:nvPicPr>
          <p:cNvPr id="2050" name="Picture 2" descr="high contrast the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41" y="1478521"/>
            <a:ext cx="397192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yaccessibilityblog.com/wp/wp-content/uploads/2010/08/brail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144624"/>
            <a:ext cx="3518520" cy="30374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5140424" y="1699333"/>
            <a:ext cx="2667000" cy="2000250"/>
          </a:xfrm>
          <a:prstGeom prst="rect">
            <a:avLst/>
          </a:prstGeom>
        </p:spPr>
      </p:pic>
      <p:pic>
        <p:nvPicPr>
          <p:cNvPr id="1026" name="Picture 2" descr="dell-studio-17-laptop-multi-touch-screen-fingers-phot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1759626"/>
            <a:ext cx="5571474" cy="48022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8"/>
          <a:srcRect t="15153" b="10246"/>
          <a:stretch/>
        </p:blipFill>
        <p:spPr>
          <a:xfrm rot="21231549">
            <a:off x="1763688" y="1512636"/>
            <a:ext cx="5361022" cy="5361022"/>
          </a:xfrm>
          <a:prstGeom prst="rect">
            <a:avLst/>
          </a:prstGeom>
        </p:spPr>
      </p:pic>
    </p:spTree>
    <p:extLst>
      <p:ext uri="{BB962C8B-B14F-4D97-AF65-F5344CB8AC3E}">
        <p14:creationId xmlns:p14="http://schemas.microsoft.com/office/powerpoint/2010/main" val="20565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i50.photobucket.com/albums/f332/juliancyc/Rome/china-terracotta-warriors-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84784"/>
            <a:ext cx="7620000" cy="5305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However…</a:t>
            </a:r>
            <a:br>
              <a:rPr lang="en-GB" dirty="0" smtClean="0"/>
            </a:br>
            <a:endParaRPr lang="en-GB" dirty="0"/>
          </a:p>
        </p:txBody>
      </p:sp>
      <p:pic>
        <p:nvPicPr>
          <p:cNvPr id="2050" name="Picture 2" descr="http://t3.gstatic.com/images?q=tbn:ANd9GcTvFz4ZmalOvFgGjDzU2x0fnuie9nyafZ_rKu1j5FMHgyd43KAmTdKLeO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81" y="1484784"/>
            <a:ext cx="8252884" cy="53054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isualphotos.com/photo/2x3713555/businesswoman_carrying_a_large_stack_of_computer_gogobda07206.jpg"/>
          <p:cNvPicPr>
            <a:picLocks noChangeAspect="1" noChangeArrowheads="1"/>
          </p:cNvPicPr>
          <p:nvPr/>
        </p:nvPicPr>
        <p:blipFill rotWithShape="1">
          <a:blip r:embed="rId5">
            <a:extLst>
              <a:ext uri="{28A0092B-C50C-407E-A947-70E740481C1C}">
                <a14:useLocalDpi xmlns:a14="http://schemas.microsoft.com/office/drawing/2010/main" val="0"/>
              </a:ext>
            </a:extLst>
          </a:blip>
          <a:srcRect t="15750"/>
          <a:stretch/>
        </p:blipFill>
        <p:spPr bwMode="auto">
          <a:xfrm>
            <a:off x="2195736" y="1412776"/>
            <a:ext cx="4448175" cy="577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34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Complex selection</a:t>
            </a:r>
            <a:endParaRPr lang="en-GB" dirty="0"/>
          </a:p>
        </p:txBody>
      </p:sp>
      <p:sp>
        <p:nvSpPr>
          <p:cNvPr id="3" name="Content Placeholder 2"/>
          <p:cNvSpPr>
            <a:spLocks noGrp="1"/>
          </p:cNvSpPr>
          <p:nvPr>
            <p:ph idx="1"/>
          </p:nvPr>
        </p:nvSpPr>
        <p:spPr/>
        <p:txBody>
          <a:bodyPr/>
          <a:lstStyle/>
          <a:p>
            <a:r>
              <a:rPr lang="en-GB" dirty="0" smtClean="0"/>
              <a:t>Users</a:t>
            </a:r>
          </a:p>
          <a:p>
            <a:r>
              <a:rPr lang="en-GB" dirty="0" smtClean="0"/>
              <a:t>Supporters</a:t>
            </a:r>
            <a:endParaRPr lang="en-GB" dirty="0" smtClean="0"/>
          </a:p>
          <a:p>
            <a:r>
              <a:rPr lang="en-GB" dirty="0"/>
              <a:t>Suppliers and service providers</a:t>
            </a:r>
          </a:p>
          <a:p>
            <a:r>
              <a:rPr lang="en-GB" dirty="0" smtClean="0"/>
              <a:t>Developers</a:t>
            </a:r>
            <a:r>
              <a:rPr lang="en-GB" dirty="0"/>
              <a:t> </a:t>
            </a:r>
            <a:r>
              <a:rPr lang="en-GB" dirty="0" smtClean="0"/>
              <a:t>and </a:t>
            </a:r>
            <a:r>
              <a:rPr lang="en-GB" dirty="0"/>
              <a:t>m</a:t>
            </a:r>
            <a:r>
              <a:rPr lang="en-GB" dirty="0" smtClean="0"/>
              <a:t>anufacturers</a:t>
            </a:r>
            <a:endParaRPr lang="en-GB" dirty="0"/>
          </a:p>
        </p:txBody>
      </p:sp>
    </p:spTree>
    <p:extLst>
      <p:ext uri="{BB962C8B-B14F-4D97-AF65-F5344CB8AC3E}">
        <p14:creationId xmlns:p14="http://schemas.microsoft.com/office/powerpoint/2010/main" val="2213882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penDirective.potx" id="{93991A68-E731-4715-AC2C-5085018E9075}" vid="{F311D8F3-F95B-4E4D-B4B2-D01B52D8CA8D}"/>
    </a:ext>
  </a:ext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5952</TotalTime>
  <Words>1134</Words>
  <Application>Microsoft Office PowerPoint</Application>
  <PresentationFormat>On-screen Show (4:3)</PresentationFormat>
  <Paragraphs>287</Paragraphs>
  <Slides>41</Slides>
  <Notes>28</Notes>
  <HiddenSlides>3</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 Unicode MS</vt:lpstr>
      <vt:lpstr>Arial</vt:lpstr>
      <vt:lpstr>Calibri</vt:lpstr>
      <vt:lpstr>Courier New</vt:lpstr>
      <vt:lpstr>Helvetica Neue</vt:lpstr>
      <vt:lpstr>Tahoma</vt:lpstr>
      <vt:lpstr>Times New Roman</vt:lpstr>
      <vt:lpstr>Office Theme</vt:lpstr>
      <vt:lpstr>Tema de Office</vt:lpstr>
      <vt:lpstr>PowerPoint Presentation</vt:lpstr>
      <vt:lpstr>Cloud4All automatic personalised access</vt:lpstr>
      <vt:lpstr>Using essential interweb services</vt:lpstr>
      <vt:lpstr>Access Assumptions </vt:lpstr>
      <vt:lpstr>Access for all</vt:lpstr>
      <vt:lpstr>Sometimes we need adaptations  </vt:lpstr>
      <vt:lpstr>Common approaches</vt:lpstr>
      <vt:lpstr>However… </vt:lpstr>
      <vt:lpstr>Complex selection</vt:lpstr>
      <vt:lpstr>PowerPoint Presentation</vt:lpstr>
      <vt:lpstr>Another approach…</vt:lpstr>
      <vt:lpstr>PowerPoint Presentation</vt:lpstr>
      <vt:lpstr>International collaboration</vt:lpstr>
      <vt:lpstr>Other goals</vt:lpstr>
      <vt:lpstr>Features</vt:lpstr>
      <vt:lpstr>In use</vt:lpstr>
      <vt:lpstr>Progress so far</vt:lpstr>
      <vt:lpstr>Architecture overview</vt:lpstr>
      <vt:lpstr>User Preferences</vt:lpstr>
      <vt:lpstr>Device capabilities</vt:lpstr>
      <vt:lpstr>Matching</vt:lpstr>
      <vt:lpstr>Configure Solutions</vt:lpstr>
      <vt:lpstr>User</vt:lpstr>
      <vt:lpstr>AT Developer</vt:lpstr>
      <vt:lpstr>Our contribution</vt:lpstr>
      <vt:lpstr>Our contribution</vt:lpstr>
      <vt:lpstr>Effort</vt:lpstr>
      <vt:lpstr>A User Profile</vt:lpstr>
      <vt:lpstr>Solution life cycle (dev version)</vt:lpstr>
      <vt:lpstr>Solution</vt:lpstr>
      <vt:lpstr>Settings Handler</vt:lpstr>
      <vt:lpstr>Lifecycle manager</vt:lpstr>
      <vt:lpstr>Demo</vt:lpstr>
      <vt:lpstr>Further contribution</vt:lpstr>
      <vt:lpstr>Get involved</vt:lpstr>
      <vt:lpstr>Our user</vt:lpstr>
      <vt:lpstr>Happy User</vt:lpstr>
      <vt:lpstr>Cloud4All</vt:lpstr>
      <vt:lpstr>PowerPoint Presentation</vt:lpstr>
      <vt:lpstr>GPII Video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Cloud4All</dc:subject>
  <dc:creator>Steve Lee</dc:creator>
  <cp:keywords>accessibility</cp:keywords>
  <cp:lastModifiedBy>Steve Lee</cp:lastModifiedBy>
  <cp:revision>113</cp:revision>
  <dcterms:created xsi:type="dcterms:W3CDTF">2012-06-13T11:16:12Z</dcterms:created>
  <dcterms:modified xsi:type="dcterms:W3CDTF">2012-11-06T13:51:02Z</dcterms:modified>
</cp:coreProperties>
</file>